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68" r:id="rId8"/>
    <p:sldId id="269" r:id="rId9"/>
    <p:sldId id="294" r:id="rId10"/>
    <p:sldId id="295" r:id="rId11"/>
    <p:sldId id="270" r:id="rId12"/>
    <p:sldId id="271" r:id="rId13"/>
    <p:sldId id="278" r:id="rId14"/>
    <p:sldId id="260" r:id="rId15"/>
    <p:sldId id="272" r:id="rId16"/>
    <p:sldId id="279" r:id="rId17"/>
    <p:sldId id="261" r:id="rId18"/>
    <p:sldId id="286" r:id="rId19"/>
    <p:sldId id="287" r:id="rId20"/>
    <p:sldId id="290" r:id="rId21"/>
    <p:sldId id="302" r:id="rId22"/>
    <p:sldId id="293" r:id="rId23"/>
    <p:sldId id="299" r:id="rId24"/>
    <p:sldId id="300" r:id="rId25"/>
    <p:sldId id="285" r:id="rId26"/>
    <p:sldId id="262" r:id="rId27"/>
    <p:sldId id="301" r:id="rId28"/>
    <p:sldId id="304" r:id="rId29"/>
    <p:sldId id="303" r:id="rId30"/>
    <p:sldId id="263" r:id="rId31"/>
    <p:sldId id="259" r:id="rId32"/>
  </p:sldIdLst>
  <p:sldSz cx="12192000" cy="6858000"/>
  <p:notesSz cx="6858000" cy="9144000"/>
  <p:embeddedFontLst>
    <p:embeddedFont>
      <p:font typeface="나눔스퀘어" panose="020B0600000101010101" pitchFamily="50" charset="-127"/>
      <p:regular r:id="rId33"/>
    </p:embeddedFont>
    <p:embeddedFont>
      <p:font typeface="나눔스퀘어 Bold" panose="020B0600000101010101" pitchFamily="50" charset="-127"/>
      <p:bold r:id="rId34"/>
    </p:embeddedFont>
    <p:embeddedFont>
      <p:font typeface="나눔스퀘어_ac" panose="020B0600000101010101" pitchFamily="50" charset="-127"/>
      <p:regular r:id="rId35"/>
    </p:embeddedFont>
    <p:embeddedFont>
      <p:font typeface="나눔스퀘어_ac Bold" panose="020B0600000101010101" pitchFamily="50" charset="-127"/>
      <p:bold r:id="rId36"/>
    </p:embeddedFont>
    <p:embeddedFont>
      <p:font typeface="나눔스퀘어OTF Bold" panose="020B0600000101010101" pitchFamily="34" charset="-127"/>
      <p:bold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0000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7CC19-B5EE-4C30-B3F6-228646DAB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9DDF27-BB3E-4B81-8CFF-76CB9A0F9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C84FF-98A4-45A3-8950-AF3AC54F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83DA-E16A-4F30-A006-C56925DD4E1D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9FD27-2DD5-4847-A1AA-ACDE2A6F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691AD-E2F7-49D3-B112-A6CB7F4C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42B3-E3A5-4F73-885B-E51D0C1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1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78ACD-7986-4DC0-BF25-2B8E9BDF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F93665-4E4A-488B-813A-345201E74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9C7EC-FFD7-41E5-B318-5CF57056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83DA-E16A-4F30-A006-C56925DD4E1D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A2D31-9B1C-42F9-BE2C-9D94829B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41C9F-2379-47BB-9606-E3A0C29D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42B3-E3A5-4F73-885B-E51D0C1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62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8DAE4F-93DE-4F84-A683-9A6A113A9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775C61-28BC-49FB-AD71-08945F518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22F63-D88A-4892-B619-8EE85241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83DA-E16A-4F30-A006-C56925DD4E1D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FD5101-6ED4-4B03-BD50-26C1D627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443AF-A7DD-4C48-B419-6EE2C1D7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42B3-E3A5-4F73-885B-E51D0C1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3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D4005-9BFD-4B28-88BB-A5FB921B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A33EE-3C3F-41F6-88F2-0D4F4FE14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36758-303D-4727-850B-54C02F42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83DA-E16A-4F30-A006-C56925DD4E1D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C2156-48F4-469D-8A99-841939A5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CF3A0-57B9-4316-AE5A-2412C6EB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42B3-E3A5-4F73-885B-E51D0C1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65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DEAC3-E6CB-48F7-A2A2-4230271E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D53726-C0E0-42F7-AFC9-6CF9D247B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D38BE-7396-461C-8210-9A8B79B8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83DA-E16A-4F30-A006-C56925DD4E1D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76099-144B-4C45-961B-681E36D1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85A30-40C2-4E53-AF21-C44193AC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42B3-E3A5-4F73-885B-E51D0C1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3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12493-D7E9-4F22-BF57-24983B83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B2074-3527-4094-8E35-5CCBE3C28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E2E053-BB47-4B18-979B-A10867D5D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FFCEA0-63B8-4760-B1B9-D5BE86A5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83DA-E16A-4F30-A006-C56925DD4E1D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B4CE0D-14B7-4657-AA41-C4DD42A8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169FA0-D1C6-4A34-9DF7-E5A83202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42B3-E3A5-4F73-885B-E51D0C1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9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34061-4F8B-4F73-BEE9-6821187F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1729DB-A6C0-4B58-92B4-E57E09895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C5B31A-F4F0-4EB9-9EA6-48365CEF3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F92BD4-B2F5-463B-AE78-96F8E096F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D0D80D-2B3F-450C-80B6-1BBCFD3AB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86B46B-7A3D-4774-8353-F0A9D3DF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83DA-E16A-4F30-A006-C56925DD4E1D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D11CCE-7838-4E1E-BF95-4E8FFF9E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006790-D358-4F67-9266-DB9C55B8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42B3-E3A5-4F73-885B-E51D0C1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92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1CAF5-4EFA-44CD-A63B-87E5CF3D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B4B19D-C361-41B5-82B7-E6C8FF7B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83DA-E16A-4F30-A006-C56925DD4E1D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4FD59B-F907-49D5-A2F5-261F68F0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65AC99-D8C4-4289-A31A-06DAB57E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42B3-E3A5-4F73-885B-E51D0C1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61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1EC6E7-5883-4B06-9F73-36F74E27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83DA-E16A-4F30-A006-C56925DD4E1D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0BDA70-AC53-4DF6-8B98-8929790D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0AC62A-9739-481F-95D9-A13D11CA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42B3-E3A5-4F73-885B-E51D0C1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40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44166-3C09-4CEE-8415-96149481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2417C-9145-44BA-B818-D0A87E284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867C77-A989-4DB4-8011-1BCB61AC2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D071B8-AEDC-4203-AA41-B6F9007B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83DA-E16A-4F30-A006-C56925DD4E1D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C5E74B-BE56-494B-9CF3-B02E3F69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AC8DAF-5929-4765-AE12-0478DBF0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42B3-E3A5-4F73-885B-E51D0C1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3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FA1A2-F9E8-431C-9C65-4B44D3AD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AB9231-9281-40C8-90B4-8045EFA60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916E5E-83C5-47ED-858F-0C97DD245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404B3-7860-40D2-896B-F9DD5166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83DA-E16A-4F30-A006-C56925DD4E1D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1B7538-021D-4016-900B-906BA08B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27D648-7E88-4BD3-8BAC-81690C4C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42B3-E3A5-4F73-885B-E51D0C1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18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387942-F2AB-4B48-B342-EB093D82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CB5DDB-EFBE-4E76-B401-406464F47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46ADE-2EB7-4B07-AAAA-46B5F47E5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583DA-E16A-4F30-A006-C56925DD4E1D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F8BA4E-961A-41AB-AC91-285D36AF3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F292D-90D3-4D0B-A8F2-03DA39097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42B3-E3A5-4F73-885B-E51D0C1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6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microsoft.com/office/2007/relationships/hdphoto" Target="../media/hdphoto4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microsoft.com/office/2007/relationships/hdphoto" Target="../media/hdphoto3.wdp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932C2B-C72A-4D54-925F-F8446F8EFB79}"/>
              </a:ext>
            </a:extLst>
          </p:cNvPr>
          <p:cNvSpPr/>
          <p:nvPr/>
        </p:nvSpPr>
        <p:spPr>
          <a:xfrm rot="10800000">
            <a:off x="11973105" y="66584"/>
            <a:ext cx="221941" cy="672927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D2AF2C-EC74-4E6F-BF46-3DB63A310224}"/>
              </a:ext>
            </a:extLst>
          </p:cNvPr>
          <p:cNvSpPr/>
          <p:nvPr/>
        </p:nvSpPr>
        <p:spPr>
          <a:xfrm>
            <a:off x="1" y="0"/>
            <a:ext cx="221941" cy="672927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302E2-63C9-4010-9D88-7E8C6BA70A3E}"/>
              </a:ext>
            </a:extLst>
          </p:cNvPr>
          <p:cNvSpPr txBox="1"/>
          <p:nvPr/>
        </p:nvSpPr>
        <p:spPr>
          <a:xfrm>
            <a:off x="771092" y="2815044"/>
            <a:ext cx="10652863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텍스트마이닝을</a:t>
            </a:r>
            <a:r>
              <a:rPr lang="ko-KR" altLang="en-US" sz="3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활용한 금융통화위원회 의사록 분석 논문 구현</a:t>
            </a:r>
            <a:endParaRPr lang="ko-KR" altLang="en-US" sz="3000" b="1" dirty="0">
              <a:solidFill>
                <a:srgbClr val="C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8475C4-1DEA-4D46-9C4D-9FFA0D9E649B}"/>
              </a:ext>
            </a:extLst>
          </p:cNvPr>
          <p:cNvSpPr txBox="1"/>
          <p:nvPr/>
        </p:nvSpPr>
        <p:spPr>
          <a:xfrm>
            <a:off x="7984188" y="4876666"/>
            <a:ext cx="293534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김보경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김유연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700" dirty="0" err="1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조소정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황지상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3A0CFA-64BC-4875-A36F-4CE8F4156601}"/>
              </a:ext>
            </a:extLst>
          </p:cNvPr>
          <p:cNvSpPr txBox="1"/>
          <p:nvPr/>
        </p:nvSpPr>
        <p:spPr>
          <a:xfrm>
            <a:off x="4210858" y="2130268"/>
            <a:ext cx="377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22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dirty="0">
                <a:solidFill>
                  <a:srgbClr val="322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 </a:t>
            </a:r>
            <a:r>
              <a:rPr lang="en-US" altLang="ko-KR" dirty="0">
                <a:solidFill>
                  <a:srgbClr val="322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r>
              <a:rPr lang="ko-KR" altLang="en-US" dirty="0">
                <a:solidFill>
                  <a:srgbClr val="322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 </a:t>
            </a:r>
            <a:r>
              <a:rPr lang="en-US" altLang="ko-KR" dirty="0">
                <a:solidFill>
                  <a:srgbClr val="322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solidFill>
                  <a:srgbClr val="322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  <a:r>
              <a:rPr lang="en-US" altLang="ko-KR" dirty="0">
                <a:solidFill>
                  <a:srgbClr val="322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endParaRPr lang="ko-KR" altLang="en-US" dirty="0">
              <a:solidFill>
                <a:srgbClr val="3226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D12EE4-F855-491F-96E2-66515260A2A6}"/>
              </a:ext>
            </a:extLst>
          </p:cNvPr>
          <p:cNvSpPr/>
          <p:nvPr/>
        </p:nvSpPr>
        <p:spPr>
          <a:xfrm rot="10800000">
            <a:off x="-3046" y="6696467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369BC7-02B4-48C7-9A7E-3A50B1317E81}"/>
              </a:ext>
            </a:extLst>
          </p:cNvPr>
          <p:cNvSpPr/>
          <p:nvPr/>
        </p:nvSpPr>
        <p:spPr>
          <a:xfrm>
            <a:off x="-3046" y="0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90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8EA6AB-7BD4-43D6-A17D-26EC79509DF2}"/>
              </a:ext>
            </a:extLst>
          </p:cNvPr>
          <p:cNvSpPr/>
          <p:nvPr/>
        </p:nvSpPr>
        <p:spPr>
          <a:xfrm>
            <a:off x="229380" y="312442"/>
            <a:ext cx="4005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Ⅰ.</a:t>
            </a:r>
            <a:r>
              <a:rPr lang="ko-KR" altLang="en-US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Preparing Corpus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7C413-6E66-4376-A067-62E7034C4F94}"/>
              </a:ext>
            </a:extLst>
          </p:cNvPr>
          <p:cNvSpPr/>
          <p:nvPr/>
        </p:nvSpPr>
        <p:spPr>
          <a:xfrm rot="10800000">
            <a:off x="-3046" y="6696467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22598-A368-4B1F-8400-CA33682D16AB}"/>
              </a:ext>
            </a:extLst>
          </p:cNvPr>
          <p:cNvSpPr txBox="1"/>
          <p:nvPr/>
        </p:nvSpPr>
        <p:spPr>
          <a:xfrm>
            <a:off x="11271715" y="666294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 </a:t>
            </a:r>
            <a:r>
              <a:rPr lang="en-US" altLang="ko-KR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CF3D8B-319B-4A6E-A323-58929D514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592" b="2225"/>
          <a:stretch/>
        </p:blipFill>
        <p:spPr>
          <a:xfrm>
            <a:off x="2002826" y="1512304"/>
            <a:ext cx="8186347" cy="39030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E6C2D3-CFC6-4046-898E-F25125A22FF0}"/>
              </a:ext>
            </a:extLst>
          </p:cNvPr>
          <p:cNvSpPr txBox="1"/>
          <p:nvPr/>
        </p:nvSpPr>
        <p:spPr>
          <a:xfrm>
            <a:off x="4501679" y="5784346"/>
            <a:ext cx="3090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PDF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사용을 위해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‘tika’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패키지 사용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509E64D-6D3F-4150-9CB9-4CBA07FE5FDF}"/>
              </a:ext>
            </a:extLst>
          </p:cNvPr>
          <p:cNvSpPr/>
          <p:nvPr/>
        </p:nvSpPr>
        <p:spPr>
          <a:xfrm>
            <a:off x="4088615" y="5864213"/>
            <a:ext cx="268941" cy="17032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90E8D0A-14A1-4514-8F63-CF13DF7E967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172" y="1179998"/>
            <a:ext cx="12005656" cy="511976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28EA6AB-7BD4-43D6-A17D-26EC79509DF2}"/>
              </a:ext>
            </a:extLst>
          </p:cNvPr>
          <p:cNvSpPr/>
          <p:nvPr/>
        </p:nvSpPr>
        <p:spPr>
          <a:xfrm>
            <a:off x="229380" y="312442"/>
            <a:ext cx="4005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Ⅰ.</a:t>
            </a:r>
            <a:r>
              <a:rPr lang="ko-KR" altLang="en-US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Preparing Corpus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7C413-6E66-4376-A067-62E7034C4F94}"/>
              </a:ext>
            </a:extLst>
          </p:cNvPr>
          <p:cNvSpPr/>
          <p:nvPr/>
        </p:nvSpPr>
        <p:spPr>
          <a:xfrm rot="10800000">
            <a:off x="-3046" y="6696467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22598-A368-4B1F-8400-CA33682D16AB}"/>
              </a:ext>
            </a:extLst>
          </p:cNvPr>
          <p:cNvSpPr txBox="1"/>
          <p:nvPr/>
        </p:nvSpPr>
        <p:spPr>
          <a:xfrm>
            <a:off x="11271715" y="666294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 </a:t>
            </a:r>
            <a:r>
              <a:rPr lang="en-US" altLang="ko-KR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EBBE0-FA8C-4FC3-BA22-A406CC05831D}"/>
              </a:ext>
            </a:extLst>
          </p:cNvPr>
          <p:cNvSpPr txBox="1"/>
          <p:nvPr/>
        </p:nvSpPr>
        <p:spPr>
          <a:xfrm>
            <a:off x="4817088" y="6181757"/>
            <a:ext cx="275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뉴스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261,817)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EB5822D-297D-478B-B115-85785B40BBCA}"/>
              </a:ext>
            </a:extLst>
          </p:cNvPr>
          <p:cNvSpPr/>
          <p:nvPr/>
        </p:nvSpPr>
        <p:spPr>
          <a:xfrm>
            <a:off x="4412901" y="6261624"/>
            <a:ext cx="268941" cy="17032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1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8EA6AB-7BD4-43D6-A17D-26EC79509DF2}"/>
              </a:ext>
            </a:extLst>
          </p:cNvPr>
          <p:cNvSpPr/>
          <p:nvPr/>
        </p:nvSpPr>
        <p:spPr>
          <a:xfrm>
            <a:off x="229380" y="312442"/>
            <a:ext cx="4005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Ⅰ.</a:t>
            </a:r>
            <a:r>
              <a:rPr lang="ko-KR" altLang="en-US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Preparing Corpus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7C413-6E66-4376-A067-62E7034C4F94}"/>
              </a:ext>
            </a:extLst>
          </p:cNvPr>
          <p:cNvSpPr/>
          <p:nvPr/>
        </p:nvSpPr>
        <p:spPr>
          <a:xfrm rot="10800000">
            <a:off x="-3046" y="6696467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22598-A368-4B1F-8400-CA33682D16AB}"/>
              </a:ext>
            </a:extLst>
          </p:cNvPr>
          <p:cNvSpPr txBox="1"/>
          <p:nvPr/>
        </p:nvSpPr>
        <p:spPr>
          <a:xfrm>
            <a:off x="11271715" y="666294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 </a:t>
            </a:r>
            <a:r>
              <a:rPr lang="en-US" altLang="ko-KR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86D8D7-9CEE-4715-AAD8-04DF7EBB5CF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1728" y="1068131"/>
            <a:ext cx="6868543" cy="52430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BEA8AC-2405-49C7-8A20-CD32AAE592D9}"/>
              </a:ext>
            </a:extLst>
          </p:cNvPr>
          <p:cNvSpPr txBox="1"/>
          <p:nvPr/>
        </p:nvSpPr>
        <p:spPr>
          <a:xfrm>
            <a:off x="4820313" y="6316815"/>
            <a:ext cx="2668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콜금리 저장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3,890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16847F9-2D8E-4AC7-9CBE-720BC741A829}"/>
              </a:ext>
            </a:extLst>
          </p:cNvPr>
          <p:cNvSpPr/>
          <p:nvPr/>
        </p:nvSpPr>
        <p:spPr>
          <a:xfrm>
            <a:off x="4416126" y="6396682"/>
            <a:ext cx="268941" cy="17032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11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C9FF79C2-D8E2-4BDA-88F2-236FD334261B}"/>
              </a:ext>
            </a:extLst>
          </p:cNvPr>
          <p:cNvGrpSpPr/>
          <p:nvPr/>
        </p:nvGrpSpPr>
        <p:grpSpPr>
          <a:xfrm>
            <a:off x="1886001" y="1238840"/>
            <a:ext cx="8413905" cy="4769923"/>
            <a:chOff x="367883" y="1508956"/>
            <a:chExt cx="8413905" cy="4769923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C7FCAA1E-099D-4B54-BF5A-62FDE923ABDB}"/>
                </a:ext>
              </a:extLst>
            </p:cNvPr>
            <p:cNvSpPr/>
            <p:nvPr/>
          </p:nvSpPr>
          <p:spPr>
            <a:xfrm>
              <a:off x="367883" y="1508956"/>
              <a:ext cx="8338121" cy="388797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BC22EDB6-653B-4E4D-A5EE-259380A12442}"/>
                </a:ext>
              </a:extLst>
            </p:cNvPr>
            <p:cNvSpPr/>
            <p:nvPr/>
          </p:nvSpPr>
          <p:spPr>
            <a:xfrm>
              <a:off x="367883" y="1508956"/>
              <a:ext cx="1668162" cy="4769923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A87BEC2-9B0F-4466-8AF9-80BBA0413E25}"/>
                </a:ext>
              </a:extLst>
            </p:cNvPr>
            <p:cNvSpPr/>
            <p:nvPr/>
          </p:nvSpPr>
          <p:spPr>
            <a:xfrm>
              <a:off x="2036045" y="1508956"/>
              <a:ext cx="1668162" cy="4769923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F8F1D95B-6B06-4A32-9590-26ECF27B245C}"/>
                </a:ext>
              </a:extLst>
            </p:cNvPr>
            <p:cNvSpPr/>
            <p:nvPr/>
          </p:nvSpPr>
          <p:spPr>
            <a:xfrm>
              <a:off x="3704207" y="1508956"/>
              <a:ext cx="1668162" cy="4769923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BED6A131-1F1F-4489-8E49-43822B83BF0E}"/>
                </a:ext>
              </a:extLst>
            </p:cNvPr>
            <p:cNvSpPr/>
            <p:nvPr/>
          </p:nvSpPr>
          <p:spPr>
            <a:xfrm>
              <a:off x="5369680" y="1508956"/>
              <a:ext cx="1668162" cy="4769923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D491C9C-30C5-435D-B1D3-184393BFF42F}"/>
                </a:ext>
              </a:extLst>
            </p:cNvPr>
            <p:cNvSpPr/>
            <p:nvPr/>
          </p:nvSpPr>
          <p:spPr>
            <a:xfrm>
              <a:off x="7037842" y="1508956"/>
              <a:ext cx="1668162" cy="4769923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BC98A60-2118-4751-9E3E-49023B677177}"/>
                </a:ext>
              </a:extLst>
            </p:cNvPr>
            <p:cNvSpPr txBox="1"/>
            <p:nvPr/>
          </p:nvSpPr>
          <p:spPr>
            <a:xfrm>
              <a:off x="530947" y="1577752"/>
              <a:ext cx="13420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Preparing</a:t>
              </a:r>
              <a:r>
                <a:rPr lang="ko-KR" altLang="en-US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Corpus</a:t>
              </a:r>
              <a:endPara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80B37F0-5652-4633-ACF1-250DE7C30940}"/>
                </a:ext>
              </a:extLst>
            </p:cNvPr>
            <p:cNvSpPr txBox="1"/>
            <p:nvPr/>
          </p:nvSpPr>
          <p:spPr>
            <a:xfrm>
              <a:off x="2272847" y="1577309"/>
              <a:ext cx="11945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Pre-Processing</a:t>
              </a:r>
              <a:endPara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735FC84-BE8B-469B-B1D1-5032DF71CF64}"/>
                </a:ext>
              </a:extLst>
            </p:cNvPr>
            <p:cNvSpPr txBox="1"/>
            <p:nvPr/>
          </p:nvSpPr>
          <p:spPr>
            <a:xfrm>
              <a:off x="3865126" y="1577309"/>
              <a:ext cx="13436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Feature Selection</a:t>
              </a:r>
              <a:endPara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00144CC-D0AF-47A1-A2BD-CF3C38270341}"/>
                </a:ext>
              </a:extLst>
            </p:cNvPr>
            <p:cNvSpPr txBox="1"/>
            <p:nvPr/>
          </p:nvSpPr>
          <p:spPr>
            <a:xfrm>
              <a:off x="5397290" y="1577831"/>
              <a:ext cx="16129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Polarity Classification</a:t>
              </a:r>
              <a:endPara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4CA174B-28F3-4A4C-A1FF-3C8B01CF0054}"/>
                </a:ext>
              </a:extLst>
            </p:cNvPr>
            <p:cNvSpPr txBox="1"/>
            <p:nvPr/>
          </p:nvSpPr>
          <p:spPr>
            <a:xfrm>
              <a:off x="6962059" y="1572547"/>
              <a:ext cx="18197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Sentiment Measurement</a:t>
              </a:r>
              <a:endPara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76BD902D-F3A4-4BC6-95E0-444D2ADD4EB6}"/>
                </a:ext>
              </a:extLst>
            </p:cNvPr>
            <p:cNvGrpSpPr/>
            <p:nvPr/>
          </p:nvGrpSpPr>
          <p:grpSpPr>
            <a:xfrm>
              <a:off x="461550" y="3247426"/>
              <a:ext cx="1482381" cy="1423139"/>
              <a:chOff x="872143" y="2631194"/>
              <a:chExt cx="1482381" cy="1423139"/>
            </a:xfrm>
          </p:grpSpPr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4385497B-B9B8-476D-9003-1C9C6E83F85C}"/>
                  </a:ext>
                </a:extLst>
              </p:cNvPr>
              <p:cNvGrpSpPr/>
              <p:nvPr/>
            </p:nvGrpSpPr>
            <p:grpSpPr>
              <a:xfrm>
                <a:off x="872143" y="2631194"/>
                <a:ext cx="1181168" cy="501531"/>
                <a:chOff x="871152" y="2213123"/>
                <a:chExt cx="1181168" cy="501531"/>
              </a:xfrm>
            </p:grpSpPr>
            <p:sp>
              <p:nvSpPr>
                <p:cNvPr id="218" name="사각형: 위쪽 모서리의 한쪽은 둥글고 다른 한쪽은 잘림 217">
                  <a:extLst>
                    <a:ext uri="{FF2B5EF4-FFF2-40B4-BE49-F238E27FC236}">
                      <a16:creationId xmlns:a16="http://schemas.microsoft.com/office/drawing/2014/main" id="{EFEE7CF8-7654-42BD-B970-BAEA9D19BECA}"/>
                    </a:ext>
                  </a:extLst>
                </p:cNvPr>
                <p:cNvSpPr/>
                <p:nvPr/>
              </p:nvSpPr>
              <p:spPr>
                <a:xfrm>
                  <a:off x="871152" y="2213123"/>
                  <a:ext cx="1181168" cy="501531"/>
                </a:xfrm>
                <a:prstGeom prst="snipRoundRect">
                  <a:avLst>
                    <a:gd name="adj1" fmla="val 5199"/>
                    <a:gd name="adj2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4370A303-4E33-40D0-8785-58F1C4079166}"/>
                    </a:ext>
                  </a:extLst>
                </p:cNvPr>
                <p:cNvSpPr txBox="1"/>
                <p:nvPr/>
              </p:nvSpPr>
              <p:spPr>
                <a:xfrm>
                  <a:off x="931573" y="2268378"/>
                  <a:ext cx="947695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MPC </a:t>
                  </a:r>
                  <a:r>
                    <a:rPr lang="ko-KR" altLang="en-US" sz="12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의사록</a:t>
                  </a:r>
                  <a:endPara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/>
                  <a:r>
                    <a:rPr lang="en-US" altLang="ko-KR" sz="10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(146)</a:t>
                  </a:r>
                  <a:endParaRPr lang="ko-KR" altLang="en-US" sz="1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527B7A37-3A03-4CC0-AACE-CDE8C5D78CC4}"/>
                  </a:ext>
                </a:extLst>
              </p:cNvPr>
              <p:cNvGrpSpPr/>
              <p:nvPr/>
            </p:nvGrpSpPr>
            <p:grpSpPr>
              <a:xfrm>
                <a:off x="1038068" y="3106526"/>
                <a:ext cx="1181168" cy="501531"/>
                <a:chOff x="2540107" y="2092327"/>
                <a:chExt cx="1181168" cy="501531"/>
              </a:xfrm>
            </p:grpSpPr>
            <p:sp>
              <p:nvSpPr>
                <p:cNvPr id="216" name="사각형: 위쪽 모서리의 한쪽은 둥글고 다른 한쪽은 잘림 215">
                  <a:extLst>
                    <a:ext uri="{FF2B5EF4-FFF2-40B4-BE49-F238E27FC236}">
                      <a16:creationId xmlns:a16="http://schemas.microsoft.com/office/drawing/2014/main" id="{548F2D30-2158-44BF-A02A-027ABFD62EFC}"/>
                    </a:ext>
                  </a:extLst>
                </p:cNvPr>
                <p:cNvSpPr/>
                <p:nvPr/>
              </p:nvSpPr>
              <p:spPr>
                <a:xfrm>
                  <a:off x="2540107" y="2092327"/>
                  <a:ext cx="1181168" cy="501531"/>
                </a:xfrm>
                <a:prstGeom prst="snipRoundRect">
                  <a:avLst>
                    <a:gd name="adj1" fmla="val 5199"/>
                    <a:gd name="adj2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CD9D4101-6A87-477A-9CC3-4EBA097D9F39}"/>
                    </a:ext>
                  </a:extLst>
                </p:cNvPr>
                <p:cNvSpPr txBox="1"/>
                <p:nvPr/>
              </p:nvSpPr>
              <p:spPr>
                <a:xfrm>
                  <a:off x="2675395" y="2132194"/>
                  <a:ext cx="78098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뉴스 기사</a:t>
                  </a:r>
                  <a:endPara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/>
                  <a:r>
                    <a:rPr lang="en-US" altLang="ko-KR" sz="10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(261,817)</a:t>
                  </a:r>
                </a:p>
              </p:txBody>
            </p:sp>
          </p:grpSp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6AB55888-41B3-4783-9D8C-E419056A20B7}"/>
                  </a:ext>
                </a:extLst>
              </p:cNvPr>
              <p:cNvGrpSpPr/>
              <p:nvPr/>
            </p:nvGrpSpPr>
            <p:grpSpPr>
              <a:xfrm>
                <a:off x="1173356" y="3552802"/>
                <a:ext cx="1181168" cy="501531"/>
                <a:chOff x="2788420" y="2824339"/>
                <a:chExt cx="1181168" cy="501531"/>
              </a:xfrm>
            </p:grpSpPr>
            <p:sp>
              <p:nvSpPr>
                <p:cNvPr id="214" name="사각형: 위쪽 모서리의 한쪽은 둥글고 다른 한쪽은 잘림 213">
                  <a:extLst>
                    <a:ext uri="{FF2B5EF4-FFF2-40B4-BE49-F238E27FC236}">
                      <a16:creationId xmlns:a16="http://schemas.microsoft.com/office/drawing/2014/main" id="{D27D4954-CB87-42E0-8264-1C569A7630E7}"/>
                    </a:ext>
                  </a:extLst>
                </p:cNvPr>
                <p:cNvSpPr/>
                <p:nvPr/>
              </p:nvSpPr>
              <p:spPr>
                <a:xfrm>
                  <a:off x="2788420" y="2824339"/>
                  <a:ext cx="1181168" cy="501531"/>
                </a:xfrm>
                <a:prstGeom prst="snipRoundRect">
                  <a:avLst>
                    <a:gd name="adj1" fmla="val 5199"/>
                    <a:gd name="adj2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FABDEAC4-1D0D-4D66-B192-E9CC6CFD8BA5}"/>
                    </a:ext>
                  </a:extLst>
                </p:cNvPr>
                <p:cNvSpPr txBox="1"/>
                <p:nvPr/>
              </p:nvSpPr>
              <p:spPr>
                <a:xfrm>
                  <a:off x="2843252" y="2870241"/>
                  <a:ext cx="88838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채권 리포트</a:t>
                  </a:r>
                  <a:endPara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/>
                  <a:r>
                    <a:rPr lang="en-US" altLang="ko-KR" sz="10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(3,097)</a:t>
                  </a:r>
                  <a:endParaRPr lang="ko-KR" altLang="en-US" sz="1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165" name="사각형: 둥근 모서리 164">
              <a:extLst>
                <a:ext uri="{FF2B5EF4-FFF2-40B4-BE49-F238E27FC236}">
                  <a16:creationId xmlns:a16="http://schemas.microsoft.com/office/drawing/2014/main" id="{B66F8937-860E-4837-A6BD-C0DD87311A7B}"/>
                </a:ext>
              </a:extLst>
            </p:cNvPr>
            <p:cNvSpPr/>
            <p:nvPr/>
          </p:nvSpPr>
          <p:spPr>
            <a:xfrm>
              <a:off x="2310548" y="2398146"/>
              <a:ext cx="1119156" cy="477520"/>
            </a:xfrm>
            <a:prstGeom prst="roundRect">
              <a:avLst>
                <a:gd name="adj" fmla="val 379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B47A6D3-C0FC-4C39-84BD-4522980FC728}"/>
                </a:ext>
              </a:extLst>
            </p:cNvPr>
            <p:cNvSpPr txBox="1"/>
            <p:nvPr/>
          </p:nvSpPr>
          <p:spPr>
            <a:xfrm>
              <a:off x="2454990" y="2498406"/>
              <a:ext cx="8213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eKoNLPy</a:t>
              </a:r>
              <a:endPara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82782C72-E771-4DC4-8FEB-2C8D8BCD4D4D}"/>
                </a:ext>
              </a:extLst>
            </p:cNvPr>
            <p:cNvSpPr/>
            <p:nvPr/>
          </p:nvSpPr>
          <p:spPr>
            <a:xfrm>
              <a:off x="2310548" y="3059122"/>
              <a:ext cx="1116667" cy="4775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233B683-79D3-42EF-B72E-042AEB8A6FF0}"/>
                </a:ext>
              </a:extLst>
            </p:cNvPr>
            <p:cNvSpPr txBox="1"/>
            <p:nvPr/>
          </p:nvSpPr>
          <p:spPr>
            <a:xfrm>
              <a:off x="2318705" y="3159382"/>
              <a:ext cx="10938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POS Tagging</a:t>
              </a:r>
              <a:endPara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F92A3B5E-A7C6-4FC7-A0CE-9F511B68256B}"/>
                </a:ext>
              </a:extLst>
            </p:cNvPr>
            <p:cNvSpPr/>
            <p:nvPr/>
          </p:nvSpPr>
          <p:spPr>
            <a:xfrm>
              <a:off x="2310548" y="3726137"/>
              <a:ext cx="1116667" cy="4775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EC5B223-5411-4786-87AB-A07474A0EA9F}"/>
                </a:ext>
              </a:extLst>
            </p:cNvPr>
            <p:cNvSpPr txBox="1"/>
            <p:nvPr/>
          </p:nvSpPr>
          <p:spPr>
            <a:xfrm>
              <a:off x="2325275" y="3835886"/>
              <a:ext cx="10807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Lemmatization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283350E4-1141-474A-9EE0-5DCDC01F41A5}"/>
                </a:ext>
              </a:extLst>
            </p:cNvPr>
            <p:cNvSpPr/>
            <p:nvPr/>
          </p:nvSpPr>
          <p:spPr>
            <a:xfrm>
              <a:off x="2310548" y="4393152"/>
              <a:ext cx="1116667" cy="4775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64713D3-E5B0-475A-89D0-1D8158D47E23}"/>
                </a:ext>
              </a:extLst>
            </p:cNvPr>
            <p:cNvSpPr txBox="1"/>
            <p:nvPr/>
          </p:nvSpPr>
          <p:spPr>
            <a:xfrm>
              <a:off x="2462331" y="4435217"/>
              <a:ext cx="8066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Replacing</a:t>
              </a:r>
            </a:p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Synonyms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6C055870-812C-4915-B0F0-4FE01327DF00}"/>
                </a:ext>
              </a:extLst>
            </p:cNvPr>
            <p:cNvSpPr/>
            <p:nvPr/>
          </p:nvSpPr>
          <p:spPr>
            <a:xfrm>
              <a:off x="2310548" y="5060167"/>
              <a:ext cx="1119156" cy="477520"/>
            </a:xfrm>
            <a:prstGeom prst="roundRect">
              <a:avLst>
                <a:gd name="adj" fmla="val 37944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39DBBDCF-61C2-4497-ADD5-08A7552FFA6A}"/>
                </a:ext>
              </a:extLst>
            </p:cNvPr>
            <p:cNvSpPr txBox="1"/>
            <p:nvPr/>
          </p:nvSpPr>
          <p:spPr>
            <a:xfrm>
              <a:off x="2640264" y="5160427"/>
              <a:ext cx="450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토큰</a:t>
              </a:r>
            </a:p>
          </p:txBody>
        </p:sp>
        <p:sp>
          <p:nvSpPr>
            <p:cNvPr id="175" name="사각형: 둥근 모서리 174">
              <a:extLst>
                <a:ext uri="{FF2B5EF4-FFF2-40B4-BE49-F238E27FC236}">
                  <a16:creationId xmlns:a16="http://schemas.microsoft.com/office/drawing/2014/main" id="{26E6BA63-8FE2-4B08-ACEA-ED355538E8AB}"/>
                </a:ext>
              </a:extLst>
            </p:cNvPr>
            <p:cNvSpPr/>
            <p:nvPr/>
          </p:nvSpPr>
          <p:spPr>
            <a:xfrm>
              <a:off x="3978710" y="5262401"/>
              <a:ext cx="1119156" cy="477520"/>
            </a:xfrm>
            <a:prstGeom prst="roundRect">
              <a:avLst>
                <a:gd name="adj" fmla="val 37944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B626DF4-F34F-4894-B3FA-75DD4234683A}"/>
                </a:ext>
              </a:extLst>
            </p:cNvPr>
            <p:cNvSpPr txBox="1"/>
            <p:nvPr/>
          </p:nvSpPr>
          <p:spPr>
            <a:xfrm>
              <a:off x="4181173" y="5373994"/>
              <a:ext cx="7088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N-grams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05CC5D42-6567-4A61-AA89-FA2DE5C7AB15}"/>
                </a:ext>
              </a:extLst>
            </p:cNvPr>
            <p:cNvGrpSpPr/>
            <p:nvPr/>
          </p:nvGrpSpPr>
          <p:grpSpPr>
            <a:xfrm>
              <a:off x="3902765" y="3900943"/>
              <a:ext cx="1268740" cy="887383"/>
              <a:chOff x="4313358" y="3504317"/>
              <a:chExt cx="1268740" cy="887383"/>
            </a:xfrm>
          </p:grpSpPr>
          <p:sp>
            <p:nvSpPr>
              <p:cNvPr id="209" name="사각형: 둥근 모서리 208">
                <a:extLst>
                  <a:ext uri="{FF2B5EF4-FFF2-40B4-BE49-F238E27FC236}">
                    <a16:creationId xmlns:a16="http://schemas.microsoft.com/office/drawing/2014/main" id="{5DC4AFC8-E385-405E-A7F1-C6F9D1538477}"/>
                  </a:ext>
                </a:extLst>
              </p:cNvPr>
              <p:cNvSpPr/>
              <p:nvPr/>
            </p:nvSpPr>
            <p:spPr>
              <a:xfrm>
                <a:off x="4313358" y="3504317"/>
                <a:ext cx="1268740" cy="88738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5547A389-3EA4-4FF6-9FE6-F145C247B958}"/>
                  </a:ext>
                </a:extLst>
              </p:cNvPr>
              <p:cNvCxnSpPr/>
              <p:nvPr/>
            </p:nvCxnSpPr>
            <p:spPr>
              <a:xfrm>
                <a:off x="4313358" y="3768843"/>
                <a:ext cx="1268740" cy="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C7E19AA-5B10-4D1F-9744-F536077211AB}"/>
                </a:ext>
              </a:extLst>
            </p:cNvPr>
            <p:cNvSpPr txBox="1"/>
            <p:nvPr/>
          </p:nvSpPr>
          <p:spPr>
            <a:xfrm>
              <a:off x="3913473" y="3915403"/>
              <a:ext cx="12442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Forming</a:t>
              </a:r>
              <a:r>
                <a:rPr lang="ko-KR" altLang="en-US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N-grams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2268996-4575-4454-9621-3FAF1966348C}"/>
                </a:ext>
              </a:extLst>
            </p:cNvPr>
            <p:cNvSpPr txBox="1"/>
            <p:nvPr/>
          </p:nvSpPr>
          <p:spPr>
            <a:xfrm>
              <a:off x="3867791" y="4276843"/>
              <a:ext cx="1335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1-gram to 5-grams</a:t>
              </a:r>
            </a:p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15</a:t>
              </a:r>
              <a:r>
                <a:rPr lang="ko-KR" altLang="en-US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회 이상 등장</a:t>
              </a:r>
            </a:p>
          </p:txBody>
        </p: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1764934A-06D8-4FDE-8D31-3348980F4FF7}"/>
                </a:ext>
              </a:extLst>
            </p:cNvPr>
            <p:cNvGrpSpPr/>
            <p:nvPr/>
          </p:nvGrpSpPr>
          <p:grpSpPr>
            <a:xfrm>
              <a:off x="3902765" y="2569207"/>
              <a:ext cx="1268740" cy="887383"/>
              <a:chOff x="4313358" y="3504317"/>
              <a:chExt cx="1268740" cy="887383"/>
            </a:xfrm>
          </p:grpSpPr>
          <p:sp>
            <p:nvSpPr>
              <p:cNvPr id="207" name="사각형: 둥근 모서리 206">
                <a:extLst>
                  <a:ext uri="{FF2B5EF4-FFF2-40B4-BE49-F238E27FC236}">
                    <a16:creationId xmlns:a16="http://schemas.microsoft.com/office/drawing/2014/main" id="{550F3A1A-C10C-49CC-B8C9-B25F1447B1CA}"/>
                  </a:ext>
                </a:extLst>
              </p:cNvPr>
              <p:cNvSpPr/>
              <p:nvPr/>
            </p:nvSpPr>
            <p:spPr>
              <a:xfrm>
                <a:off x="4313358" y="3504317"/>
                <a:ext cx="1268740" cy="88738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DCA57B71-C0C7-4DA1-A820-14FC399D212F}"/>
                  </a:ext>
                </a:extLst>
              </p:cNvPr>
              <p:cNvCxnSpPr/>
              <p:nvPr/>
            </p:nvCxnSpPr>
            <p:spPr>
              <a:xfrm>
                <a:off x="4313358" y="3768843"/>
                <a:ext cx="1268740" cy="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D4DB260-B101-4004-A7E8-AA4B83E6CA5E}"/>
                </a:ext>
              </a:extLst>
            </p:cNvPr>
            <p:cNvSpPr txBox="1"/>
            <p:nvPr/>
          </p:nvSpPr>
          <p:spPr>
            <a:xfrm>
              <a:off x="4091408" y="2548402"/>
              <a:ext cx="8883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단어 리스트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DE42E512-5F91-49C3-81F1-EEE16135A0FF}"/>
                </a:ext>
              </a:extLst>
            </p:cNvPr>
            <p:cNvSpPr txBox="1"/>
            <p:nvPr/>
          </p:nvSpPr>
          <p:spPr>
            <a:xfrm>
              <a:off x="3867791" y="2945107"/>
              <a:ext cx="1335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1-gram to 5-grams</a:t>
              </a:r>
            </a:p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15</a:t>
              </a:r>
              <a:r>
                <a:rPr lang="ko-KR" altLang="en-US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회 이상 등장</a:t>
              </a:r>
            </a:p>
          </p:txBody>
        </p:sp>
        <p:sp>
          <p:nvSpPr>
            <p:cNvPr id="183" name="평행 사변형 182">
              <a:extLst>
                <a:ext uri="{FF2B5EF4-FFF2-40B4-BE49-F238E27FC236}">
                  <a16:creationId xmlns:a16="http://schemas.microsoft.com/office/drawing/2014/main" id="{DB531F21-D245-4F19-95F2-BB9C9DAD1304}"/>
                </a:ext>
              </a:extLst>
            </p:cNvPr>
            <p:cNvSpPr/>
            <p:nvPr/>
          </p:nvSpPr>
          <p:spPr>
            <a:xfrm>
              <a:off x="5485920" y="3699116"/>
              <a:ext cx="1435682" cy="777651"/>
            </a:xfrm>
            <a:prstGeom prst="parallelogram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71CA4BA5-BC7A-4234-BB3E-D5C7DF170673}"/>
                </a:ext>
              </a:extLst>
            </p:cNvPr>
            <p:cNvSpPr txBox="1"/>
            <p:nvPr/>
          </p:nvSpPr>
          <p:spPr>
            <a:xfrm>
              <a:off x="5549563" y="3801830"/>
              <a:ext cx="1382110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Market Approach</a:t>
              </a:r>
            </a:p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Hawkish</a:t>
              </a:r>
            </a:p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Dovish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5" name="순서도: 다중 문서 184">
              <a:extLst>
                <a:ext uri="{FF2B5EF4-FFF2-40B4-BE49-F238E27FC236}">
                  <a16:creationId xmlns:a16="http://schemas.microsoft.com/office/drawing/2014/main" id="{0B6B9C24-D2DB-4703-ADFF-697D0EB07B03}"/>
                </a:ext>
              </a:extLst>
            </p:cNvPr>
            <p:cNvSpPr/>
            <p:nvPr/>
          </p:nvSpPr>
          <p:spPr>
            <a:xfrm flipH="1">
              <a:off x="7222770" y="2606128"/>
              <a:ext cx="1301025" cy="739089"/>
            </a:xfrm>
            <a:prstGeom prst="flowChartMultidocumen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111FC9D-4945-4791-870C-CD5FE12933A7}"/>
                </a:ext>
              </a:extLst>
            </p:cNvPr>
            <p:cNvSpPr txBox="1"/>
            <p:nvPr/>
          </p:nvSpPr>
          <p:spPr>
            <a:xfrm>
              <a:off x="7481083" y="2783524"/>
              <a:ext cx="947695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MPC </a:t>
              </a:r>
              <a:r>
                <a: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의사록</a:t>
              </a:r>
              <a:endPara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(146)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43CCA5F7-969C-44E7-A7F8-0F11231CD7E5}"/>
                </a:ext>
              </a:extLst>
            </p:cNvPr>
            <p:cNvSpPr/>
            <p:nvPr/>
          </p:nvSpPr>
          <p:spPr>
            <a:xfrm>
              <a:off x="7222771" y="3573282"/>
              <a:ext cx="1301024" cy="58834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55C7C7C-1625-4A14-A865-FAC6DF4BB769}"/>
                </a:ext>
              </a:extLst>
            </p:cNvPr>
            <p:cNvSpPr txBox="1"/>
            <p:nvPr/>
          </p:nvSpPr>
          <p:spPr>
            <a:xfrm>
              <a:off x="7222770" y="3651220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Measuring Tones</a:t>
              </a:r>
            </a:p>
            <a:p>
              <a:pPr algn="ctr"/>
              <a:r>
                <a: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Of Sentences</a:t>
              </a:r>
              <a:endPara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6FACD89D-D179-422D-9FF0-93A258C24F48}"/>
                </a:ext>
              </a:extLst>
            </p:cNvPr>
            <p:cNvSpPr/>
            <p:nvPr/>
          </p:nvSpPr>
          <p:spPr>
            <a:xfrm>
              <a:off x="7222771" y="4389688"/>
              <a:ext cx="1301024" cy="58834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C0C20F83-1264-4CEE-9A24-487BAFC06C36}"/>
                </a:ext>
              </a:extLst>
            </p:cNvPr>
            <p:cNvSpPr txBox="1"/>
            <p:nvPr/>
          </p:nvSpPr>
          <p:spPr>
            <a:xfrm>
              <a:off x="7222770" y="4467626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Measuring Tones</a:t>
              </a:r>
            </a:p>
            <a:p>
              <a:pPr algn="ctr"/>
              <a:r>
                <a: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Of Documents</a:t>
              </a:r>
              <a:endPara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91" name="사각형: 둥근 모서리 190">
              <a:extLst>
                <a:ext uri="{FF2B5EF4-FFF2-40B4-BE49-F238E27FC236}">
                  <a16:creationId xmlns:a16="http://schemas.microsoft.com/office/drawing/2014/main" id="{1510B167-CD16-4100-BF47-8E72F0328264}"/>
                </a:ext>
              </a:extLst>
            </p:cNvPr>
            <p:cNvSpPr/>
            <p:nvPr/>
          </p:nvSpPr>
          <p:spPr>
            <a:xfrm>
              <a:off x="7329118" y="5298927"/>
              <a:ext cx="1119156" cy="477520"/>
            </a:xfrm>
            <a:prstGeom prst="roundRect">
              <a:avLst>
                <a:gd name="adj" fmla="val 37944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6671031-B3DE-4F86-9561-28F29AF5C65C}"/>
                </a:ext>
              </a:extLst>
            </p:cNvPr>
            <p:cNvSpPr txBox="1"/>
            <p:nvPr/>
          </p:nvSpPr>
          <p:spPr>
            <a:xfrm>
              <a:off x="7489998" y="5410205"/>
              <a:ext cx="769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최종 스코어</a:t>
              </a:r>
            </a:p>
          </p:txBody>
        </p:sp>
        <p:cxnSp>
          <p:nvCxnSpPr>
            <p:cNvPr id="193" name="연결선: 꺾임 192">
              <a:extLst>
                <a:ext uri="{FF2B5EF4-FFF2-40B4-BE49-F238E27FC236}">
                  <a16:creationId xmlns:a16="http://schemas.microsoft.com/office/drawing/2014/main" id="{2FB0B75A-B947-4BB9-945C-D959FB6A254C}"/>
                </a:ext>
              </a:extLst>
            </p:cNvPr>
            <p:cNvCxnSpPr>
              <a:stCxn id="216" idx="0"/>
              <a:endCxn id="165" idx="1"/>
            </p:cNvCxnSpPr>
            <p:nvPr/>
          </p:nvCxnSpPr>
          <p:spPr>
            <a:xfrm flipV="1">
              <a:off x="1808643" y="2636906"/>
              <a:ext cx="501905" cy="1336618"/>
            </a:xfrm>
            <a:prstGeom prst="bentConnector3">
              <a:avLst>
                <a:gd name="adj1" fmla="val 71255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>
              <a:extLst>
                <a:ext uri="{FF2B5EF4-FFF2-40B4-BE49-F238E27FC236}">
                  <a16:creationId xmlns:a16="http://schemas.microsoft.com/office/drawing/2014/main" id="{35A4563D-80B8-4124-A47B-A3B384BEF3D2}"/>
                </a:ext>
              </a:extLst>
            </p:cNvPr>
            <p:cNvCxnSpPr>
              <a:stCxn id="165" idx="2"/>
              <a:endCxn id="167" idx="0"/>
            </p:cNvCxnSpPr>
            <p:nvPr/>
          </p:nvCxnSpPr>
          <p:spPr>
            <a:xfrm flipH="1">
              <a:off x="2868882" y="2875666"/>
              <a:ext cx="1244" cy="183456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화살표 연결선 194">
              <a:extLst>
                <a:ext uri="{FF2B5EF4-FFF2-40B4-BE49-F238E27FC236}">
                  <a16:creationId xmlns:a16="http://schemas.microsoft.com/office/drawing/2014/main" id="{30A33322-E55D-4EEF-AAB4-755FB213D10C}"/>
                </a:ext>
              </a:extLst>
            </p:cNvPr>
            <p:cNvCxnSpPr>
              <a:stCxn id="167" idx="2"/>
              <a:endCxn id="169" idx="0"/>
            </p:cNvCxnSpPr>
            <p:nvPr/>
          </p:nvCxnSpPr>
          <p:spPr>
            <a:xfrm>
              <a:off x="2868882" y="3536642"/>
              <a:ext cx="0" cy="189495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E2992803-8537-4DA3-8A94-0A1EDFED33B0}"/>
                </a:ext>
              </a:extLst>
            </p:cNvPr>
            <p:cNvCxnSpPr>
              <a:stCxn id="169" idx="2"/>
              <a:endCxn id="171" idx="0"/>
            </p:cNvCxnSpPr>
            <p:nvPr/>
          </p:nvCxnSpPr>
          <p:spPr>
            <a:xfrm>
              <a:off x="2868882" y="4203657"/>
              <a:ext cx="0" cy="189495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BE7E720F-87DC-45FA-B5B0-217F539EC7CB}"/>
                </a:ext>
              </a:extLst>
            </p:cNvPr>
            <p:cNvCxnSpPr>
              <a:stCxn id="172" idx="2"/>
              <a:endCxn id="173" idx="0"/>
            </p:cNvCxnSpPr>
            <p:nvPr/>
          </p:nvCxnSpPr>
          <p:spPr>
            <a:xfrm>
              <a:off x="2865647" y="4835327"/>
              <a:ext cx="4479" cy="224840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꺾임 197">
              <a:extLst>
                <a:ext uri="{FF2B5EF4-FFF2-40B4-BE49-F238E27FC236}">
                  <a16:creationId xmlns:a16="http://schemas.microsoft.com/office/drawing/2014/main" id="{2F1AD5DF-5FE2-431E-8AF5-12D7B72F1A3A}"/>
                </a:ext>
              </a:extLst>
            </p:cNvPr>
            <p:cNvCxnSpPr>
              <a:stCxn id="173" idx="3"/>
              <a:endCxn id="181" idx="0"/>
            </p:cNvCxnSpPr>
            <p:nvPr/>
          </p:nvCxnSpPr>
          <p:spPr>
            <a:xfrm flipV="1">
              <a:off x="3429704" y="2548402"/>
              <a:ext cx="1105897" cy="2750525"/>
            </a:xfrm>
            <a:prstGeom prst="bentConnector4">
              <a:avLst>
                <a:gd name="adj1" fmla="val 12002"/>
                <a:gd name="adj2" fmla="val 108311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연결선: 꺾임 198">
              <a:extLst>
                <a:ext uri="{FF2B5EF4-FFF2-40B4-BE49-F238E27FC236}">
                  <a16:creationId xmlns:a16="http://schemas.microsoft.com/office/drawing/2014/main" id="{776B6AB5-9F8B-4645-ACC7-361A99B0E2B3}"/>
                </a:ext>
              </a:extLst>
            </p:cNvPr>
            <p:cNvCxnSpPr>
              <a:stCxn id="168" idx="3"/>
              <a:endCxn id="182" idx="1"/>
            </p:cNvCxnSpPr>
            <p:nvPr/>
          </p:nvCxnSpPr>
          <p:spPr>
            <a:xfrm flipV="1">
              <a:off x="3412594" y="3145162"/>
              <a:ext cx="455197" cy="152720"/>
            </a:xfrm>
            <a:prstGeom prst="bentConnector3">
              <a:avLst>
                <a:gd name="adj1" fmla="val 36608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470C3197-2C73-4FC8-A775-FB1B3DEE260F}"/>
                </a:ext>
              </a:extLst>
            </p:cNvPr>
            <p:cNvCxnSpPr>
              <a:stCxn id="207" idx="2"/>
              <a:endCxn id="178" idx="0"/>
            </p:cNvCxnSpPr>
            <p:nvPr/>
          </p:nvCxnSpPr>
          <p:spPr>
            <a:xfrm flipH="1">
              <a:off x="4535599" y="3456590"/>
              <a:ext cx="1536" cy="458813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9D4A60F3-F5BE-4899-A443-6412C7DCDCE8}"/>
                </a:ext>
              </a:extLst>
            </p:cNvPr>
            <p:cNvCxnSpPr>
              <a:stCxn id="209" idx="2"/>
              <a:endCxn id="175" idx="0"/>
            </p:cNvCxnSpPr>
            <p:nvPr/>
          </p:nvCxnSpPr>
          <p:spPr>
            <a:xfrm>
              <a:off x="4537135" y="4788326"/>
              <a:ext cx="1153" cy="474075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연결선: 꺾임 201">
              <a:extLst>
                <a:ext uri="{FF2B5EF4-FFF2-40B4-BE49-F238E27FC236}">
                  <a16:creationId xmlns:a16="http://schemas.microsoft.com/office/drawing/2014/main" id="{79F09AFF-E77A-4FA6-B6D8-7EA5D775B67B}"/>
                </a:ext>
              </a:extLst>
            </p:cNvPr>
            <p:cNvCxnSpPr>
              <a:cxnSpLocks/>
              <a:stCxn id="175" idx="3"/>
              <a:endCxn id="184" idx="1"/>
            </p:cNvCxnSpPr>
            <p:nvPr/>
          </p:nvCxnSpPr>
          <p:spPr>
            <a:xfrm flipV="1">
              <a:off x="5097866" y="4086524"/>
              <a:ext cx="451697" cy="1414637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연결선: 꺾임 202">
              <a:extLst>
                <a:ext uri="{FF2B5EF4-FFF2-40B4-BE49-F238E27FC236}">
                  <a16:creationId xmlns:a16="http://schemas.microsoft.com/office/drawing/2014/main" id="{A1355263-1D99-4C78-A4CF-9A02A63B2796}"/>
                </a:ext>
              </a:extLst>
            </p:cNvPr>
            <p:cNvCxnSpPr>
              <a:stCxn id="184" idx="3"/>
              <a:endCxn id="185" idx="0"/>
            </p:cNvCxnSpPr>
            <p:nvPr/>
          </p:nvCxnSpPr>
          <p:spPr>
            <a:xfrm flipV="1">
              <a:off x="6931673" y="2606128"/>
              <a:ext cx="852104" cy="1480396"/>
            </a:xfrm>
            <a:prstGeom prst="bentConnector4">
              <a:avLst>
                <a:gd name="adj1" fmla="val 17081"/>
                <a:gd name="adj2" fmla="val 115442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>
              <a:extLst>
                <a:ext uri="{FF2B5EF4-FFF2-40B4-BE49-F238E27FC236}">
                  <a16:creationId xmlns:a16="http://schemas.microsoft.com/office/drawing/2014/main" id="{F72C1DB5-C339-4532-B008-5BC8D73A450F}"/>
                </a:ext>
              </a:extLst>
            </p:cNvPr>
            <p:cNvCxnSpPr>
              <a:cxnSpLocks/>
            </p:cNvCxnSpPr>
            <p:nvPr/>
          </p:nvCxnSpPr>
          <p:spPr>
            <a:xfrm>
              <a:off x="7862255" y="3297882"/>
              <a:ext cx="0" cy="275400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화살표 연결선 204">
              <a:extLst>
                <a:ext uri="{FF2B5EF4-FFF2-40B4-BE49-F238E27FC236}">
                  <a16:creationId xmlns:a16="http://schemas.microsoft.com/office/drawing/2014/main" id="{3330538C-056A-4220-BE9D-D93BFF663469}"/>
                </a:ext>
              </a:extLst>
            </p:cNvPr>
            <p:cNvCxnSpPr>
              <a:stCxn id="187" idx="2"/>
              <a:endCxn id="189" idx="0"/>
            </p:cNvCxnSpPr>
            <p:nvPr/>
          </p:nvCxnSpPr>
          <p:spPr>
            <a:xfrm>
              <a:off x="7873283" y="4161623"/>
              <a:ext cx="0" cy="228065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화살표 연결선 205">
              <a:extLst>
                <a:ext uri="{FF2B5EF4-FFF2-40B4-BE49-F238E27FC236}">
                  <a16:creationId xmlns:a16="http://schemas.microsoft.com/office/drawing/2014/main" id="{99F1E4BB-C31A-4B0E-98DA-2918D0B16F0E}"/>
                </a:ext>
              </a:extLst>
            </p:cNvPr>
            <p:cNvCxnSpPr>
              <a:cxnSpLocks/>
              <a:stCxn id="189" idx="2"/>
            </p:cNvCxnSpPr>
            <p:nvPr/>
          </p:nvCxnSpPr>
          <p:spPr>
            <a:xfrm>
              <a:off x="7873283" y="4978029"/>
              <a:ext cx="0" cy="310455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8EA6AB-7BD4-43D6-A17D-26EC79509DF2}"/>
              </a:ext>
            </a:extLst>
          </p:cNvPr>
          <p:cNvSpPr/>
          <p:nvPr/>
        </p:nvSpPr>
        <p:spPr>
          <a:xfrm>
            <a:off x="627476" y="312442"/>
            <a:ext cx="41248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분석 파이프라인</a:t>
            </a:r>
            <a:endParaRPr lang="en-US" altLang="ko-KR" sz="32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7C413-6E66-4376-A067-62E7034C4F94}"/>
              </a:ext>
            </a:extLst>
          </p:cNvPr>
          <p:cNvSpPr/>
          <p:nvPr/>
        </p:nvSpPr>
        <p:spPr>
          <a:xfrm rot="10800000">
            <a:off x="-3046" y="6696467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22598-A368-4B1F-8400-CA33682D16AB}"/>
              </a:ext>
            </a:extLst>
          </p:cNvPr>
          <p:cNvSpPr txBox="1"/>
          <p:nvPr/>
        </p:nvSpPr>
        <p:spPr>
          <a:xfrm>
            <a:off x="11271715" y="666294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 </a:t>
            </a:r>
            <a:r>
              <a:rPr lang="en-US" altLang="ko-KR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868337-D8BB-4C5D-BF5A-437220FC9C5C}"/>
              </a:ext>
            </a:extLst>
          </p:cNvPr>
          <p:cNvSpPr txBox="1"/>
          <p:nvPr/>
        </p:nvSpPr>
        <p:spPr>
          <a:xfrm>
            <a:off x="4068613" y="6171813"/>
            <a:ext cx="405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Figure. Procedure of Sentiment Analysis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6A2F3C4-EA92-4B61-BE71-55668A9A2B09}"/>
              </a:ext>
            </a:extLst>
          </p:cNvPr>
          <p:cNvSpPr/>
          <p:nvPr/>
        </p:nvSpPr>
        <p:spPr>
          <a:xfrm rot="5400000">
            <a:off x="339929" y="475048"/>
            <a:ext cx="204280" cy="1853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B2DD4E9-E384-4C61-8186-CE60475132BD}"/>
              </a:ext>
            </a:extLst>
          </p:cNvPr>
          <p:cNvSpPr/>
          <p:nvPr/>
        </p:nvSpPr>
        <p:spPr>
          <a:xfrm>
            <a:off x="3540527" y="1238840"/>
            <a:ext cx="1710302" cy="479080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glow rad="101600">
              <a:schemeClr val="accent2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23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8EA6AB-7BD4-43D6-A17D-26EC79509DF2}"/>
              </a:ext>
            </a:extLst>
          </p:cNvPr>
          <p:cNvSpPr/>
          <p:nvPr/>
        </p:nvSpPr>
        <p:spPr>
          <a:xfrm>
            <a:off x="229380" y="312442"/>
            <a:ext cx="36032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Ⅱ</a:t>
            </a:r>
            <a:r>
              <a:rPr lang="en-US" altLang="ko-KR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Pre-Processing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7C413-6E66-4376-A067-62E7034C4F94}"/>
              </a:ext>
            </a:extLst>
          </p:cNvPr>
          <p:cNvSpPr/>
          <p:nvPr/>
        </p:nvSpPr>
        <p:spPr>
          <a:xfrm rot="10800000">
            <a:off x="-3046" y="6696467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22598-A368-4B1F-8400-CA33682D16AB}"/>
              </a:ext>
            </a:extLst>
          </p:cNvPr>
          <p:cNvSpPr txBox="1"/>
          <p:nvPr/>
        </p:nvSpPr>
        <p:spPr>
          <a:xfrm>
            <a:off x="11271715" y="666294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 </a:t>
            </a:r>
            <a:r>
              <a:rPr lang="en-US" altLang="ko-KR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64B1FC-2FD3-4749-A41E-ADE3AA7AB0E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2707" y="1115667"/>
            <a:ext cx="5226586" cy="4910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A0886-7CD2-4512-A78D-B87A773EBDA1}"/>
              </a:ext>
            </a:extLst>
          </p:cNvPr>
          <p:cNvSpPr txBox="1"/>
          <p:nvPr/>
        </p:nvSpPr>
        <p:spPr>
          <a:xfrm>
            <a:off x="3905910" y="6201075"/>
            <a:ext cx="4501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eKonlpy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패키지의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MPCK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모듈을 활용하여 토큰화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0AA0467-38A2-4023-A020-E583D8E0B393}"/>
              </a:ext>
            </a:extLst>
          </p:cNvPr>
          <p:cNvSpPr/>
          <p:nvPr/>
        </p:nvSpPr>
        <p:spPr>
          <a:xfrm>
            <a:off x="3501723" y="6280942"/>
            <a:ext cx="268941" cy="17032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1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8EA6AB-7BD4-43D6-A17D-26EC79509DF2}"/>
              </a:ext>
            </a:extLst>
          </p:cNvPr>
          <p:cNvSpPr/>
          <p:nvPr/>
        </p:nvSpPr>
        <p:spPr>
          <a:xfrm>
            <a:off x="229380" y="312442"/>
            <a:ext cx="36032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Ⅱ</a:t>
            </a:r>
            <a:r>
              <a:rPr lang="en-US" altLang="ko-KR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Pre-Processing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7C413-6E66-4376-A067-62E7034C4F94}"/>
              </a:ext>
            </a:extLst>
          </p:cNvPr>
          <p:cNvSpPr/>
          <p:nvPr/>
        </p:nvSpPr>
        <p:spPr>
          <a:xfrm rot="10800000">
            <a:off x="-3046" y="6696467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22598-A368-4B1F-8400-CA33682D16AB}"/>
              </a:ext>
            </a:extLst>
          </p:cNvPr>
          <p:cNvSpPr txBox="1"/>
          <p:nvPr/>
        </p:nvSpPr>
        <p:spPr>
          <a:xfrm>
            <a:off x="11271715" y="666294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 </a:t>
            </a:r>
            <a:r>
              <a:rPr lang="en-US" altLang="ko-KR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F7D344-6229-4A52-866E-77B6A408B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5"/>
          <a:stretch/>
        </p:blipFill>
        <p:spPr>
          <a:xfrm>
            <a:off x="1171022" y="1730765"/>
            <a:ext cx="9843864" cy="36152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A4A0F2-F87F-432B-BAC7-9F8D16AF7CBC}"/>
              </a:ext>
            </a:extLst>
          </p:cNvPr>
          <p:cNvSpPr txBox="1"/>
          <p:nvPr/>
        </p:nvSpPr>
        <p:spPr>
          <a:xfrm>
            <a:off x="5027589" y="5562235"/>
            <a:ext cx="2190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Tokens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n-gram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C735ED4-7410-4956-A57D-4B922AACD322}"/>
              </a:ext>
            </a:extLst>
          </p:cNvPr>
          <p:cNvSpPr/>
          <p:nvPr/>
        </p:nvSpPr>
        <p:spPr>
          <a:xfrm>
            <a:off x="4623402" y="5642102"/>
            <a:ext cx="268941" cy="17032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85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55009087-D317-4C60-A334-B975CA346705}"/>
              </a:ext>
            </a:extLst>
          </p:cNvPr>
          <p:cNvGrpSpPr/>
          <p:nvPr/>
        </p:nvGrpSpPr>
        <p:grpSpPr>
          <a:xfrm>
            <a:off x="1886001" y="1238840"/>
            <a:ext cx="8413905" cy="4769923"/>
            <a:chOff x="367883" y="1508956"/>
            <a:chExt cx="8413905" cy="4769923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69D506E-A4C2-42B4-82A5-4A6989E8A7F2}"/>
                </a:ext>
              </a:extLst>
            </p:cNvPr>
            <p:cNvSpPr/>
            <p:nvPr/>
          </p:nvSpPr>
          <p:spPr>
            <a:xfrm>
              <a:off x="367883" y="1508956"/>
              <a:ext cx="8338121" cy="388797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A97BC553-9B4E-4EC8-B22E-CA822BA02FB1}"/>
                </a:ext>
              </a:extLst>
            </p:cNvPr>
            <p:cNvSpPr/>
            <p:nvPr/>
          </p:nvSpPr>
          <p:spPr>
            <a:xfrm>
              <a:off x="367883" y="1508956"/>
              <a:ext cx="1668162" cy="4769923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6F569BA4-085F-42E4-BAF2-3DBF64AD52D1}"/>
                </a:ext>
              </a:extLst>
            </p:cNvPr>
            <p:cNvSpPr/>
            <p:nvPr/>
          </p:nvSpPr>
          <p:spPr>
            <a:xfrm>
              <a:off x="2036045" y="1508956"/>
              <a:ext cx="1668162" cy="4769923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E54CDAE4-EEA3-4A2A-83AF-DAAFAE28E04C}"/>
                </a:ext>
              </a:extLst>
            </p:cNvPr>
            <p:cNvSpPr/>
            <p:nvPr/>
          </p:nvSpPr>
          <p:spPr>
            <a:xfrm>
              <a:off x="3704207" y="1508956"/>
              <a:ext cx="1668162" cy="4769923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325D3EDD-9A6F-4F57-BB32-5694D3E601E3}"/>
                </a:ext>
              </a:extLst>
            </p:cNvPr>
            <p:cNvSpPr/>
            <p:nvPr/>
          </p:nvSpPr>
          <p:spPr>
            <a:xfrm>
              <a:off x="5369680" y="1508956"/>
              <a:ext cx="1668162" cy="4769923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A5D7E2C5-DE94-45BB-8247-705C1088E6CC}"/>
                </a:ext>
              </a:extLst>
            </p:cNvPr>
            <p:cNvSpPr/>
            <p:nvPr/>
          </p:nvSpPr>
          <p:spPr>
            <a:xfrm>
              <a:off x="7037842" y="1508956"/>
              <a:ext cx="1668162" cy="4769923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435D9C9-F0EA-46E0-A0A5-EF367F142C84}"/>
                </a:ext>
              </a:extLst>
            </p:cNvPr>
            <p:cNvSpPr txBox="1"/>
            <p:nvPr/>
          </p:nvSpPr>
          <p:spPr>
            <a:xfrm>
              <a:off x="530947" y="1577752"/>
              <a:ext cx="13420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Preparing</a:t>
              </a:r>
              <a:r>
                <a:rPr lang="ko-KR" altLang="en-US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Corpus</a:t>
              </a:r>
              <a:endPara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6A52E9E-50B7-4406-AB0C-BC6A8D007EBB}"/>
                </a:ext>
              </a:extLst>
            </p:cNvPr>
            <p:cNvSpPr txBox="1"/>
            <p:nvPr/>
          </p:nvSpPr>
          <p:spPr>
            <a:xfrm>
              <a:off x="2272847" y="1577309"/>
              <a:ext cx="11945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Pre-Processing</a:t>
              </a:r>
              <a:endPara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37D96E0-29FB-46D2-9CA7-DFA4ECE645A4}"/>
                </a:ext>
              </a:extLst>
            </p:cNvPr>
            <p:cNvSpPr txBox="1"/>
            <p:nvPr/>
          </p:nvSpPr>
          <p:spPr>
            <a:xfrm>
              <a:off x="3865126" y="1577309"/>
              <a:ext cx="13436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Feature Selection</a:t>
              </a:r>
              <a:endPara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D47DDC0-64FF-4036-8B1B-BC4608ECE376}"/>
                </a:ext>
              </a:extLst>
            </p:cNvPr>
            <p:cNvSpPr txBox="1"/>
            <p:nvPr/>
          </p:nvSpPr>
          <p:spPr>
            <a:xfrm>
              <a:off x="5397290" y="1577831"/>
              <a:ext cx="16129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Polarity Classification</a:t>
              </a:r>
              <a:endPara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6C79593-6190-4057-A91F-5EB401BB4BB1}"/>
                </a:ext>
              </a:extLst>
            </p:cNvPr>
            <p:cNvSpPr txBox="1"/>
            <p:nvPr/>
          </p:nvSpPr>
          <p:spPr>
            <a:xfrm>
              <a:off x="6962059" y="1572547"/>
              <a:ext cx="18197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Sentiment Measurement</a:t>
              </a:r>
              <a:endPara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7333D28C-02E3-4C86-B8DB-BC857308BB2F}"/>
                </a:ext>
              </a:extLst>
            </p:cNvPr>
            <p:cNvGrpSpPr/>
            <p:nvPr/>
          </p:nvGrpSpPr>
          <p:grpSpPr>
            <a:xfrm>
              <a:off x="461550" y="3247426"/>
              <a:ext cx="1482381" cy="1423139"/>
              <a:chOff x="872143" y="2631194"/>
              <a:chExt cx="1482381" cy="1423139"/>
            </a:xfrm>
          </p:grpSpPr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20B67E72-2139-4334-860E-3F221E2CA5F7}"/>
                  </a:ext>
                </a:extLst>
              </p:cNvPr>
              <p:cNvGrpSpPr/>
              <p:nvPr/>
            </p:nvGrpSpPr>
            <p:grpSpPr>
              <a:xfrm>
                <a:off x="872143" y="2631194"/>
                <a:ext cx="1181168" cy="501531"/>
                <a:chOff x="871152" y="2213123"/>
                <a:chExt cx="1181168" cy="501531"/>
              </a:xfrm>
            </p:grpSpPr>
            <p:sp>
              <p:nvSpPr>
                <p:cNvPr id="218" name="사각형: 위쪽 모서리의 한쪽은 둥글고 다른 한쪽은 잘림 217">
                  <a:extLst>
                    <a:ext uri="{FF2B5EF4-FFF2-40B4-BE49-F238E27FC236}">
                      <a16:creationId xmlns:a16="http://schemas.microsoft.com/office/drawing/2014/main" id="{71F2641E-9D36-44D4-8B88-C0C6EBB42995}"/>
                    </a:ext>
                  </a:extLst>
                </p:cNvPr>
                <p:cNvSpPr/>
                <p:nvPr/>
              </p:nvSpPr>
              <p:spPr>
                <a:xfrm>
                  <a:off x="871152" y="2213123"/>
                  <a:ext cx="1181168" cy="501531"/>
                </a:xfrm>
                <a:prstGeom prst="snipRoundRect">
                  <a:avLst>
                    <a:gd name="adj1" fmla="val 5199"/>
                    <a:gd name="adj2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1FB62AD3-3C78-4228-A50F-EC2A6E3BEE22}"/>
                    </a:ext>
                  </a:extLst>
                </p:cNvPr>
                <p:cNvSpPr txBox="1"/>
                <p:nvPr/>
              </p:nvSpPr>
              <p:spPr>
                <a:xfrm>
                  <a:off x="931573" y="2268378"/>
                  <a:ext cx="947695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MPC </a:t>
                  </a:r>
                  <a:r>
                    <a:rPr lang="ko-KR" altLang="en-US" sz="12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의사록</a:t>
                  </a:r>
                  <a:endPara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/>
                  <a:r>
                    <a:rPr lang="en-US" altLang="ko-KR" sz="10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(146)</a:t>
                  </a:r>
                  <a:endParaRPr lang="ko-KR" altLang="en-US" sz="1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10B4A608-0E32-45C6-9758-AA0D981ADC68}"/>
                  </a:ext>
                </a:extLst>
              </p:cNvPr>
              <p:cNvGrpSpPr/>
              <p:nvPr/>
            </p:nvGrpSpPr>
            <p:grpSpPr>
              <a:xfrm>
                <a:off x="1038068" y="3106526"/>
                <a:ext cx="1181168" cy="501531"/>
                <a:chOff x="2540107" y="2092327"/>
                <a:chExt cx="1181168" cy="501531"/>
              </a:xfrm>
            </p:grpSpPr>
            <p:sp>
              <p:nvSpPr>
                <p:cNvPr id="216" name="사각형: 위쪽 모서리의 한쪽은 둥글고 다른 한쪽은 잘림 215">
                  <a:extLst>
                    <a:ext uri="{FF2B5EF4-FFF2-40B4-BE49-F238E27FC236}">
                      <a16:creationId xmlns:a16="http://schemas.microsoft.com/office/drawing/2014/main" id="{1E0F8198-C431-487C-ABC4-CF53FCB1B698}"/>
                    </a:ext>
                  </a:extLst>
                </p:cNvPr>
                <p:cNvSpPr/>
                <p:nvPr/>
              </p:nvSpPr>
              <p:spPr>
                <a:xfrm>
                  <a:off x="2540107" y="2092327"/>
                  <a:ext cx="1181168" cy="501531"/>
                </a:xfrm>
                <a:prstGeom prst="snipRoundRect">
                  <a:avLst>
                    <a:gd name="adj1" fmla="val 5199"/>
                    <a:gd name="adj2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CED45ABB-5F1D-48C4-8F53-DA8C817B4AD8}"/>
                    </a:ext>
                  </a:extLst>
                </p:cNvPr>
                <p:cNvSpPr txBox="1"/>
                <p:nvPr/>
              </p:nvSpPr>
              <p:spPr>
                <a:xfrm>
                  <a:off x="2675395" y="2132194"/>
                  <a:ext cx="78098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뉴스 기사</a:t>
                  </a:r>
                  <a:endPara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/>
                  <a:r>
                    <a:rPr lang="en-US" altLang="ko-KR" sz="10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(261,817)</a:t>
                  </a:r>
                </a:p>
              </p:txBody>
            </p:sp>
          </p:grpSp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BDE63AFF-0ECB-4A40-8C90-B0BA33F5A591}"/>
                  </a:ext>
                </a:extLst>
              </p:cNvPr>
              <p:cNvGrpSpPr/>
              <p:nvPr/>
            </p:nvGrpSpPr>
            <p:grpSpPr>
              <a:xfrm>
                <a:off x="1173356" y="3552802"/>
                <a:ext cx="1181168" cy="501531"/>
                <a:chOff x="2788420" y="2824339"/>
                <a:chExt cx="1181168" cy="501531"/>
              </a:xfrm>
            </p:grpSpPr>
            <p:sp>
              <p:nvSpPr>
                <p:cNvPr id="214" name="사각형: 위쪽 모서리의 한쪽은 둥글고 다른 한쪽은 잘림 213">
                  <a:extLst>
                    <a:ext uri="{FF2B5EF4-FFF2-40B4-BE49-F238E27FC236}">
                      <a16:creationId xmlns:a16="http://schemas.microsoft.com/office/drawing/2014/main" id="{8CE97626-5583-4D19-A197-277114E738A0}"/>
                    </a:ext>
                  </a:extLst>
                </p:cNvPr>
                <p:cNvSpPr/>
                <p:nvPr/>
              </p:nvSpPr>
              <p:spPr>
                <a:xfrm>
                  <a:off x="2788420" y="2824339"/>
                  <a:ext cx="1181168" cy="501531"/>
                </a:xfrm>
                <a:prstGeom prst="snipRoundRect">
                  <a:avLst>
                    <a:gd name="adj1" fmla="val 5199"/>
                    <a:gd name="adj2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987B0EB7-CD2F-48EF-A352-23D09BACED5D}"/>
                    </a:ext>
                  </a:extLst>
                </p:cNvPr>
                <p:cNvSpPr txBox="1"/>
                <p:nvPr/>
              </p:nvSpPr>
              <p:spPr>
                <a:xfrm>
                  <a:off x="2843252" y="2870241"/>
                  <a:ext cx="88838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채권 리포트</a:t>
                  </a:r>
                  <a:endPara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/>
                  <a:r>
                    <a:rPr lang="en-US" altLang="ko-KR" sz="10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(3,097)</a:t>
                  </a:r>
                  <a:endParaRPr lang="ko-KR" altLang="en-US" sz="1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165" name="사각형: 둥근 모서리 164">
              <a:extLst>
                <a:ext uri="{FF2B5EF4-FFF2-40B4-BE49-F238E27FC236}">
                  <a16:creationId xmlns:a16="http://schemas.microsoft.com/office/drawing/2014/main" id="{552A6331-C65A-4FB8-B8ED-FB60BA80C8AD}"/>
                </a:ext>
              </a:extLst>
            </p:cNvPr>
            <p:cNvSpPr/>
            <p:nvPr/>
          </p:nvSpPr>
          <p:spPr>
            <a:xfrm>
              <a:off x="2310548" y="2398146"/>
              <a:ext cx="1119156" cy="477520"/>
            </a:xfrm>
            <a:prstGeom prst="roundRect">
              <a:avLst>
                <a:gd name="adj" fmla="val 379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CFA8B0F3-F897-4081-9D93-F9DD55C4071D}"/>
                </a:ext>
              </a:extLst>
            </p:cNvPr>
            <p:cNvSpPr txBox="1"/>
            <p:nvPr/>
          </p:nvSpPr>
          <p:spPr>
            <a:xfrm>
              <a:off x="2454990" y="2498406"/>
              <a:ext cx="8213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eKoNLPy</a:t>
              </a:r>
              <a:endPara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80621DC2-87C4-48D2-8866-246C8DAFE634}"/>
                </a:ext>
              </a:extLst>
            </p:cNvPr>
            <p:cNvSpPr/>
            <p:nvPr/>
          </p:nvSpPr>
          <p:spPr>
            <a:xfrm>
              <a:off x="2310548" y="3059122"/>
              <a:ext cx="1116667" cy="4775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BBF940F-2B4B-42A9-9277-074C3C1B90E1}"/>
                </a:ext>
              </a:extLst>
            </p:cNvPr>
            <p:cNvSpPr txBox="1"/>
            <p:nvPr/>
          </p:nvSpPr>
          <p:spPr>
            <a:xfrm>
              <a:off x="2318705" y="3159382"/>
              <a:ext cx="10938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POS Tagging</a:t>
              </a:r>
              <a:endPara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CD5A56BA-722A-420A-A7B3-9AA907BF683D}"/>
                </a:ext>
              </a:extLst>
            </p:cNvPr>
            <p:cNvSpPr/>
            <p:nvPr/>
          </p:nvSpPr>
          <p:spPr>
            <a:xfrm>
              <a:off x="2310548" y="3726137"/>
              <a:ext cx="1116667" cy="4775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C61F858-25A4-4C12-A785-9313CAD6C807}"/>
                </a:ext>
              </a:extLst>
            </p:cNvPr>
            <p:cNvSpPr txBox="1"/>
            <p:nvPr/>
          </p:nvSpPr>
          <p:spPr>
            <a:xfrm>
              <a:off x="2325275" y="3835886"/>
              <a:ext cx="10807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Lemmatization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9D771D23-BC3D-4405-A283-FD4A5E3E5379}"/>
                </a:ext>
              </a:extLst>
            </p:cNvPr>
            <p:cNvSpPr/>
            <p:nvPr/>
          </p:nvSpPr>
          <p:spPr>
            <a:xfrm>
              <a:off x="2310548" y="4393152"/>
              <a:ext cx="1116667" cy="4775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5B5A4C7-42C6-4757-889E-C95459158081}"/>
                </a:ext>
              </a:extLst>
            </p:cNvPr>
            <p:cNvSpPr txBox="1"/>
            <p:nvPr/>
          </p:nvSpPr>
          <p:spPr>
            <a:xfrm>
              <a:off x="2462331" y="4435217"/>
              <a:ext cx="8066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Replacing</a:t>
              </a:r>
            </a:p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Synonyms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E977FBF1-07EF-4C69-B7B8-EF5225F0750E}"/>
                </a:ext>
              </a:extLst>
            </p:cNvPr>
            <p:cNvSpPr/>
            <p:nvPr/>
          </p:nvSpPr>
          <p:spPr>
            <a:xfrm>
              <a:off x="2310548" y="5060167"/>
              <a:ext cx="1119156" cy="477520"/>
            </a:xfrm>
            <a:prstGeom prst="roundRect">
              <a:avLst>
                <a:gd name="adj" fmla="val 37944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ED30C88-FCFB-4B8B-93B4-54FA48792D66}"/>
                </a:ext>
              </a:extLst>
            </p:cNvPr>
            <p:cNvSpPr txBox="1"/>
            <p:nvPr/>
          </p:nvSpPr>
          <p:spPr>
            <a:xfrm>
              <a:off x="2640264" y="5160427"/>
              <a:ext cx="450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토큰</a:t>
              </a:r>
            </a:p>
          </p:txBody>
        </p:sp>
        <p:sp>
          <p:nvSpPr>
            <p:cNvPr id="175" name="사각형: 둥근 모서리 174">
              <a:extLst>
                <a:ext uri="{FF2B5EF4-FFF2-40B4-BE49-F238E27FC236}">
                  <a16:creationId xmlns:a16="http://schemas.microsoft.com/office/drawing/2014/main" id="{E39DC5BC-187C-414B-9FDE-C11C65C40515}"/>
                </a:ext>
              </a:extLst>
            </p:cNvPr>
            <p:cNvSpPr/>
            <p:nvPr/>
          </p:nvSpPr>
          <p:spPr>
            <a:xfrm>
              <a:off x="3978710" y="5262401"/>
              <a:ext cx="1119156" cy="477520"/>
            </a:xfrm>
            <a:prstGeom prst="roundRect">
              <a:avLst>
                <a:gd name="adj" fmla="val 37944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AB251EC-BBA5-4C0C-B534-0C5BEC999A2A}"/>
                </a:ext>
              </a:extLst>
            </p:cNvPr>
            <p:cNvSpPr txBox="1"/>
            <p:nvPr/>
          </p:nvSpPr>
          <p:spPr>
            <a:xfrm>
              <a:off x="4181173" y="5373994"/>
              <a:ext cx="7088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N-grams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6BDE1F92-5167-4F73-ACFF-3266874B03C4}"/>
                </a:ext>
              </a:extLst>
            </p:cNvPr>
            <p:cNvGrpSpPr/>
            <p:nvPr/>
          </p:nvGrpSpPr>
          <p:grpSpPr>
            <a:xfrm>
              <a:off x="3902765" y="3900943"/>
              <a:ext cx="1268740" cy="887383"/>
              <a:chOff x="4313358" y="3504317"/>
              <a:chExt cx="1268740" cy="887383"/>
            </a:xfrm>
          </p:grpSpPr>
          <p:sp>
            <p:nvSpPr>
              <p:cNvPr id="209" name="사각형: 둥근 모서리 208">
                <a:extLst>
                  <a:ext uri="{FF2B5EF4-FFF2-40B4-BE49-F238E27FC236}">
                    <a16:creationId xmlns:a16="http://schemas.microsoft.com/office/drawing/2014/main" id="{14AB2580-C04D-4494-98BC-F103C733B9B8}"/>
                  </a:ext>
                </a:extLst>
              </p:cNvPr>
              <p:cNvSpPr/>
              <p:nvPr/>
            </p:nvSpPr>
            <p:spPr>
              <a:xfrm>
                <a:off x="4313358" y="3504317"/>
                <a:ext cx="1268740" cy="88738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CF287C75-80EA-44C5-86DB-F31CC31DA696}"/>
                  </a:ext>
                </a:extLst>
              </p:cNvPr>
              <p:cNvCxnSpPr/>
              <p:nvPr/>
            </p:nvCxnSpPr>
            <p:spPr>
              <a:xfrm>
                <a:off x="4313358" y="3768843"/>
                <a:ext cx="1268740" cy="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B28DC23-F676-4CC6-9413-D5E44EA33C13}"/>
                </a:ext>
              </a:extLst>
            </p:cNvPr>
            <p:cNvSpPr txBox="1"/>
            <p:nvPr/>
          </p:nvSpPr>
          <p:spPr>
            <a:xfrm>
              <a:off x="3913473" y="3915403"/>
              <a:ext cx="12442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Forming</a:t>
              </a:r>
              <a:r>
                <a:rPr lang="ko-KR" altLang="en-US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N-grams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8AC6AA5-163D-46FC-98BA-1FA1586B6E28}"/>
                </a:ext>
              </a:extLst>
            </p:cNvPr>
            <p:cNvSpPr txBox="1"/>
            <p:nvPr/>
          </p:nvSpPr>
          <p:spPr>
            <a:xfrm>
              <a:off x="3867791" y="4276843"/>
              <a:ext cx="1335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1-gram to 5-grams</a:t>
              </a:r>
            </a:p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15</a:t>
              </a:r>
              <a:r>
                <a:rPr lang="ko-KR" altLang="en-US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회 이상 등장</a:t>
              </a:r>
            </a:p>
          </p:txBody>
        </p: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F0D0930A-9AF1-4E93-868A-9DA3BA826016}"/>
                </a:ext>
              </a:extLst>
            </p:cNvPr>
            <p:cNvGrpSpPr/>
            <p:nvPr/>
          </p:nvGrpSpPr>
          <p:grpSpPr>
            <a:xfrm>
              <a:off x="3902765" y="2569207"/>
              <a:ext cx="1268740" cy="887383"/>
              <a:chOff x="4313358" y="3504317"/>
              <a:chExt cx="1268740" cy="887383"/>
            </a:xfrm>
          </p:grpSpPr>
          <p:sp>
            <p:nvSpPr>
              <p:cNvPr id="207" name="사각형: 둥근 모서리 206">
                <a:extLst>
                  <a:ext uri="{FF2B5EF4-FFF2-40B4-BE49-F238E27FC236}">
                    <a16:creationId xmlns:a16="http://schemas.microsoft.com/office/drawing/2014/main" id="{99FCC6A2-AABE-416A-8548-B21963C37B5F}"/>
                  </a:ext>
                </a:extLst>
              </p:cNvPr>
              <p:cNvSpPr/>
              <p:nvPr/>
            </p:nvSpPr>
            <p:spPr>
              <a:xfrm>
                <a:off x="4313358" y="3504317"/>
                <a:ext cx="1268740" cy="88738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FE9C5063-FF48-49A3-90A4-CB8938822DC7}"/>
                  </a:ext>
                </a:extLst>
              </p:cNvPr>
              <p:cNvCxnSpPr/>
              <p:nvPr/>
            </p:nvCxnSpPr>
            <p:spPr>
              <a:xfrm>
                <a:off x="4313358" y="3768843"/>
                <a:ext cx="1268740" cy="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AC2E2933-B544-4B2D-A170-48515DC2E631}"/>
                </a:ext>
              </a:extLst>
            </p:cNvPr>
            <p:cNvSpPr txBox="1"/>
            <p:nvPr/>
          </p:nvSpPr>
          <p:spPr>
            <a:xfrm>
              <a:off x="4091408" y="2548402"/>
              <a:ext cx="8883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단어 리스트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8E09C53-2BA3-476B-8505-3C43103EE281}"/>
                </a:ext>
              </a:extLst>
            </p:cNvPr>
            <p:cNvSpPr txBox="1"/>
            <p:nvPr/>
          </p:nvSpPr>
          <p:spPr>
            <a:xfrm>
              <a:off x="3867791" y="2945107"/>
              <a:ext cx="1335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1-gram to 5-grams</a:t>
              </a:r>
            </a:p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15</a:t>
              </a:r>
              <a:r>
                <a:rPr lang="ko-KR" altLang="en-US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회 이상 등장</a:t>
              </a:r>
            </a:p>
          </p:txBody>
        </p:sp>
        <p:sp>
          <p:nvSpPr>
            <p:cNvPr id="183" name="평행 사변형 182">
              <a:extLst>
                <a:ext uri="{FF2B5EF4-FFF2-40B4-BE49-F238E27FC236}">
                  <a16:creationId xmlns:a16="http://schemas.microsoft.com/office/drawing/2014/main" id="{945DC389-A645-4DB9-B00E-3D981CECB759}"/>
                </a:ext>
              </a:extLst>
            </p:cNvPr>
            <p:cNvSpPr/>
            <p:nvPr/>
          </p:nvSpPr>
          <p:spPr>
            <a:xfrm>
              <a:off x="5485920" y="3699116"/>
              <a:ext cx="1435682" cy="777651"/>
            </a:xfrm>
            <a:prstGeom prst="parallelogram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B9D98B86-7A0D-4E54-A164-131C3FAFF3E3}"/>
                </a:ext>
              </a:extLst>
            </p:cNvPr>
            <p:cNvSpPr txBox="1"/>
            <p:nvPr/>
          </p:nvSpPr>
          <p:spPr>
            <a:xfrm>
              <a:off x="5549563" y="3801830"/>
              <a:ext cx="1382110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Market Approach</a:t>
              </a:r>
            </a:p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Hawkish</a:t>
              </a:r>
            </a:p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Dovish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5" name="순서도: 다중 문서 184">
              <a:extLst>
                <a:ext uri="{FF2B5EF4-FFF2-40B4-BE49-F238E27FC236}">
                  <a16:creationId xmlns:a16="http://schemas.microsoft.com/office/drawing/2014/main" id="{D956DE37-4FC0-4721-A107-837A5CF93903}"/>
                </a:ext>
              </a:extLst>
            </p:cNvPr>
            <p:cNvSpPr/>
            <p:nvPr/>
          </p:nvSpPr>
          <p:spPr>
            <a:xfrm flipH="1">
              <a:off x="7222770" y="2606128"/>
              <a:ext cx="1301025" cy="739089"/>
            </a:xfrm>
            <a:prstGeom prst="flowChartMultidocumen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67AFA2E-C504-4EA5-BDFF-437B0EB3C1A3}"/>
                </a:ext>
              </a:extLst>
            </p:cNvPr>
            <p:cNvSpPr txBox="1"/>
            <p:nvPr/>
          </p:nvSpPr>
          <p:spPr>
            <a:xfrm>
              <a:off x="7481083" y="2783524"/>
              <a:ext cx="947695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MPC </a:t>
              </a:r>
              <a:r>
                <a: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의사록</a:t>
              </a:r>
              <a:endPara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(146)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2CEC9342-73CB-413F-A139-B4C712F50ED3}"/>
                </a:ext>
              </a:extLst>
            </p:cNvPr>
            <p:cNvSpPr/>
            <p:nvPr/>
          </p:nvSpPr>
          <p:spPr>
            <a:xfrm>
              <a:off x="7222771" y="3573282"/>
              <a:ext cx="1301024" cy="58834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619F110-357F-4771-B67B-001873B0152F}"/>
                </a:ext>
              </a:extLst>
            </p:cNvPr>
            <p:cNvSpPr txBox="1"/>
            <p:nvPr/>
          </p:nvSpPr>
          <p:spPr>
            <a:xfrm>
              <a:off x="7222770" y="3651220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Measuring Tones</a:t>
              </a:r>
            </a:p>
            <a:p>
              <a:pPr algn="ctr"/>
              <a:r>
                <a: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Of Sentences</a:t>
              </a:r>
              <a:endPara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BBA24B19-2C31-40E7-8304-43B863142EB2}"/>
                </a:ext>
              </a:extLst>
            </p:cNvPr>
            <p:cNvSpPr/>
            <p:nvPr/>
          </p:nvSpPr>
          <p:spPr>
            <a:xfrm>
              <a:off x="7222771" y="4389688"/>
              <a:ext cx="1301024" cy="58834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9D40554-DC93-4767-A93D-C8DFCEAE8B8C}"/>
                </a:ext>
              </a:extLst>
            </p:cNvPr>
            <p:cNvSpPr txBox="1"/>
            <p:nvPr/>
          </p:nvSpPr>
          <p:spPr>
            <a:xfrm>
              <a:off x="7222770" y="4467626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Measuring Tones</a:t>
              </a:r>
            </a:p>
            <a:p>
              <a:pPr algn="ctr"/>
              <a:r>
                <a: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Of Documents</a:t>
              </a:r>
              <a:endPara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91" name="사각형: 둥근 모서리 190">
              <a:extLst>
                <a:ext uri="{FF2B5EF4-FFF2-40B4-BE49-F238E27FC236}">
                  <a16:creationId xmlns:a16="http://schemas.microsoft.com/office/drawing/2014/main" id="{14BE24E9-F303-4EA9-A7CB-35908D7115C4}"/>
                </a:ext>
              </a:extLst>
            </p:cNvPr>
            <p:cNvSpPr/>
            <p:nvPr/>
          </p:nvSpPr>
          <p:spPr>
            <a:xfrm>
              <a:off x="7329118" y="5298927"/>
              <a:ext cx="1119156" cy="477520"/>
            </a:xfrm>
            <a:prstGeom prst="roundRect">
              <a:avLst>
                <a:gd name="adj" fmla="val 37944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78DF1427-A0BC-490D-9B6D-A9C5FFB9BE3C}"/>
                </a:ext>
              </a:extLst>
            </p:cNvPr>
            <p:cNvSpPr txBox="1"/>
            <p:nvPr/>
          </p:nvSpPr>
          <p:spPr>
            <a:xfrm>
              <a:off x="7489998" y="5410205"/>
              <a:ext cx="769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최종 스코어</a:t>
              </a:r>
            </a:p>
          </p:txBody>
        </p:sp>
        <p:cxnSp>
          <p:nvCxnSpPr>
            <p:cNvPr id="193" name="연결선: 꺾임 192">
              <a:extLst>
                <a:ext uri="{FF2B5EF4-FFF2-40B4-BE49-F238E27FC236}">
                  <a16:creationId xmlns:a16="http://schemas.microsoft.com/office/drawing/2014/main" id="{C966C78A-9C8B-45C3-BBC0-645FA5FBEDC7}"/>
                </a:ext>
              </a:extLst>
            </p:cNvPr>
            <p:cNvCxnSpPr>
              <a:stCxn id="216" idx="0"/>
              <a:endCxn id="165" idx="1"/>
            </p:cNvCxnSpPr>
            <p:nvPr/>
          </p:nvCxnSpPr>
          <p:spPr>
            <a:xfrm flipV="1">
              <a:off x="1808643" y="2636906"/>
              <a:ext cx="501905" cy="1336618"/>
            </a:xfrm>
            <a:prstGeom prst="bentConnector3">
              <a:avLst>
                <a:gd name="adj1" fmla="val 71255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>
              <a:extLst>
                <a:ext uri="{FF2B5EF4-FFF2-40B4-BE49-F238E27FC236}">
                  <a16:creationId xmlns:a16="http://schemas.microsoft.com/office/drawing/2014/main" id="{C4AA73A9-119B-4D32-B3B3-FAD3492AFA60}"/>
                </a:ext>
              </a:extLst>
            </p:cNvPr>
            <p:cNvCxnSpPr>
              <a:stCxn id="165" idx="2"/>
              <a:endCxn id="167" idx="0"/>
            </p:cNvCxnSpPr>
            <p:nvPr/>
          </p:nvCxnSpPr>
          <p:spPr>
            <a:xfrm flipH="1">
              <a:off x="2868882" y="2875666"/>
              <a:ext cx="1244" cy="183456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화살표 연결선 194">
              <a:extLst>
                <a:ext uri="{FF2B5EF4-FFF2-40B4-BE49-F238E27FC236}">
                  <a16:creationId xmlns:a16="http://schemas.microsoft.com/office/drawing/2014/main" id="{B5A387EF-C477-49B7-BB6D-E379349C93B1}"/>
                </a:ext>
              </a:extLst>
            </p:cNvPr>
            <p:cNvCxnSpPr>
              <a:stCxn id="167" idx="2"/>
              <a:endCxn id="169" idx="0"/>
            </p:cNvCxnSpPr>
            <p:nvPr/>
          </p:nvCxnSpPr>
          <p:spPr>
            <a:xfrm>
              <a:off x="2868882" y="3536642"/>
              <a:ext cx="0" cy="189495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7DAF0016-68A7-49FB-8A4C-C88C93168608}"/>
                </a:ext>
              </a:extLst>
            </p:cNvPr>
            <p:cNvCxnSpPr>
              <a:stCxn id="169" idx="2"/>
              <a:endCxn id="171" idx="0"/>
            </p:cNvCxnSpPr>
            <p:nvPr/>
          </p:nvCxnSpPr>
          <p:spPr>
            <a:xfrm>
              <a:off x="2868882" y="4203657"/>
              <a:ext cx="0" cy="189495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EC9254A6-A2A2-4C8D-AFF8-1F21896369FA}"/>
                </a:ext>
              </a:extLst>
            </p:cNvPr>
            <p:cNvCxnSpPr>
              <a:stCxn id="172" idx="2"/>
              <a:endCxn id="173" idx="0"/>
            </p:cNvCxnSpPr>
            <p:nvPr/>
          </p:nvCxnSpPr>
          <p:spPr>
            <a:xfrm>
              <a:off x="2865647" y="4835327"/>
              <a:ext cx="4479" cy="224840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꺾임 197">
              <a:extLst>
                <a:ext uri="{FF2B5EF4-FFF2-40B4-BE49-F238E27FC236}">
                  <a16:creationId xmlns:a16="http://schemas.microsoft.com/office/drawing/2014/main" id="{A0BB66C3-BAC4-428A-869C-2FB2CC11EA46}"/>
                </a:ext>
              </a:extLst>
            </p:cNvPr>
            <p:cNvCxnSpPr>
              <a:stCxn id="173" idx="3"/>
              <a:endCxn id="181" idx="0"/>
            </p:cNvCxnSpPr>
            <p:nvPr/>
          </p:nvCxnSpPr>
          <p:spPr>
            <a:xfrm flipV="1">
              <a:off x="3429704" y="2548402"/>
              <a:ext cx="1105897" cy="2750525"/>
            </a:xfrm>
            <a:prstGeom prst="bentConnector4">
              <a:avLst>
                <a:gd name="adj1" fmla="val 12002"/>
                <a:gd name="adj2" fmla="val 108311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연결선: 꺾임 198">
              <a:extLst>
                <a:ext uri="{FF2B5EF4-FFF2-40B4-BE49-F238E27FC236}">
                  <a16:creationId xmlns:a16="http://schemas.microsoft.com/office/drawing/2014/main" id="{3167F3FC-574F-458E-A3F2-BDE3CB76DB89}"/>
                </a:ext>
              </a:extLst>
            </p:cNvPr>
            <p:cNvCxnSpPr>
              <a:stCxn id="168" idx="3"/>
              <a:endCxn id="182" idx="1"/>
            </p:cNvCxnSpPr>
            <p:nvPr/>
          </p:nvCxnSpPr>
          <p:spPr>
            <a:xfrm flipV="1">
              <a:off x="3412594" y="3145162"/>
              <a:ext cx="455197" cy="152720"/>
            </a:xfrm>
            <a:prstGeom prst="bentConnector3">
              <a:avLst>
                <a:gd name="adj1" fmla="val 36608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A6BB5D85-DF04-4E01-B387-DDB0F1C0E512}"/>
                </a:ext>
              </a:extLst>
            </p:cNvPr>
            <p:cNvCxnSpPr>
              <a:stCxn id="207" idx="2"/>
              <a:endCxn id="178" idx="0"/>
            </p:cNvCxnSpPr>
            <p:nvPr/>
          </p:nvCxnSpPr>
          <p:spPr>
            <a:xfrm flipH="1">
              <a:off x="4535599" y="3456590"/>
              <a:ext cx="1536" cy="458813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4C8CD9E0-39F1-4834-81C3-C0E2D19F6E3A}"/>
                </a:ext>
              </a:extLst>
            </p:cNvPr>
            <p:cNvCxnSpPr>
              <a:stCxn id="209" idx="2"/>
              <a:endCxn id="175" idx="0"/>
            </p:cNvCxnSpPr>
            <p:nvPr/>
          </p:nvCxnSpPr>
          <p:spPr>
            <a:xfrm>
              <a:off x="4537135" y="4788326"/>
              <a:ext cx="1153" cy="474075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연결선: 꺾임 201">
              <a:extLst>
                <a:ext uri="{FF2B5EF4-FFF2-40B4-BE49-F238E27FC236}">
                  <a16:creationId xmlns:a16="http://schemas.microsoft.com/office/drawing/2014/main" id="{4BE9506B-285C-461A-89A5-0D30FE8D3FEA}"/>
                </a:ext>
              </a:extLst>
            </p:cNvPr>
            <p:cNvCxnSpPr>
              <a:cxnSpLocks/>
              <a:stCxn id="175" idx="3"/>
              <a:endCxn id="184" idx="1"/>
            </p:cNvCxnSpPr>
            <p:nvPr/>
          </p:nvCxnSpPr>
          <p:spPr>
            <a:xfrm flipV="1">
              <a:off x="5097866" y="4086524"/>
              <a:ext cx="451697" cy="1414637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연결선: 꺾임 202">
              <a:extLst>
                <a:ext uri="{FF2B5EF4-FFF2-40B4-BE49-F238E27FC236}">
                  <a16:creationId xmlns:a16="http://schemas.microsoft.com/office/drawing/2014/main" id="{CBF6F662-1E40-47C9-9C96-E14DF702E42C}"/>
                </a:ext>
              </a:extLst>
            </p:cNvPr>
            <p:cNvCxnSpPr>
              <a:stCxn id="184" idx="3"/>
              <a:endCxn id="185" idx="0"/>
            </p:cNvCxnSpPr>
            <p:nvPr/>
          </p:nvCxnSpPr>
          <p:spPr>
            <a:xfrm flipV="1">
              <a:off x="6931673" y="2606128"/>
              <a:ext cx="852104" cy="1480396"/>
            </a:xfrm>
            <a:prstGeom prst="bentConnector4">
              <a:avLst>
                <a:gd name="adj1" fmla="val 17081"/>
                <a:gd name="adj2" fmla="val 115442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>
              <a:extLst>
                <a:ext uri="{FF2B5EF4-FFF2-40B4-BE49-F238E27FC236}">
                  <a16:creationId xmlns:a16="http://schemas.microsoft.com/office/drawing/2014/main" id="{379E98FB-A5F5-4A63-947C-ABF7A501DB41}"/>
                </a:ext>
              </a:extLst>
            </p:cNvPr>
            <p:cNvCxnSpPr>
              <a:cxnSpLocks/>
            </p:cNvCxnSpPr>
            <p:nvPr/>
          </p:nvCxnSpPr>
          <p:spPr>
            <a:xfrm>
              <a:off x="7862255" y="3297882"/>
              <a:ext cx="0" cy="275400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화살표 연결선 204">
              <a:extLst>
                <a:ext uri="{FF2B5EF4-FFF2-40B4-BE49-F238E27FC236}">
                  <a16:creationId xmlns:a16="http://schemas.microsoft.com/office/drawing/2014/main" id="{4F0B9038-D4A4-4703-9E62-AD77715A8C2D}"/>
                </a:ext>
              </a:extLst>
            </p:cNvPr>
            <p:cNvCxnSpPr>
              <a:stCxn id="187" idx="2"/>
              <a:endCxn id="189" idx="0"/>
            </p:cNvCxnSpPr>
            <p:nvPr/>
          </p:nvCxnSpPr>
          <p:spPr>
            <a:xfrm>
              <a:off x="7873283" y="4161623"/>
              <a:ext cx="0" cy="228065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화살표 연결선 205">
              <a:extLst>
                <a:ext uri="{FF2B5EF4-FFF2-40B4-BE49-F238E27FC236}">
                  <a16:creationId xmlns:a16="http://schemas.microsoft.com/office/drawing/2014/main" id="{BD3033F2-A335-4EB9-B842-5F74439F7BF6}"/>
                </a:ext>
              </a:extLst>
            </p:cNvPr>
            <p:cNvCxnSpPr>
              <a:cxnSpLocks/>
              <a:stCxn id="189" idx="2"/>
            </p:cNvCxnSpPr>
            <p:nvPr/>
          </p:nvCxnSpPr>
          <p:spPr>
            <a:xfrm>
              <a:off x="7873283" y="4978029"/>
              <a:ext cx="0" cy="310455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8EA6AB-7BD4-43D6-A17D-26EC79509DF2}"/>
              </a:ext>
            </a:extLst>
          </p:cNvPr>
          <p:cNvSpPr/>
          <p:nvPr/>
        </p:nvSpPr>
        <p:spPr>
          <a:xfrm>
            <a:off x="627476" y="312442"/>
            <a:ext cx="41248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분석 파이프라인</a:t>
            </a:r>
            <a:endParaRPr lang="en-US" altLang="ko-KR" sz="32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7C413-6E66-4376-A067-62E7034C4F94}"/>
              </a:ext>
            </a:extLst>
          </p:cNvPr>
          <p:cNvSpPr/>
          <p:nvPr/>
        </p:nvSpPr>
        <p:spPr>
          <a:xfrm rot="10800000">
            <a:off x="-3046" y="6696467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22598-A368-4B1F-8400-CA33682D16AB}"/>
              </a:ext>
            </a:extLst>
          </p:cNvPr>
          <p:cNvSpPr txBox="1"/>
          <p:nvPr/>
        </p:nvSpPr>
        <p:spPr>
          <a:xfrm>
            <a:off x="11271715" y="666294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 </a:t>
            </a:r>
            <a:r>
              <a:rPr lang="en-US" altLang="ko-KR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868337-D8BB-4C5D-BF5A-437220FC9C5C}"/>
              </a:ext>
            </a:extLst>
          </p:cNvPr>
          <p:cNvSpPr txBox="1"/>
          <p:nvPr/>
        </p:nvSpPr>
        <p:spPr>
          <a:xfrm>
            <a:off x="4068613" y="6171813"/>
            <a:ext cx="405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Figure. Procedure of Sentiment Analysis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6A2F3C4-EA92-4B61-BE71-55668A9A2B09}"/>
              </a:ext>
            </a:extLst>
          </p:cNvPr>
          <p:cNvSpPr/>
          <p:nvPr/>
        </p:nvSpPr>
        <p:spPr>
          <a:xfrm rot="5400000">
            <a:off x="339929" y="475048"/>
            <a:ext cx="204280" cy="1853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B2DD4E9-E384-4C61-8186-CE60475132BD}"/>
              </a:ext>
            </a:extLst>
          </p:cNvPr>
          <p:cNvSpPr/>
          <p:nvPr/>
        </p:nvSpPr>
        <p:spPr>
          <a:xfrm>
            <a:off x="5199439" y="1238840"/>
            <a:ext cx="3352936" cy="479080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glow rad="101600">
              <a:schemeClr val="accent2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51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8EA6AB-7BD4-43D6-A17D-26EC79509DF2}"/>
              </a:ext>
            </a:extLst>
          </p:cNvPr>
          <p:cNvSpPr/>
          <p:nvPr/>
        </p:nvSpPr>
        <p:spPr>
          <a:xfrm>
            <a:off x="229380" y="312442"/>
            <a:ext cx="86239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Ⅲ.  Feature Selection &amp; Polarity Classification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7C413-6E66-4376-A067-62E7034C4F94}"/>
              </a:ext>
            </a:extLst>
          </p:cNvPr>
          <p:cNvSpPr/>
          <p:nvPr/>
        </p:nvSpPr>
        <p:spPr>
          <a:xfrm rot="10800000">
            <a:off x="-3046" y="6696467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22598-A368-4B1F-8400-CA33682D16AB}"/>
              </a:ext>
            </a:extLst>
          </p:cNvPr>
          <p:cNvSpPr txBox="1"/>
          <p:nvPr/>
        </p:nvSpPr>
        <p:spPr>
          <a:xfrm>
            <a:off x="11271715" y="666294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 </a:t>
            </a:r>
            <a:r>
              <a:rPr lang="en-US" altLang="ko-KR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FFC91A-9943-4D19-B815-804D162AD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03" y="1122322"/>
            <a:ext cx="6743700" cy="4895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1DFEED-317D-439A-ACF6-76E72D14637E}"/>
              </a:ext>
            </a:extLst>
          </p:cNvPr>
          <p:cNvSpPr txBox="1"/>
          <p:nvPr/>
        </p:nvSpPr>
        <p:spPr>
          <a:xfrm>
            <a:off x="4636974" y="6127268"/>
            <a:ext cx="2723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Sklearn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파이프라인 모듈 활용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816FC8B-FE70-4811-A530-F7807F813A31}"/>
              </a:ext>
            </a:extLst>
          </p:cNvPr>
          <p:cNvSpPr/>
          <p:nvPr/>
        </p:nvSpPr>
        <p:spPr>
          <a:xfrm>
            <a:off x="4232787" y="6207135"/>
            <a:ext cx="268941" cy="17032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12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D4C6788-ACBC-4011-870B-CCDEE7766D76}"/>
              </a:ext>
            </a:extLst>
          </p:cNvPr>
          <p:cNvSpPr/>
          <p:nvPr/>
        </p:nvSpPr>
        <p:spPr>
          <a:xfrm>
            <a:off x="630315" y="1799887"/>
            <a:ext cx="10946168" cy="28573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8EA6AB-7BD4-43D6-A17D-26EC79509DF2}"/>
              </a:ext>
            </a:extLst>
          </p:cNvPr>
          <p:cNvSpPr/>
          <p:nvPr/>
        </p:nvSpPr>
        <p:spPr>
          <a:xfrm>
            <a:off x="229380" y="312442"/>
            <a:ext cx="86239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Ⅲ.  Feature Selection &amp; Polarity Classification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7C413-6E66-4376-A067-62E7034C4F94}"/>
              </a:ext>
            </a:extLst>
          </p:cNvPr>
          <p:cNvSpPr/>
          <p:nvPr/>
        </p:nvSpPr>
        <p:spPr>
          <a:xfrm rot="10800000">
            <a:off x="-3046" y="6696467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22598-A368-4B1F-8400-CA33682D16AB}"/>
              </a:ext>
            </a:extLst>
          </p:cNvPr>
          <p:cNvSpPr txBox="1"/>
          <p:nvPr/>
        </p:nvSpPr>
        <p:spPr>
          <a:xfrm>
            <a:off x="11271715" y="666294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 </a:t>
            </a:r>
            <a:r>
              <a:rPr lang="en-US" altLang="ko-KR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C2D392-2BA8-4F4F-A378-2638F05BD2C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3735" y="5015860"/>
            <a:ext cx="8364529" cy="8989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04A7ED-67B7-44B3-B730-11AED6067951}"/>
              </a:ext>
            </a:extLst>
          </p:cNvPr>
          <p:cNvSpPr txBox="1"/>
          <p:nvPr/>
        </p:nvSpPr>
        <p:spPr>
          <a:xfrm>
            <a:off x="918468" y="2657204"/>
            <a:ext cx="292900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CountVectorizer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:</a:t>
            </a:r>
          </a:p>
          <a:p>
            <a:endParaRPr lang="en-US" altLang="ko-KR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N-gram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범위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(1,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최소 빈도수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15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토크나이저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1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팀의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토크나이저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75A5FA7-05E9-48D2-BF4A-2B1CFF419F8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5143" y="3198082"/>
            <a:ext cx="4803604" cy="815448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4681F13-5D43-4E01-AA27-2E364D6FE7F6}"/>
              </a:ext>
            </a:extLst>
          </p:cNvPr>
          <p:cNvSpPr/>
          <p:nvPr/>
        </p:nvSpPr>
        <p:spPr>
          <a:xfrm>
            <a:off x="4143332" y="2600096"/>
            <a:ext cx="4627226" cy="40834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1DAA4E-7FB4-4037-B9DD-D2059B0CE0A5}"/>
              </a:ext>
            </a:extLst>
          </p:cNvPr>
          <p:cNvSpPr txBox="1"/>
          <p:nvPr/>
        </p:nvSpPr>
        <p:spPr>
          <a:xfrm>
            <a:off x="9190701" y="2780315"/>
            <a:ext cx="21146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MultinomialNB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:</a:t>
            </a:r>
          </a:p>
          <a:p>
            <a:endParaRPr lang="en-US" altLang="ko-KR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다중분류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스무딩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상수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0.001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71DF16-0B15-4AAA-9CC8-A3A87DC208C3}"/>
              </a:ext>
            </a:extLst>
          </p:cNvPr>
          <p:cNvSpPr txBox="1"/>
          <p:nvPr/>
        </p:nvSpPr>
        <p:spPr>
          <a:xfrm>
            <a:off x="5475545" y="6109729"/>
            <a:ext cx="1583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파이프라인 코드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A0D6B68-A57B-4126-972A-A34FB2359691}"/>
              </a:ext>
            </a:extLst>
          </p:cNvPr>
          <p:cNvSpPr/>
          <p:nvPr/>
        </p:nvSpPr>
        <p:spPr>
          <a:xfrm>
            <a:off x="5071358" y="6189596"/>
            <a:ext cx="268941" cy="17032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0B0927-796A-4D30-8E74-083E15CD2740}"/>
              </a:ext>
            </a:extLst>
          </p:cNvPr>
          <p:cNvSpPr txBox="1"/>
          <p:nvPr/>
        </p:nvSpPr>
        <p:spPr>
          <a:xfrm>
            <a:off x="5118167" y="1274178"/>
            <a:ext cx="19495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0" i="0" dirty="0">
                <a:solidFill>
                  <a:schemeClr val="accent4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파이프라인 설정</a:t>
            </a:r>
          </a:p>
        </p:txBody>
      </p:sp>
    </p:spTree>
    <p:extLst>
      <p:ext uri="{BB962C8B-B14F-4D97-AF65-F5344CB8AC3E}">
        <p14:creationId xmlns:p14="http://schemas.microsoft.com/office/powerpoint/2010/main" val="151525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16A89B-228B-49E0-AF0D-143CEBC8747A}"/>
              </a:ext>
            </a:extLst>
          </p:cNvPr>
          <p:cNvSpPr/>
          <p:nvPr/>
        </p:nvSpPr>
        <p:spPr>
          <a:xfrm>
            <a:off x="6489569" y="2716563"/>
            <a:ext cx="3258105" cy="13316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8EA6AB-7BD4-43D6-A17D-26EC79509DF2}"/>
              </a:ext>
            </a:extLst>
          </p:cNvPr>
          <p:cNvSpPr/>
          <p:nvPr/>
        </p:nvSpPr>
        <p:spPr>
          <a:xfrm>
            <a:off x="229380" y="312442"/>
            <a:ext cx="86239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Ⅲ.  Feature Selection &amp; Polarity Classification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7C413-6E66-4376-A067-62E7034C4F94}"/>
              </a:ext>
            </a:extLst>
          </p:cNvPr>
          <p:cNvSpPr/>
          <p:nvPr/>
        </p:nvSpPr>
        <p:spPr>
          <a:xfrm rot="10800000">
            <a:off x="-3046" y="6696467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22598-A368-4B1F-8400-CA33682D16AB}"/>
              </a:ext>
            </a:extLst>
          </p:cNvPr>
          <p:cNvSpPr txBox="1"/>
          <p:nvPr/>
        </p:nvSpPr>
        <p:spPr>
          <a:xfrm>
            <a:off x="11271715" y="666294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 </a:t>
            </a:r>
            <a:r>
              <a:rPr lang="en-US" altLang="ko-KR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557A3E-8BC6-4581-8DE7-EA38B368C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3" y="1326576"/>
            <a:ext cx="2905364" cy="4535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912A48-CC24-47DC-96C0-60F5F6BDA8C1}"/>
              </a:ext>
            </a:extLst>
          </p:cNvPr>
          <p:cNvSpPr txBox="1"/>
          <p:nvPr/>
        </p:nvSpPr>
        <p:spPr>
          <a:xfrm>
            <a:off x="5816845" y="6100851"/>
            <a:ext cx="611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D5137CA-D0BE-49D2-9A4C-B168763DFFB4}"/>
              </a:ext>
            </a:extLst>
          </p:cNvPr>
          <p:cNvSpPr/>
          <p:nvPr/>
        </p:nvSpPr>
        <p:spPr>
          <a:xfrm>
            <a:off x="5412658" y="6180718"/>
            <a:ext cx="268941" cy="17032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F2CA08-3BE4-4808-8B06-14EBE7226EDD}"/>
              </a:ext>
            </a:extLst>
          </p:cNvPr>
          <p:cNvSpPr txBox="1"/>
          <p:nvPr/>
        </p:nvSpPr>
        <p:spPr>
          <a:xfrm>
            <a:off x="6731582" y="3197722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극성 분류된 토큰 수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: 136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5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973DF7-5F42-451C-8148-273FEEDAB6EA}"/>
              </a:ext>
            </a:extLst>
          </p:cNvPr>
          <p:cNvSpPr/>
          <p:nvPr/>
        </p:nvSpPr>
        <p:spPr>
          <a:xfrm rot="10800000">
            <a:off x="-3046" y="6696467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B9264-70FC-4BE0-86C7-890A7F6CF1CE}"/>
              </a:ext>
            </a:extLst>
          </p:cNvPr>
          <p:cNvSpPr txBox="1"/>
          <p:nvPr/>
        </p:nvSpPr>
        <p:spPr>
          <a:xfrm>
            <a:off x="11271715" y="666294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 </a:t>
            </a:r>
            <a:r>
              <a:rPr lang="en-US" altLang="ko-KR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66B0-B61F-47D6-8A17-2473B8BA24AB}"/>
              </a:ext>
            </a:extLst>
          </p:cNvPr>
          <p:cNvSpPr txBox="1"/>
          <p:nvPr/>
        </p:nvSpPr>
        <p:spPr>
          <a:xfrm>
            <a:off x="1406009" y="2281667"/>
            <a:ext cx="2752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sz="4800" b="1" dirty="0">
              <a:solidFill>
                <a:srgbClr val="C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9B612CB-CFC3-4E26-BEF9-2456058D4A4C}"/>
              </a:ext>
            </a:extLst>
          </p:cNvPr>
          <p:cNvSpPr/>
          <p:nvPr/>
        </p:nvSpPr>
        <p:spPr>
          <a:xfrm>
            <a:off x="1548139" y="1933263"/>
            <a:ext cx="221942" cy="2219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2B9AF77-EA98-4183-B96E-73D6765D182B}"/>
              </a:ext>
            </a:extLst>
          </p:cNvPr>
          <p:cNvSpPr/>
          <p:nvPr/>
        </p:nvSpPr>
        <p:spPr>
          <a:xfrm>
            <a:off x="1858858" y="1933263"/>
            <a:ext cx="221942" cy="22194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E95A3-03B3-432A-998E-DF735BEF7352}"/>
              </a:ext>
            </a:extLst>
          </p:cNvPr>
          <p:cNvSpPr txBox="1"/>
          <p:nvPr/>
        </p:nvSpPr>
        <p:spPr>
          <a:xfrm>
            <a:off x="6928755" y="881721"/>
            <a:ext cx="3893118" cy="4952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Ⅰ.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Preparing Corpus</a:t>
            </a:r>
          </a:p>
          <a:p>
            <a:pPr>
              <a:lnSpc>
                <a:spcPct val="150000"/>
              </a:lnSpc>
            </a:pP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Ⅱ.  Pre-Processing</a:t>
            </a:r>
          </a:p>
          <a:p>
            <a:pPr>
              <a:lnSpc>
                <a:spcPct val="150000"/>
              </a:lnSpc>
            </a:pP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Ⅲ.  Feature Selection &amp; </a:t>
            </a:r>
          </a:p>
          <a:p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Polarity Classification</a:t>
            </a:r>
          </a:p>
          <a:p>
            <a:pPr>
              <a:lnSpc>
                <a:spcPct val="150000"/>
              </a:lnSpc>
            </a:pP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Ⅳ.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Sentiment Measurement</a:t>
            </a:r>
          </a:p>
          <a:p>
            <a:pPr>
              <a:lnSpc>
                <a:spcPct val="150000"/>
              </a:lnSpc>
            </a:pP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Ⅴ.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7067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D34A683C-2D58-41FD-9825-AB3CFFD79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140121"/>
              </p:ext>
            </p:extLst>
          </p:nvPr>
        </p:nvGraphicFramePr>
        <p:xfrm>
          <a:off x="1302958" y="1966924"/>
          <a:ext cx="9579992" cy="3500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037">
                  <a:extLst>
                    <a:ext uri="{9D8B030D-6E8A-4147-A177-3AD203B41FA5}">
                      <a16:colId xmlns:a16="http://schemas.microsoft.com/office/drawing/2014/main" val="10387771"/>
                    </a:ext>
                  </a:extLst>
                </a:gridCol>
                <a:gridCol w="7332955">
                  <a:extLst>
                    <a:ext uri="{9D8B030D-6E8A-4147-A177-3AD203B41FA5}">
                      <a16:colId xmlns:a16="http://schemas.microsoft.com/office/drawing/2014/main" val="2480920336"/>
                    </a:ext>
                  </a:extLst>
                </a:gridCol>
              </a:tblGrid>
              <a:tr h="11698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극성 분류</a:t>
                      </a:r>
                      <a:endParaRPr lang="en-US" altLang="ko-KR" sz="2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핫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(11,297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번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), 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비키니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(356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번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), 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변사체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(62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번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), </a:t>
                      </a:r>
                      <a:r>
                        <a:rPr lang="ko-KR" altLang="en-US" sz="1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똥침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(43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번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등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’ 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경제 용어와 관련 없는 용어들이 극성 분류 됨</a:t>
                      </a:r>
                      <a:endParaRPr lang="en-US" altLang="ko-K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8976"/>
                  </a:ext>
                </a:extLst>
              </a:tr>
              <a:tr h="11650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18,787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개의 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Polarity Score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중 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gray area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제거하였더니 총 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146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개의 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Score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만 남게 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0901"/>
                  </a:ext>
                </a:extLst>
              </a:tr>
              <a:tr h="1165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최종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모든 문장 스코어 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: 0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73073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328EA6AB-7BD4-43D6-A17D-26EC79509DF2}"/>
              </a:ext>
            </a:extLst>
          </p:cNvPr>
          <p:cNvSpPr/>
          <p:nvPr/>
        </p:nvSpPr>
        <p:spPr>
          <a:xfrm>
            <a:off x="229380" y="312442"/>
            <a:ext cx="86239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Ⅲ.  Feature Selection &amp; Polarity Classification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7C413-6E66-4376-A067-62E7034C4F94}"/>
              </a:ext>
            </a:extLst>
          </p:cNvPr>
          <p:cNvSpPr/>
          <p:nvPr/>
        </p:nvSpPr>
        <p:spPr>
          <a:xfrm rot="10800000">
            <a:off x="-3046" y="6696467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22598-A368-4B1F-8400-CA33682D16AB}"/>
              </a:ext>
            </a:extLst>
          </p:cNvPr>
          <p:cNvSpPr txBox="1"/>
          <p:nvPr/>
        </p:nvSpPr>
        <p:spPr>
          <a:xfrm>
            <a:off x="11271715" y="666294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 </a:t>
            </a:r>
            <a:r>
              <a:rPr lang="en-US" altLang="ko-KR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52936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도 궁금했던 언어재활사(언어치료사) 1급 자격증 기준 (사전심의 ...">
            <a:extLst>
              <a:ext uri="{FF2B5EF4-FFF2-40B4-BE49-F238E27FC236}">
                <a16:creationId xmlns:a16="http://schemas.microsoft.com/office/drawing/2014/main" id="{F8274207-DDA7-4CB9-9332-D1D27328D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57" y="882148"/>
            <a:ext cx="7540286" cy="50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FF468A-931A-4AEB-A340-C313155A7D67}"/>
              </a:ext>
            </a:extLst>
          </p:cNvPr>
          <p:cNvSpPr txBox="1"/>
          <p:nvPr/>
        </p:nvSpPr>
        <p:spPr>
          <a:xfrm>
            <a:off x="2450238" y="5157927"/>
            <a:ext cx="2630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다시 시작</a:t>
            </a:r>
            <a:r>
              <a:rPr lang="en-US" altLang="ko-KR" sz="4000" b="1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...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0EAE28-721B-49FB-8C74-F8F327F58950}"/>
              </a:ext>
            </a:extLst>
          </p:cNvPr>
          <p:cNvSpPr/>
          <p:nvPr/>
        </p:nvSpPr>
        <p:spPr>
          <a:xfrm rot="10800000">
            <a:off x="-3046" y="6696467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05CEB-CBA7-445A-848D-3D6CC7A91AB8}"/>
              </a:ext>
            </a:extLst>
          </p:cNvPr>
          <p:cNvSpPr txBox="1"/>
          <p:nvPr/>
        </p:nvSpPr>
        <p:spPr>
          <a:xfrm>
            <a:off x="11271715" y="666294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 </a:t>
            </a:r>
            <a:r>
              <a:rPr lang="en-US" altLang="ko-KR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6FF575-F204-41FF-BA11-5BB96B3D1D0D}"/>
              </a:ext>
            </a:extLst>
          </p:cNvPr>
          <p:cNvSpPr/>
          <p:nvPr/>
        </p:nvSpPr>
        <p:spPr>
          <a:xfrm>
            <a:off x="-3046" y="0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눈물 방울 2">
            <a:extLst>
              <a:ext uri="{FF2B5EF4-FFF2-40B4-BE49-F238E27FC236}">
                <a16:creationId xmlns:a16="http://schemas.microsoft.com/office/drawing/2014/main" id="{136AC9E1-53B5-4687-A95D-C8A22309930A}"/>
              </a:ext>
            </a:extLst>
          </p:cNvPr>
          <p:cNvSpPr/>
          <p:nvPr/>
        </p:nvSpPr>
        <p:spPr>
          <a:xfrm rot="18838252">
            <a:off x="7727529" y="3136608"/>
            <a:ext cx="303750" cy="306081"/>
          </a:xfrm>
          <a:prstGeom prst="teardrop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눈물 방울 7">
            <a:extLst>
              <a:ext uri="{FF2B5EF4-FFF2-40B4-BE49-F238E27FC236}">
                <a16:creationId xmlns:a16="http://schemas.microsoft.com/office/drawing/2014/main" id="{87EA524A-FE1A-464E-A1C5-A371BC8C7CC6}"/>
              </a:ext>
            </a:extLst>
          </p:cNvPr>
          <p:cNvSpPr/>
          <p:nvPr/>
        </p:nvSpPr>
        <p:spPr>
          <a:xfrm rot="18395755">
            <a:off x="7940942" y="3547656"/>
            <a:ext cx="303750" cy="306081"/>
          </a:xfrm>
          <a:prstGeom prst="teardrop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눈물 방울 8">
            <a:extLst>
              <a:ext uri="{FF2B5EF4-FFF2-40B4-BE49-F238E27FC236}">
                <a16:creationId xmlns:a16="http://schemas.microsoft.com/office/drawing/2014/main" id="{BE03E4D3-16C2-49FD-AB1A-90540D402904}"/>
              </a:ext>
            </a:extLst>
          </p:cNvPr>
          <p:cNvSpPr/>
          <p:nvPr/>
        </p:nvSpPr>
        <p:spPr>
          <a:xfrm rot="19283184">
            <a:off x="7949142" y="4008716"/>
            <a:ext cx="303750" cy="306081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1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1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E07C413-6E66-4376-A067-62E7034C4F94}"/>
              </a:ext>
            </a:extLst>
          </p:cNvPr>
          <p:cNvSpPr/>
          <p:nvPr/>
        </p:nvSpPr>
        <p:spPr>
          <a:xfrm rot="10800000">
            <a:off x="-3046" y="6696467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22598-A368-4B1F-8400-CA33682D16AB}"/>
              </a:ext>
            </a:extLst>
          </p:cNvPr>
          <p:cNvSpPr txBox="1"/>
          <p:nvPr/>
        </p:nvSpPr>
        <p:spPr>
          <a:xfrm>
            <a:off x="11271715" y="666294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 </a:t>
            </a:r>
            <a:r>
              <a:rPr lang="en-US" altLang="ko-KR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0EA46-89AD-40B3-B1ED-85E032D13F3E}"/>
              </a:ext>
            </a:extLst>
          </p:cNvPr>
          <p:cNvSpPr txBox="1"/>
          <p:nvPr/>
        </p:nvSpPr>
        <p:spPr>
          <a:xfrm>
            <a:off x="5296483" y="5567662"/>
            <a:ext cx="1796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뉴스가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반복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7F4FE89-CCFE-4728-8B2B-3DC8A24EB6C7}"/>
              </a:ext>
            </a:extLst>
          </p:cNvPr>
          <p:cNvSpPr/>
          <p:nvPr/>
        </p:nvSpPr>
        <p:spPr>
          <a:xfrm>
            <a:off x="4892296" y="5647529"/>
            <a:ext cx="268941" cy="17032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70F82B-B929-4DF6-8844-F3D249AE4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7772"/>
            <a:ext cx="12192000" cy="380245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C7664BD-FC62-44DA-82EB-AEED252AA24A}"/>
              </a:ext>
            </a:extLst>
          </p:cNvPr>
          <p:cNvSpPr/>
          <p:nvPr/>
        </p:nvSpPr>
        <p:spPr>
          <a:xfrm>
            <a:off x="229380" y="312442"/>
            <a:ext cx="4005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Ⅰ.</a:t>
            </a:r>
            <a:r>
              <a:rPr lang="ko-KR" altLang="en-US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Preparing Corpus</a:t>
            </a:r>
          </a:p>
        </p:txBody>
      </p:sp>
    </p:spTree>
    <p:extLst>
      <p:ext uri="{BB962C8B-B14F-4D97-AF65-F5344CB8AC3E}">
        <p14:creationId xmlns:p14="http://schemas.microsoft.com/office/powerpoint/2010/main" val="165624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596E320-EDC5-4E41-BFA3-61C9FBFBEA9C}"/>
              </a:ext>
            </a:extLst>
          </p:cNvPr>
          <p:cNvSpPr/>
          <p:nvPr/>
        </p:nvSpPr>
        <p:spPr>
          <a:xfrm>
            <a:off x="4776889" y="1096457"/>
            <a:ext cx="2632129" cy="60675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DEBCA9A-6675-4D7A-824C-05B709BD207E}"/>
              </a:ext>
            </a:extLst>
          </p:cNvPr>
          <p:cNvSpPr/>
          <p:nvPr/>
        </p:nvSpPr>
        <p:spPr>
          <a:xfrm>
            <a:off x="6392393" y="2660190"/>
            <a:ext cx="5392781" cy="35203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5EEBA3B-0E57-4838-824F-8C9301441FAE}"/>
              </a:ext>
            </a:extLst>
          </p:cNvPr>
          <p:cNvSpPr/>
          <p:nvPr/>
        </p:nvSpPr>
        <p:spPr>
          <a:xfrm>
            <a:off x="406826" y="2660192"/>
            <a:ext cx="5392781" cy="3520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7C413-6E66-4376-A067-62E7034C4F94}"/>
              </a:ext>
            </a:extLst>
          </p:cNvPr>
          <p:cNvSpPr/>
          <p:nvPr/>
        </p:nvSpPr>
        <p:spPr>
          <a:xfrm rot="10800000">
            <a:off x="-3046" y="6696467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22598-A368-4B1F-8400-CA33682D16AB}"/>
              </a:ext>
            </a:extLst>
          </p:cNvPr>
          <p:cNvSpPr txBox="1"/>
          <p:nvPr/>
        </p:nvSpPr>
        <p:spPr>
          <a:xfrm>
            <a:off x="11271715" y="666294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 </a:t>
            </a:r>
            <a:r>
              <a:rPr lang="en-US" altLang="ko-KR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87DC97-2140-4154-8620-EB95F531FB11}"/>
              </a:ext>
            </a:extLst>
          </p:cNvPr>
          <p:cNvSpPr/>
          <p:nvPr/>
        </p:nvSpPr>
        <p:spPr>
          <a:xfrm>
            <a:off x="229380" y="312442"/>
            <a:ext cx="36032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Ⅱ</a:t>
            </a:r>
            <a:r>
              <a:rPr lang="en-US" altLang="ko-KR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Pre-Processing</a:t>
            </a:r>
          </a:p>
        </p:txBody>
      </p:sp>
      <p:pic>
        <p:nvPicPr>
          <p:cNvPr id="2050" name="Picture 2" descr="남녀사원 일러스트 ai 무료다운로드 free Male &amp; female employees ...">
            <a:extLst>
              <a:ext uri="{FF2B5EF4-FFF2-40B4-BE49-F238E27FC236}">
                <a16:creationId xmlns:a16="http://schemas.microsoft.com/office/drawing/2014/main" id="{19ED86A9-C8F0-42C0-9C26-0B83739187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508" b="75586" l="0" r="92371">
                        <a14:foregroundMark x1="67216" y1="32813" x2="58351" y2="332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38" t="25561" r="50032" b="25835"/>
          <a:stretch/>
        </p:blipFill>
        <p:spPr bwMode="auto">
          <a:xfrm>
            <a:off x="8604259" y="1791139"/>
            <a:ext cx="956865" cy="1274229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남녀사원 일러스트 ai 무료다운로드 free Male &amp; female employees ...">
            <a:extLst>
              <a:ext uri="{FF2B5EF4-FFF2-40B4-BE49-F238E27FC236}">
                <a16:creationId xmlns:a16="http://schemas.microsoft.com/office/drawing/2014/main" id="{FBAF6108-9E18-424F-9719-81200F1434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508" b="75586" l="0" r="92371">
                        <a14:foregroundMark x1="67216" y1="32813" x2="58351" y2="332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968" t="25561" r="11501" b="25835"/>
          <a:stretch/>
        </p:blipFill>
        <p:spPr bwMode="auto">
          <a:xfrm>
            <a:off x="2624783" y="1791139"/>
            <a:ext cx="956865" cy="1274229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CC4FC5-F55C-44F2-9419-800CF7AD8BD4}"/>
              </a:ext>
            </a:extLst>
          </p:cNvPr>
          <p:cNvSpPr txBox="1"/>
          <p:nvPr/>
        </p:nvSpPr>
        <p:spPr>
          <a:xfrm>
            <a:off x="4926609" y="1175511"/>
            <a:ext cx="23326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chemeClr val="accent4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두 가지 </a:t>
            </a:r>
            <a:r>
              <a:rPr lang="ko-KR" altLang="en-US" sz="2200" dirty="0" err="1">
                <a:solidFill>
                  <a:schemeClr val="accent4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2200" dirty="0">
                <a:solidFill>
                  <a:schemeClr val="accent4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방안</a:t>
            </a:r>
            <a:endParaRPr lang="ko-KR" altLang="en-US" sz="2200" b="0" i="0" dirty="0">
              <a:solidFill>
                <a:schemeClr val="accent4">
                  <a:lumMod val="50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550C784-00B0-4820-9A91-B13FAF28521E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3103216" y="1399832"/>
            <a:ext cx="1673673" cy="39130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7173A93-A17A-4EC4-BE00-2DBD2FDAB33B}"/>
              </a:ext>
            </a:extLst>
          </p:cNvPr>
          <p:cNvCxnSpPr>
            <a:cxnSpLocks/>
            <a:endCxn id="2050" idx="0"/>
          </p:cNvCxnSpPr>
          <p:nvPr/>
        </p:nvCxnSpPr>
        <p:spPr>
          <a:xfrm>
            <a:off x="7409019" y="1399832"/>
            <a:ext cx="1673673" cy="39130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FA2D75A-2420-4551-907B-A35FA2FF3E63}"/>
              </a:ext>
            </a:extLst>
          </p:cNvPr>
          <p:cNvSpPr txBox="1"/>
          <p:nvPr/>
        </p:nvSpPr>
        <p:spPr>
          <a:xfrm>
            <a:off x="737316" y="3702783"/>
            <a:ext cx="473179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기존의 수집된 데이터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연합뉴스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이데일리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데이터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사용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en-US" altLang="ko-KR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* 178,159</a:t>
            </a:r>
            <a:r>
              <a:rPr lang="ko-KR" altLang="en-US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개의 데이터 사용</a:t>
            </a:r>
            <a:endParaRPr lang="en-US" altLang="ko-KR" dirty="0">
              <a:solidFill>
                <a:srgbClr val="C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en-US" altLang="ko-KR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연합 </a:t>
            </a:r>
            <a:r>
              <a:rPr lang="ko-KR" altLang="en-US" dirty="0" err="1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인포맥스</a:t>
            </a:r>
            <a:r>
              <a:rPr lang="ko-KR" altLang="en-US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제외</a:t>
            </a:r>
            <a:r>
              <a:rPr lang="en-US" altLang="ko-KR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dirty="0">
              <a:solidFill>
                <a:srgbClr val="C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87DC39-6AB0-4D90-8B02-37569961C2EC}"/>
              </a:ext>
            </a:extLst>
          </p:cNvPr>
          <p:cNvSpPr txBox="1"/>
          <p:nvPr/>
        </p:nvSpPr>
        <p:spPr>
          <a:xfrm>
            <a:off x="6690875" y="3876793"/>
            <a:ext cx="47836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강사님 데이터 중 정규 표현식을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활용하여 불필요한 부분을 제거한 후 사용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en-US" altLang="ko-KR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* 261,816</a:t>
            </a:r>
            <a:r>
              <a:rPr lang="ko-KR" altLang="en-US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개의 데이터 사용</a:t>
            </a:r>
          </a:p>
        </p:txBody>
      </p:sp>
    </p:spTree>
    <p:extLst>
      <p:ext uri="{BB962C8B-B14F-4D97-AF65-F5344CB8AC3E}">
        <p14:creationId xmlns:p14="http://schemas.microsoft.com/office/powerpoint/2010/main" val="24448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E07C413-6E66-4376-A067-62E7034C4F94}"/>
              </a:ext>
            </a:extLst>
          </p:cNvPr>
          <p:cNvSpPr/>
          <p:nvPr/>
        </p:nvSpPr>
        <p:spPr>
          <a:xfrm rot="10800000">
            <a:off x="-3046" y="6696467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22598-A368-4B1F-8400-CA33682D16AB}"/>
              </a:ext>
            </a:extLst>
          </p:cNvPr>
          <p:cNvSpPr txBox="1"/>
          <p:nvPr/>
        </p:nvSpPr>
        <p:spPr>
          <a:xfrm>
            <a:off x="11271715" y="666294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 </a:t>
            </a:r>
            <a:r>
              <a:rPr lang="en-US" altLang="ko-KR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9AF746-277B-4D18-8984-7848BB3004C7}"/>
              </a:ext>
            </a:extLst>
          </p:cNvPr>
          <p:cNvSpPr txBox="1"/>
          <p:nvPr/>
        </p:nvSpPr>
        <p:spPr>
          <a:xfrm>
            <a:off x="327860" y="5457035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Hawkish : 10,594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A1B6E7-3CB2-4EE3-A6B9-A9A01B4F8825}"/>
              </a:ext>
            </a:extLst>
          </p:cNvPr>
          <p:cNvSpPr txBox="1"/>
          <p:nvPr/>
        </p:nvSpPr>
        <p:spPr>
          <a:xfrm>
            <a:off x="3311140" y="5457035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Dovish : 7,974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ED9A9E-B86D-419D-8566-E2FFBF2D781C}"/>
              </a:ext>
            </a:extLst>
          </p:cNvPr>
          <p:cNvSpPr/>
          <p:nvPr/>
        </p:nvSpPr>
        <p:spPr>
          <a:xfrm>
            <a:off x="229380" y="312442"/>
            <a:ext cx="86239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Ⅲ.  Feature Selection &amp; Polarity Classification</a:t>
            </a:r>
          </a:p>
        </p:txBody>
      </p:sp>
      <p:pic>
        <p:nvPicPr>
          <p:cNvPr id="13" name="Picture 2" descr="남녀사원 일러스트 ai 무료다운로드 free Male &amp; female employees ...">
            <a:extLst>
              <a:ext uri="{FF2B5EF4-FFF2-40B4-BE49-F238E27FC236}">
                <a16:creationId xmlns:a16="http://schemas.microsoft.com/office/drawing/2014/main" id="{EB49B7AF-1498-4077-8778-6DB6E82A0F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508" b="75586" l="0" r="92371">
                        <a14:foregroundMark x1="67216" y1="32813" x2="58351" y2="332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38" t="25561" r="50032" b="25835"/>
          <a:stretch/>
        </p:blipFill>
        <p:spPr bwMode="auto">
          <a:xfrm>
            <a:off x="8499720" y="5451061"/>
            <a:ext cx="742677" cy="989001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남녀사원 일러스트 ai 무료다운로드 free Male &amp; female employees ...">
            <a:extLst>
              <a:ext uri="{FF2B5EF4-FFF2-40B4-BE49-F238E27FC236}">
                <a16:creationId xmlns:a16="http://schemas.microsoft.com/office/drawing/2014/main" id="{F4AE21CC-D561-446A-A0E1-65B8A729E2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508" b="75586" l="0" r="92371">
                        <a14:foregroundMark x1="67216" y1="32813" x2="58351" y2="332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968" t="25561" r="11501" b="25835"/>
          <a:stretch/>
        </p:blipFill>
        <p:spPr bwMode="auto">
          <a:xfrm>
            <a:off x="2613776" y="5478037"/>
            <a:ext cx="742677" cy="989001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51FF36B-43CA-4CDE-969D-952E4690FCFA}"/>
              </a:ext>
            </a:extLst>
          </p:cNvPr>
          <p:cNvCxnSpPr>
            <a:cxnSpLocks/>
          </p:cNvCxnSpPr>
          <p:nvPr/>
        </p:nvCxnSpPr>
        <p:spPr>
          <a:xfrm>
            <a:off x="5752637" y="1198485"/>
            <a:ext cx="0" cy="514017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3E8B77-A4A0-4625-ACDC-FDE90B7ADB50}"/>
              </a:ext>
            </a:extLst>
          </p:cNvPr>
          <p:cNvSpPr txBox="1"/>
          <p:nvPr/>
        </p:nvSpPr>
        <p:spPr>
          <a:xfrm>
            <a:off x="6253719" y="5457035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Hawkish : 9,205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DD9E72-11F6-443A-A78A-6D633C159128}"/>
              </a:ext>
            </a:extLst>
          </p:cNvPr>
          <p:cNvSpPr txBox="1"/>
          <p:nvPr/>
        </p:nvSpPr>
        <p:spPr>
          <a:xfrm>
            <a:off x="9487077" y="5457035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Dovish : 11,949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CDC2DE-C915-4381-B8C9-05E15C61FE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50"/>
          <a:stretch/>
        </p:blipFill>
        <p:spPr>
          <a:xfrm>
            <a:off x="220502" y="1260631"/>
            <a:ext cx="2702469" cy="41214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BF21BB-7305-4CCB-9FAC-D8FBA8636A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52" b="2419"/>
          <a:stretch/>
        </p:blipFill>
        <p:spPr>
          <a:xfrm>
            <a:off x="3028043" y="1260631"/>
            <a:ext cx="2570631" cy="41214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16FAC2-92FC-4DD9-98C7-8ED5C30FE7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354" t="35081" r="68326" b="20122"/>
          <a:stretch/>
        </p:blipFill>
        <p:spPr>
          <a:xfrm>
            <a:off x="8880608" y="1272785"/>
            <a:ext cx="3190198" cy="40461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5F53302-D000-465B-B0C4-AEF4F4496B4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645" t="37152" r="52787" b="17782"/>
          <a:stretch/>
        </p:blipFill>
        <p:spPr>
          <a:xfrm>
            <a:off x="5901381" y="1272785"/>
            <a:ext cx="2975832" cy="406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6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90F8F0ED-4D67-4128-9009-73FE4322D118}"/>
              </a:ext>
            </a:extLst>
          </p:cNvPr>
          <p:cNvGrpSpPr/>
          <p:nvPr/>
        </p:nvGrpSpPr>
        <p:grpSpPr>
          <a:xfrm>
            <a:off x="1886001" y="1238840"/>
            <a:ext cx="8413905" cy="4769923"/>
            <a:chOff x="367883" y="1508956"/>
            <a:chExt cx="8413905" cy="4769923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DF7EF930-24EA-4A97-A330-4D6691B04FE2}"/>
                </a:ext>
              </a:extLst>
            </p:cNvPr>
            <p:cNvSpPr/>
            <p:nvPr/>
          </p:nvSpPr>
          <p:spPr>
            <a:xfrm>
              <a:off x="367883" y="1508956"/>
              <a:ext cx="8338121" cy="388797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DD9D84AF-0C89-4085-8609-1014CD112205}"/>
                </a:ext>
              </a:extLst>
            </p:cNvPr>
            <p:cNvSpPr/>
            <p:nvPr/>
          </p:nvSpPr>
          <p:spPr>
            <a:xfrm>
              <a:off x="367883" y="1508956"/>
              <a:ext cx="1668162" cy="4769923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E4708B9A-9853-47BD-961A-4D21CBF0DB11}"/>
                </a:ext>
              </a:extLst>
            </p:cNvPr>
            <p:cNvSpPr/>
            <p:nvPr/>
          </p:nvSpPr>
          <p:spPr>
            <a:xfrm>
              <a:off x="2036045" y="1508956"/>
              <a:ext cx="1668162" cy="4769923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D5E5DCF-A551-4F4F-A3B5-91031DEA1D4E}"/>
                </a:ext>
              </a:extLst>
            </p:cNvPr>
            <p:cNvSpPr/>
            <p:nvPr/>
          </p:nvSpPr>
          <p:spPr>
            <a:xfrm>
              <a:off x="3704207" y="1508956"/>
              <a:ext cx="1668162" cy="4769923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57D2911F-EE04-4B18-A033-FC6492759CC7}"/>
                </a:ext>
              </a:extLst>
            </p:cNvPr>
            <p:cNvSpPr/>
            <p:nvPr/>
          </p:nvSpPr>
          <p:spPr>
            <a:xfrm>
              <a:off x="5369680" y="1508956"/>
              <a:ext cx="1668162" cy="4769923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A0A44F3D-2B09-4AC0-8CCE-816072E380BA}"/>
                </a:ext>
              </a:extLst>
            </p:cNvPr>
            <p:cNvSpPr/>
            <p:nvPr/>
          </p:nvSpPr>
          <p:spPr>
            <a:xfrm>
              <a:off x="7037842" y="1508956"/>
              <a:ext cx="1668162" cy="4769923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1C55689-8EEE-42E8-A1CD-AD78D603AF99}"/>
                </a:ext>
              </a:extLst>
            </p:cNvPr>
            <p:cNvSpPr txBox="1"/>
            <p:nvPr/>
          </p:nvSpPr>
          <p:spPr>
            <a:xfrm>
              <a:off x="530947" y="1577752"/>
              <a:ext cx="13420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Preparing</a:t>
              </a:r>
              <a:r>
                <a:rPr lang="ko-KR" altLang="en-US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Corpus</a:t>
              </a:r>
              <a:endPara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F2E72FA-53EB-4CF9-8C9F-39FBA0151AF0}"/>
                </a:ext>
              </a:extLst>
            </p:cNvPr>
            <p:cNvSpPr txBox="1"/>
            <p:nvPr/>
          </p:nvSpPr>
          <p:spPr>
            <a:xfrm>
              <a:off x="2272847" y="1577309"/>
              <a:ext cx="11945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Pre-Processing</a:t>
              </a:r>
              <a:endPara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F3E571F-B740-4C1E-A13C-0228D59F990A}"/>
                </a:ext>
              </a:extLst>
            </p:cNvPr>
            <p:cNvSpPr txBox="1"/>
            <p:nvPr/>
          </p:nvSpPr>
          <p:spPr>
            <a:xfrm>
              <a:off x="3865126" y="1577309"/>
              <a:ext cx="13436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Feature Selection</a:t>
              </a:r>
              <a:endPara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66B98C3-4026-4EC2-85DA-2894CAF426B9}"/>
                </a:ext>
              </a:extLst>
            </p:cNvPr>
            <p:cNvSpPr txBox="1"/>
            <p:nvPr/>
          </p:nvSpPr>
          <p:spPr>
            <a:xfrm>
              <a:off x="5397290" y="1577831"/>
              <a:ext cx="16129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Polarity Classification</a:t>
              </a:r>
              <a:endPara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ACB4FF4-BD8E-4123-B162-4085C91EE34A}"/>
                </a:ext>
              </a:extLst>
            </p:cNvPr>
            <p:cNvSpPr txBox="1"/>
            <p:nvPr/>
          </p:nvSpPr>
          <p:spPr>
            <a:xfrm>
              <a:off x="6962059" y="1572547"/>
              <a:ext cx="18197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Sentiment Measurement</a:t>
              </a:r>
              <a:endPara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656257FC-02F3-429C-A436-1F7CE09C016E}"/>
                </a:ext>
              </a:extLst>
            </p:cNvPr>
            <p:cNvGrpSpPr/>
            <p:nvPr/>
          </p:nvGrpSpPr>
          <p:grpSpPr>
            <a:xfrm>
              <a:off x="461550" y="3247426"/>
              <a:ext cx="1482381" cy="1423139"/>
              <a:chOff x="872143" y="2631194"/>
              <a:chExt cx="1482381" cy="1423139"/>
            </a:xfrm>
          </p:grpSpPr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8BF1B1DD-5F99-411D-8140-CB42CA8D987E}"/>
                  </a:ext>
                </a:extLst>
              </p:cNvPr>
              <p:cNvGrpSpPr/>
              <p:nvPr/>
            </p:nvGrpSpPr>
            <p:grpSpPr>
              <a:xfrm>
                <a:off x="872143" y="2631194"/>
                <a:ext cx="1181168" cy="501531"/>
                <a:chOff x="871152" y="2213123"/>
                <a:chExt cx="1181168" cy="501531"/>
              </a:xfrm>
            </p:grpSpPr>
            <p:sp>
              <p:nvSpPr>
                <p:cNvPr id="218" name="사각형: 위쪽 모서리의 한쪽은 둥글고 다른 한쪽은 잘림 217">
                  <a:extLst>
                    <a:ext uri="{FF2B5EF4-FFF2-40B4-BE49-F238E27FC236}">
                      <a16:creationId xmlns:a16="http://schemas.microsoft.com/office/drawing/2014/main" id="{F9BFF13E-BAC2-4AB4-9F31-E7CBC47433FC}"/>
                    </a:ext>
                  </a:extLst>
                </p:cNvPr>
                <p:cNvSpPr/>
                <p:nvPr/>
              </p:nvSpPr>
              <p:spPr>
                <a:xfrm>
                  <a:off x="871152" y="2213123"/>
                  <a:ext cx="1181168" cy="501531"/>
                </a:xfrm>
                <a:prstGeom prst="snipRoundRect">
                  <a:avLst>
                    <a:gd name="adj1" fmla="val 5199"/>
                    <a:gd name="adj2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ED106199-8E55-421D-9AFF-DC712102F400}"/>
                    </a:ext>
                  </a:extLst>
                </p:cNvPr>
                <p:cNvSpPr txBox="1"/>
                <p:nvPr/>
              </p:nvSpPr>
              <p:spPr>
                <a:xfrm>
                  <a:off x="931573" y="2268378"/>
                  <a:ext cx="947695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MPC </a:t>
                  </a:r>
                  <a:r>
                    <a:rPr lang="ko-KR" altLang="en-US" sz="12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의사록</a:t>
                  </a:r>
                  <a:endPara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/>
                  <a:r>
                    <a:rPr lang="en-US" altLang="ko-KR" sz="10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(146)</a:t>
                  </a:r>
                  <a:endParaRPr lang="ko-KR" altLang="en-US" sz="1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1031706F-01B6-4956-AD0F-7FCD311F48FF}"/>
                  </a:ext>
                </a:extLst>
              </p:cNvPr>
              <p:cNvGrpSpPr/>
              <p:nvPr/>
            </p:nvGrpSpPr>
            <p:grpSpPr>
              <a:xfrm>
                <a:off x="1038068" y="3106526"/>
                <a:ext cx="1181168" cy="501531"/>
                <a:chOff x="2540107" y="2092327"/>
                <a:chExt cx="1181168" cy="501531"/>
              </a:xfrm>
            </p:grpSpPr>
            <p:sp>
              <p:nvSpPr>
                <p:cNvPr id="216" name="사각형: 위쪽 모서리의 한쪽은 둥글고 다른 한쪽은 잘림 215">
                  <a:extLst>
                    <a:ext uri="{FF2B5EF4-FFF2-40B4-BE49-F238E27FC236}">
                      <a16:creationId xmlns:a16="http://schemas.microsoft.com/office/drawing/2014/main" id="{12AC28D0-6A99-4E41-9F13-67312B6B4228}"/>
                    </a:ext>
                  </a:extLst>
                </p:cNvPr>
                <p:cNvSpPr/>
                <p:nvPr/>
              </p:nvSpPr>
              <p:spPr>
                <a:xfrm>
                  <a:off x="2540107" y="2092327"/>
                  <a:ext cx="1181168" cy="501531"/>
                </a:xfrm>
                <a:prstGeom prst="snipRoundRect">
                  <a:avLst>
                    <a:gd name="adj1" fmla="val 5199"/>
                    <a:gd name="adj2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B0249830-2287-4BDD-A2E4-B639425107EF}"/>
                    </a:ext>
                  </a:extLst>
                </p:cNvPr>
                <p:cNvSpPr txBox="1"/>
                <p:nvPr/>
              </p:nvSpPr>
              <p:spPr>
                <a:xfrm>
                  <a:off x="2675395" y="2132194"/>
                  <a:ext cx="78098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뉴스 기사</a:t>
                  </a:r>
                  <a:endPara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/>
                  <a:r>
                    <a:rPr lang="en-US" altLang="ko-KR" sz="10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(261,817)</a:t>
                  </a:r>
                </a:p>
              </p:txBody>
            </p:sp>
          </p:grpSp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74E08631-D3BA-47AF-BD53-EAC62B67EF64}"/>
                  </a:ext>
                </a:extLst>
              </p:cNvPr>
              <p:cNvGrpSpPr/>
              <p:nvPr/>
            </p:nvGrpSpPr>
            <p:grpSpPr>
              <a:xfrm>
                <a:off x="1173356" y="3552802"/>
                <a:ext cx="1181168" cy="501531"/>
                <a:chOff x="2788420" y="2824339"/>
                <a:chExt cx="1181168" cy="501531"/>
              </a:xfrm>
            </p:grpSpPr>
            <p:sp>
              <p:nvSpPr>
                <p:cNvPr id="214" name="사각형: 위쪽 모서리의 한쪽은 둥글고 다른 한쪽은 잘림 213">
                  <a:extLst>
                    <a:ext uri="{FF2B5EF4-FFF2-40B4-BE49-F238E27FC236}">
                      <a16:creationId xmlns:a16="http://schemas.microsoft.com/office/drawing/2014/main" id="{659A3F4C-1384-4758-829E-71D6BE1DFA60}"/>
                    </a:ext>
                  </a:extLst>
                </p:cNvPr>
                <p:cNvSpPr/>
                <p:nvPr/>
              </p:nvSpPr>
              <p:spPr>
                <a:xfrm>
                  <a:off x="2788420" y="2824339"/>
                  <a:ext cx="1181168" cy="501531"/>
                </a:xfrm>
                <a:prstGeom prst="snipRoundRect">
                  <a:avLst>
                    <a:gd name="adj1" fmla="val 5199"/>
                    <a:gd name="adj2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1623A8F1-FBA4-46D8-995B-535113D5E1B0}"/>
                    </a:ext>
                  </a:extLst>
                </p:cNvPr>
                <p:cNvSpPr txBox="1"/>
                <p:nvPr/>
              </p:nvSpPr>
              <p:spPr>
                <a:xfrm>
                  <a:off x="2843252" y="2870241"/>
                  <a:ext cx="88838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채권 리포트</a:t>
                  </a:r>
                  <a:endPara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/>
                  <a:r>
                    <a:rPr lang="en-US" altLang="ko-KR" sz="10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(3,097)</a:t>
                  </a:r>
                  <a:endParaRPr lang="ko-KR" altLang="en-US" sz="1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165" name="사각형: 둥근 모서리 164">
              <a:extLst>
                <a:ext uri="{FF2B5EF4-FFF2-40B4-BE49-F238E27FC236}">
                  <a16:creationId xmlns:a16="http://schemas.microsoft.com/office/drawing/2014/main" id="{E7351CE8-806C-49AE-ABF2-AAF795AC56F2}"/>
                </a:ext>
              </a:extLst>
            </p:cNvPr>
            <p:cNvSpPr/>
            <p:nvPr/>
          </p:nvSpPr>
          <p:spPr>
            <a:xfrm>
              <a:off x="2310548" y="2398146"/>
              <a:ext cx="1119156" cy="477520"/>
            </a:xfrm>
            <a:prstGeom prst="roundRect">
              <a:avLst>
                <a:gd name="adj" fmla="val 379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7FBF24D-4819-4CDC-9F4A-691469EBA2F3}"/>
                </a:ext>
              </a:extLst>
            </p:cNvPr>
            <p:cNvSpPr txBox="1"/>
            <p:nvPr/>
          </p:nvSpPr>
          <p:spPr>
            <a:xfrm>
              <a:off x="2454990" y="2498406"/>
              <a:ext cx="8213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eKoNLPy</a:t>
              </a:r>
              <a:endPara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35B19915-D210-460C-ACF9-AC83F0E11024}"/>
                </a:ext>
              </a:extLst>
            </p:cNvPr>
            <p:cNvSpPr/>
            <p:nvPr/>
          </p:nvSpPr>
          <p:spPr>
            <a:xfrm>
              <a:off x="2310548" y="3059122"/>
              <a:ext cx="1116667" cy="4775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C4E7480-672C-4F1A-8C9E-380558B30953}"/>
                </a:ext>
              </a:extLst>
            </p:cNvPr>
            <p:cNvSpPr txBox="1"/>
            <p:nvPr/>
          </p:nvSpPr>
          <p:spPr>
            <a:xfrm>
              <a:off x="2318705" y="3159382"/>
              <a:ext cx="10938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POS Tagging</a:t>
              </a:r>
              <a:endPara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22935A8E-E12D-4034-A6FF-4191A75244E2}"/>
                </a:ext>
              </a:extLst>
            </p:cNvPr>
            <p:cNvSpPr/>
            <p:nvPr/>
          </p:nvSpPr>
          <p:spPr>
            <a:xfrm>
              <a:off x="2310548" y="3726137"/>
              <a:ext cx="1116667" cy="4775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09409A1-3D3E-4936-9254-4713D7B9DB24}"/>
                </a:ext>
              </a:extLst>
            </p:cNvPr>
            <p:cNvSpPr txBox="1"/>
            <p:nvPr/>
          </p:nvSpPr>
          <p:spPr>
            <a:xfrm>
              <a:off x="2325275" y="3835886"/>
              <a:ext cx="10807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Lemmatization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90DCC36C-345F-4CAF-B0E0-39F8C4603F55}"/>
                </a:ext>
              </a:extLst>
            </p:cNvPr>
            <p:cNvSpPr/>
            <p:nvPr/>
          </p:nvSpPr>
          <p:spPr>
            <a:xfrm>
              <a:off x="2310548" y="4393152"/>
              <a:ext cx="1116667" cy="4775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1588272-2D4D-4826-BB22-FE8081B8325A}"/>
                </a:ext>
              </a:extLst>
            </p:cNvPr>
            <p:cNvSpPr txBox="1"/>
            <p:nvPr/>
          </p:nvSpPr>
          <p:spPr>
            <a:xfrm>
              <a:off x="2462331" y="4435217"/>
              <a:ext cx="8066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Replacing</a:t>
              </a:r>
            </a:p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Synonyms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4E9A20D3-E0D4-4C0C-AD68-01ABE0E1EC8D}"/>
                </a:ext>
              </a:extLst>
            </p:cNvPr>
            <p:cNvSpPr/>
            <p:nvPr/>
          </p:nvSpPr>
          <p:spPr>
            <a:xfrm>
              <a:off x="2310548" y="5060167"/>
              <a:ext cx="1119156" cy="477520"/>
            </a:xfrm>
            <a:prstGeom prst="roundRect">
              <a:avLst>
                <a:gd name="adj" fmla="val 37944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D2F5932-EE22-4159-99D8-0BB332CC903F}"/>
                </a:ext>
              </a:extLst>
            </p:cNvPr>
            <p:cNvSpPr txBox="1"/>
            <p:nvPr/>
          </p:nvSpPr>
          <p:spPr>
            <a:xfrm>
              <a:off x="2640264" y="5160427"/>
              <a:ext cx="450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토큰</a:t>
              </a:r>
            </a:p>
          </p:txBody>
        </p:sp>
        <p:sp>
          <p:nvSpPr>
            <p:cNvPr id="175" name="사각형: 둥근 모서리 174">
              <a:extLst>
                <a:ext uri="{FF2B5EF4-FFF2-40B4-BE49-F238E27FC236}">
                  <a16:creationId xmlns:a16="http://schemas.microsoft.com/office/drawing/2014/main" id="{B21340E3-8E61-4055-9EA8-2B6927D16725}"/>
                </a:ext>
              </a:extLst>
            </p:cNvPr>
            <p:cNvSpPr/>
            <p:nvPr/>
          </p:nvSpPr>
          <p:spPr>
            <a:xfrm>
              <a:off x="3978710" y="5262401"/>
              <a:ext cx="1119156" cy="477520"/>
            </a:xfrm>
            <a:prstGeom prst="roundRect">
              <a:avLst>
                <a:gd name="adj" fmla="val 37944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E58B29A6-5D59-4F84-B82E-5B1E54B3C8F7}"/>
                </a:ext>
              </a:extLst>
            </p:cNvPr>
            <p:cNvSpPr txBox="1"/>
            <p:nvPr/>
          </p:nvSpPr>
          <p:spPr>
            <a:xfrm>
              <a:off x="4181173" y="5373994"/>
              <a:ext cx="7088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N-grams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E731CC29-27F3-4389-99A5-687494628257}"/>
                </a:ext>
              </a:extLst>
            </p:cNvPr>
            <p:cNvGrpSpPr/>
            <p:nvPr/>
          </p:nvGrpSpPr>
          <p:grpSpPr>
            <a:xfrm>
              <a:off x="3902765" y="3900943"/>
              <a:ext cx="1268740" cy="887383"/>
              <a:chOff x="4313358" y="3504317"/>
              <a:chExt cx="1268740" cy="887383"/>
            </a:xfrm>
          </p:grpSpPr>
          <p:sp>
            <p:nvSpPr>
              <p:cNvPr id="209" name="사각형: 둥근 모서리 208">
                <a:extLst>
                  <a:ext uri="{FF2B5EF4-FFF2-40B4-BE49-F238E27FC236}">
                    <a16:creationId xmlns:a16="http://schemas.microsoft.com/office/drawing/2014/main" id="{35C412F2-5C31-4C38-A4F5-EA50D83A1979}"/>
                  </a:ext>
                </a:extLst>
              </p:cNvPr>
              <p:cNvSpPr/>
              <p:nvPr/>
            </p:nvSpPr>
            <p:spPr>
              <a:xfrm>
                <a:off x="4313358" y="3504317"/>
                <a:ext cx="1268740" cy="88738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0BAFEB36-6F01-486F-B90B-AF5570A88C50}"/>
                  </a:ext>
                </a:extLst>
              </p:cNvPr>
              <p:cNvCxnSpPr/>
              <p:nvPr/>
            </p:nvCxnSpPr>
            <p:spPr>
              <a:xfrm>
                <a:off x="4313358" y="3768843"/>
                <a:ext cx="1268740" cy="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E3E3E5F-3A42-48B1-BBE1-EC910FFC2893}"/>
                </a:ext>
              </a:extLst>
            </p:cNvPr>
            <p:cNvSpPr txBox="1"/>
            <p:nvPr/>
          </p:nvSpPr>
          <p:spPr>
            <a:xfrm>
              <a:off x="3913473" y="3915403"/>
              <a:ext cx="12442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Forming</a:t>
              </a:r>
              <a:r>
                <a:rPr lang="ko-KR" altLang="en-US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N-grams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4B7C1FEF-EF87-494D-8657-219E72F07755}"/>
                </a:ext>
              </a:extLst>
            </p:cNvPr>
            <p:cNvSpPr txBox="1"/>
            <p:nvPr/>
          </p:nvSpPr>
          <p:spPr>
            <a:xfrm>
              <a:off x="3867791" y="4276843"/>
              <a:ext cx="1335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1-gram to 5-grams</a:t>
              </a:r>
            </a:p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15</a:t>
              </a:r>
              <a:r>
                <a:rPr lang="ko-KR" altLang="en-US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회 이상 등장</a:t>
              </a:r>
            </a:p>
          </p:txBody>
        </p: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8D0E25BB-8BD5-4808-8C34-FCAFE9CF7B06}"/>
                </a:ext>
              </a:extLst>
            </p:cNvPr>
            <p:cNvGrpSpPr/>
            <p:nvPr/>
          </p:nvGrpSpPr>
          <p:grpSpPr>
            <a:xfrm>
              <a:off x="3902765" y="2569207"/>
              <a:ext cx="1268740" cy="887383"/>
              <a:chOff x="4313358" y="3504317"/>
              <a:chExt cx="1268740" cy="887383"/>
            </a:xfrm>
          </p:grpSpPr>
          <p:sp>
            <p:nvSpPr>
              <p:cNvPr id="207" name="사각형: 둥근 모서리 206">
                <a:extLst>
                  <a:ext uri="{FF2B5EF4-FFF2-40B4-BE49-F238E27FC236}">
                    <a16:creationId xmlns:a16="http://schemas.microsoft.com/office/drawing/2014/main" id="{F9A2473A-11FB-4AF4-8133-06A890C8E27C}"/>
                  </a:ext>
                </a:extLst>
              </p:cNvPr>
              <p:cNvSpPr/>
              <p:nvPr/>
            </p:nvSpPr>
            <p:spPr>
              <a:xfrm>
                <a:off x="4313358" y="3504317"/>
                <a:ext cx="1268740" cy="88738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2153F397-EA31-4B41-B5B9-B97D6DC1150F}"/>
                  </a:ext>
                </a:extLst>
              </p:cNvPr>
              <p:cNvCxnSpPr/>
              <p:nvPr/>
            </p:nvCxnSpPr>
            <p:spPr>
              <a:xfrm>
                <a:off x="4313358" y="3768843"/>
                <a:ext cx="1268740" cy="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F253C86-AC2C-426B-89DF-6F053070A27C}"/>
                </a:ext>
              </a:extLst>
            </p:cNvPr>
            <p:cNvSpPr txBox="1"/>
            <p:nvPr/>
          </p:nvSpPr>
          <p:spPr>
            <a:xfrm>
              <a:off x="4091408" y="2548402"/>
              <a:ext cx="8883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단어 리스트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D9CCA286-523D-412D-BAE1-C2AAF53A1DF1}"/>
                </a:ext>
              </a:extLst>
            </p:cNvPr>
            <p:cNvSpPr txBox="1"/>
            <p:nvPr/>
          </p:nvSpPr>
          <p:spPr>
            <a:xfrm>
              <a:off x="3867791" y="2945107"/>
              <a:ext cx="1335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1-gram to 5-grams</a:t>
              </a:r>
            </a:p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15</a:t>
              </a:r>
              <a:r>
                <a:rPr lang="ko-KR" altLang="en-US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회 이상 등장</a:t>
              </a:r>
            </a:p>
          </p:txBody>
        </p:sp>
        <p:sp>
          <p:nvSpPr>
            <p:cNvPr id="183" name="평행 사변형 182">
              <a:extLst>
                <a:ext uri="{FF2B5EF4-FFF2-40B4-BE49-F238E27FC236}">
                  <a16:creationId xmlns:a16="http://schemas.microsoft.com/office/drawing/2014/main" id="{37E25CF5-0896-4FA0-A251-D11171CF3C71}"/>
                </a:ext>
              </a:extLst>
            </p:cNvPr>
            <p:cNvSpPr/>
            <p:nvPr/>
          </p:nvSpPr>
          <p:spPr>
            <a:xfrm>
              <a:off x="5485920" y="3699116"/>
              <a:ext cx="1435682" cy="777651"/>
            </a:xfrm>
            <a:prstGeom prst="parallelogram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CE8DEA8A-DFE3-4067-A097-22549C838058}"/>
                </a:ext>
              </a:extLst>
            </p:cNvPr>
            <p:cNvSpPr txBox="1"/>
            <p:nvPr/>
          </p:nvSpPr>
          <p:spPr>
            <a:xfrm>
              <a:off x="5549563" y="3801830"/>
              <a:ext cx="1382110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Market Approach</a:t>
              </a:r>
            </a:p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Hawkish</a:t>
              </a:r>
            </a:p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Dovish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5" name="순서도: 다중 문서 184">
              <a:extLst>
                <a:ext uri="{FF2B5EF4-FFF2-40B4-BE49-F238E27FC236}">
                  <a16:creationId xmlns:a16="http://schemas.microsoft.com/office/drawing/2014/main" id="{868319CA-AFEE-4794-B306-09CB12978D8C}"/>
                </a:ext>
              </a:extLst>
            </p:cNvPr>
            <p:cNvSpPr/>
            <p:nvPr/>
          </p:nvSpPr>
          <p:spPr>
            <a:xfrm flipH="1">
              <a:off x="7222770" y="2606128"/>
              <a:ext cx="1301025" cy="739089"/>
            </a:xfrm>
            <a:prstGeom prst="flowChartMultidocumen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BD06CDF-C353-4329-95E8-57613F453974}"/>
                </a:ext>
              </a:extLst>
            </p:cNvPr>
            <p:cNvSpPr txBox="1"/>
            <p:nvPr/>
          </p:nvSpPr>
          <p:spPr>
            <a:xfrm>
              <a:off x="7481083" y="2783524"/>
              <a:ext cx="947695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MPC </a:t>
              </a:r>
              <a:r>
                <a: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의사록</a:t>
              </a:r>
              <a:endPara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(146)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853AB24-CD88-4EE9-AE5F-E4A4712161E2}"/>
                </a:ext>
              </a:extLst>
            </p:cNvPr>
            <p:cNvSpPr/>
            <p:nvPr/>
          </p:nvSpPr>
          <p:spPr>
            <a:xfrm>
              <a:off x="7222771" y="3573282"/>
              <a:ext cx="1301024" cy="58834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850A0EE-DA2C-4E69-87A3-ED5D7F2140DE}"/>
                </a:ext>
              </a:extLst>
            </p:cNvPr>
            <p:cNvSpPr txBox="1"/>
            <p:nvPr/>
          </p:nvSpPr>
          <p:spPr>
            <a:xfrm>
              <a:off x="7222770" y="3651220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Measuring Tones</a:t>
              </a:r>
            </a:p>
            <a:p>
              <a:pPr algn="ctr"/>
              <a:r>
                <a: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Of Sentences</a:t>
              </a:r>
              <a:endPara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3254BB6F-BC90-48FE-A8C4-8773ADC6B4A7}"/>
                </a:ext>
              </a:extLst>
            </p:cNvPr>
            <p:cNvSpPr/>
            <p:nvPr/>
          </p:nvSpPr>
          <p:spPr>
            <a:xfrm>
              <a:off x="7222771" y="4389688"/>
              <a:ext cx="1301024" cy="58834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7F9E894-4DBE-4C78-851C-2BED43FD54B4}"/>
                </a:ext>
              </a:extLst>
            </p:cNvPr>
            <p:cNvSpPr txBox="1"/>
            <p:nvPr/>
          </p:nvSpPr>
          <p:spPr>
            <a:xfrm>
              <a:off x="7222770" y="4467626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Measuring Tones</a:t>
              </a:r>
            </a:p>
            <a:p>
              <a:pPr algn="ctr"/>
              <a:r>
                <a: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Of Documents</a:t>
              </a:r>
              <a:endPara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91" name="사각형: 둥근 모서리 190">
              <a:extLst>
                <a:ext uri="{FF2B5EF4-FFF2-40B4-BE49-F238E27FC236}">
                  <a16:creationId xmlns:a16="http://schemas.microsoft.com/office/drawing/2014/main" id="{F554DDFF-1D60-40DA-A181-AC19CCE4AB5C}"/>
                </a:ext>
              </a:extLst>
            </p:cNvPr>
            <p:cNvSpPr/>
            <p:nvPr/>
          </p:nvSpPr>
          <p:spPr>
            <a:xfrm>
              <a:off x="7329118" y="5298927"/>
              <a:ext cx="1119156" cy="477520"/>
            </a:xfrm>
            <a:prstGeom prst="roundRect">
              <a:avLst>
                <a:gd name="adj" fmla="val 37944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D9AFD45-DCC8-4BE6-82D1-3A8FC8CDF402}"/>
                </a:ext>
              </a:extLst>
            </p:cNvPr>
            <p:cNvSpPr txBox="1"/>
            <p:nvPr/>
          </p:nvSpPr>
          <p:spPr>
            <a:xfrm>
              <a:off x="7489998" y="5410205"/>
              <a:ext cx="769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최종 스코어</a:t>
              </a:r>
            </a:p>
          </p:txBody>
        </p:sp>
        <p:cxnSp>
          <p:nvCxnSpPr>
            <p:cNvPr id="193" name="연결선: 꺾임 192">
              <a:extLst>
                <a:ext uri="{FF2B5EF4-FFF2-40B4-BE49-F238E27FC236}">
                  <a16:creationId xmlns:a16="http://schemas.microsoft.com/office/drawing/2014/main" id="{CD9E84C0-6A93-46D7-BB82-7077F79055E5}"/>
                </a:ext>
              </a:extLst>
            </p:cNvPr>
            <p:cNvCxnSpPr>
              <a:stCxn id="216" idx="0"/>
              <a:endCxn id="165" idx="1"/>
            </p:cNvCxnSpPr>
            <p:nvPr/>
          </p:nvCxnSpPr>
          <p:spPr>
            <a:xfrm flipV="1">
              <a:off x="1808643" y="2636906"/>
              <a:ext cx="501905" cy="1336618"/>
            </a:xfrm>
            <a:prstGeom prst="bentConnector3">
              <a:avLst>
                <a:gd name="adj1" fmla="val 71255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>
              <a:extLst>
                <a:ext uri="{FF2B5EF4-FFF2-40B4-BE49-F238E27FC236}">
                  <a16:creationId xmlns:a16="http://schemas.microsoft.com/office/drawing/2014/main" id="{ABF44358-B75A-4358-971B-B0F89E9E0281}"/>
                </a:ext>
              </a:extLst>
            </p:cNvPr>
            <p:cNvCxnSpPr>
              <a:stCxn id="165" idx="2"/>
              <a:endCxn id="167" idx="0"/>
            </p:cNvCxnSpPr>
            <p:nvPr/>
          </p:nvCxnSpPr>
          <p:spPr>
            <a:xfrm flipH="1">
              <a:off x="2868882" y="2875666"/>
              <a:ext cx="1244" cy="183456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화살표 연결선 194">
              <a:extLst>
                <a:ext uri="{FF2B5EF4-FFF2-40B4-BE49-F238E27FC236}">
                  <a16:creationId xmlns:a16="http://schemas.microsoft.com/office/drawing/2014/main" id="{F2011831-279A-48EB-9982-F786470DB2B5}"/>
                </a:ext>
              </a:extLst>
            </p:cNvPr>
            <p:cNvCxnSpPr>
              <a:stCxn id="167" idx="2"/>
              <a:endCxn id="169" idx="0"/>
            </p:cNvCxnSpPr>
            <p:nvPr/>
          </p:nvCxnSpPr>
          <p:spPr>
            <a:xfrm>
              <a:off x="2868882" y="3536642"/>
              <a:ext cx="0" cy="189495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2D4B3B78-7677-481E-B570-5F4D350ECA6C}"/>
                </a:ext>
              </a:extLst>
            </p:cNvPr>
            <p:cNvCxnSpPr>
              <a:stCxn id="169" idx="2"/>
              <a:endCxn id="171" idx="0"/>
            </p:cNvCxnSpPr>
            <p:nvPr/>
          </p:nvCxnSpPr>
          <p:spPr>
            <a:xfrm>
              <a:off x="2868882" y="4203657"/>
              <a:ext cx="0" cy="189495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871E7ACC-68E1-49E8-A1E2-7B9C7EA9CBC1}"/>
                </a:ext>
              </a:extLst>
            </p:cNvPr>
            <p:cNvCxnSpPr>
              <a:stCxn id="172" idx="2"/>
              <a:endCxn id="173" idx="0"/>
            </p:cNvCxnSpPr>
            <p:nvPr/>
          </p:nvCxnSpPr>
          <p:spPr>
            <a:xfrm>
              <a:off x="2865647" y="4835327"/>
              <a:ext cx="4479" cy="224840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꺾임 197">
              <a:extLst>
                <a:ext uri="{FF2B5EF4-FFF2-40B4-BE49-F238E27FC236}">
                  <a16:creationId xmlns:a16="http://schemas.microsoft.com/office/drawing/2014/main" id="{5644CF81-251B-4216-AC90-CD4B127B0E8F}"/>
                </a:ext>
              </a:extLst>
            </p:cNvPr>
            <p:cNvCxnSpPr>
              <a:stCxn id="173" idx="3"/>
              <a:endCxn id="181" idx="0"/>
            </p:cNvCxnSpPr>
            <p:nvPr/>
          </p:nvCxnSpPr>
          <p:spPr>
            <a:xfrm flipV="1">
              <a:off x="3429704" y="2548402"/>
              <a:ext cx="1105897" cy="2750525"/>
            </a:xfrm>
            <a:prstGeom prst="bentConnector4">
              <a:avLst>
                <a:gd name="adj1" fmla="val 12002"/>
                <a:gd name="adj2" fmla="val 108311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연결선: 꺾임 198">
              <a:extLst>
                <a:ext uri="{FF2B5EF4-FFF2-40B4-BE49-F238E27FC236}">
                  <a16:creationId xmlns:a16="http://schemas.microsoft.com/office/drawing/2014/main" id="{3F1E6AA6-29E9-4764-837C-8F0E2F03F7D2}"/>
                </a:ext>
              </a:extLst>
            </p:cNvPr>
            <p:cNvCxnSpPr>
              <a:stCxn id="168" idx="3"/>
              <a:endCxn id="182" idx="1"/>
            </p:cNvCxnSpPr>
            <p:nvPr/>
          </p:nvCxnSpPr>
          <p:spPr>
            <a:xfrm flipV="1">
              <a:off x="3412594" y="3145162"/>
              <a:ext cx="455197" cy="152720"/>
            </a:xfrm>
            <a:prstGeom prst="bentConnector3">
              <a:avLst>
                <a:gd name="adj1" fmla="val 36608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F59608AE-4EC1-4094-B33A-28E422233D44}"/>
                </a:ext>
              </a:extLst>
            </p:cNvPr>
            <p:cNvCxnSpPr>
              <a:stCxn id="207" idx="2"/>
              <a:endCxn id="178" idx="0"/>
            </p:cNvCxnSpPr>
            <p:nvPr/>
          </p:nvCxnSpPr>
          <p:spPr>
            <a:xfrm flipH="1">
              <a:off x="4535599" y="3456590"/>
              <a:ext cx="1536" cy="458813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E1D31381-D61D-4EFE-9E55-05BE1E9E7B47}"/>
                </a:ext>
              </a:extLst>
            </p:cNvPr>
            <p:cNvCxnSpPr>
              <a:stCxn id="209" idx="2"/>
              <a:endCxn id="175" idx="0"/>
            </p:cNvCxnSpPr>
            <p:nvPr/>
          </p:nvCxnSpPr>
          <p:spPr>
            <a:xfrm>
              <a:off x="4537135" y="4788326"/>
              <a:ext cx="1153" cy="474075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연결선: 꺾임 201">
              <a:extLst>
                <a:ext uri="{FF2B5EF4-FFF2-40B4-BE49-F238E27FC236}">
                  <a16:creationId xmlns:a16="http://schemas.microsoft.com/office/drawing/2014/main" id="{49ED9B9F-3788-4788-9AC3-8568DC8C368C}"/>
                </a:ext>
              </a:extLst>
            </p:cNvPr>
            <p:cNvCxnSpPr>
              <a:cxnSpLocks/>
              <a:stCxn id="175" idx="3"/>
              <a:endCxn id="184" idx="1"/>
            </p:cNvCxnSpPr>
            <p:nvPr/>
          </p:nvCxnSpPr>
          <p:spPr>
            <a:xfrm flipV="1">
              <a:off x="5097866" y="4086524"/>
              <a:ext cx="451697" cy="1414637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연결선: 꺾임 202">
              <a:extLst>
                <a:ext uri="{FF2B5EF4-FFF2-40B4-BE49-F238E27FC236}">
                  <a16:creationId xmlns:a16="http://schemas.microsoft.com/office/drawing/2014/main" id="{8EDC753F-CAF6-46AC-967F-862995DA06A5}"/>
                </a:ext>
              </a:extLst>
            </p:cNvPr>
            <p:cNvCxnSpPr>
              <a:stCxn id="184" idx="3"/>
              <a:endCxn id="185" idx="0"/>
            </p:cNvCxnSpPr>
            <p:nvPr/>
          </p:nvCxnSpPr>
          <p:spPr>
            <a:xfrm flipV="1">
              <a:off x="6931673" y="2606128"/>
              <a:ext cx="852104" cy="1480396"/>
            </a:xfrm>
            <a:prstGeom prst="bentConnector4">
              <a:avLst>
                <a:gd name="adj1" fmla="val 17081"/>
                <a:gd name="adj2" fmla="val 115442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>
              <a:extLst>
                <a:ext uri="{FF2B5EF4-FFF2-40B4-BE49-F238E27FC236}">
                  <a16:creationId xmlns:a16="http://schemas.microsoft.com/office/drawing/2014/main" id="{258461F7-B4AA-4AE4-BD3A-E8E464BC4ABD}"/>
                </a:ext>
              </a:extLst>
            </p:cNvPr>
            <p:cNvCxnSpPr>
              <a:cxnSpLocks/>
            </p:cNvCxnSpPr>
            <p:nvPr/>
          </p:nvCxnSpPr>
          <p:spPr>
            <a:xfrm>
              <a:off x="7862255" y="3297882"/>
              <a:ext cx="0" cy="275400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화살표 연결선 204">
              <a:extLst>
                <a:ext uri="{FF2B5EF4-FFF2-40B4-BE49-F238E27FC236}">
                  <a16:creationId xmlns:a16="http://schemas.microsoft.com/office/drawing/2014/main" id="{8635A766-B195-48F0-9E0D-3235401F8437}"/>
                </a:ext>
              </a:extLst>
            </p:cNvPr>
            <p:cNvCxnSpPr>
              <a:stCxn id="187" idx="2"/>
              <a:endCxn id="189" idx="0"/>
            </p:cNvCxnSpPr>
            <p:nvPr/>
          </p:nvCxnSpPr>
          <p:spPr>
            <a:xfrm>
              <a:off x="7873283" y="4161623"/>
              <a:ext cx="0" cy="228065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화살표 연결선 205">
              <a:extLst>
                <a:ext uri="{FF2B5EF4-FFF2-40B4-BE49-F238E27FC236}">
                  <a16:creationId xmlns:a16="http://schemas.microsoft.com/office/drawing/2014/main" id="{5840840D-4679-4F97-8B30-90F7EEA460E3}"/>
                </a:ext>
              </a:extLst>
            </p:cNvPr>
            <p:cNvCxnSpPr>
              <a:cxnSpLocks/>
              <a:stCxn id="189" idx="2"/>
            </p:cNvCxnSpPr>
            <p:nvPr/>
          </p:nvCxnSpPr>
          <p:spPr>
            <a:xfrm>
              <a:off x="7873283" y="4978029"/>
              <a:ext cx="0" cy="310455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8EA6AB-7BD4-43D6-A17D-26EC79509DF2}"/>
              </a:ext>
            </a:extLst>
          </p:cNvPr>
          <p:cNvSpPr/>
          <p:nvPr/>
        </p:nvSpPr>
        <p:spPr>
          <a:xfrm>
            <a:off x="627476" y="312442"/>
            <a:ext cx="41248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분석 파이프라인</a:t>
            </a:r>
            <a:endParaRPr lang="en-US" altLang="ko-KR" sz="32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7C413-6E66-4376-A067-62E7034C4F94}"/>
              </a:ext>
            </a:extLst>
          </p:cNvPr>
          <p:cNvSpPr/>
          <p:nvPr/>
        </p:nvSpPr>
        <p:spPr>
          <a:xfrm rot="10800000">
            <a:off x="-3046" y="6696467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22598-A368-4B1F-8400-CA33682D16AB}"/>
              </a:ext>
            </a:extLst>
          </p:cNvPr>
          <p:cNvSpPr txBox="1"/>
          <p:nvPr/>
        </p:nvSpPr>
        <p:spPr>
          <a:xfrm>
            <a:off x="11271715" y="666294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 </a:t>
            </a:r>
            <a:r>
              <a:rPr lang="en-US" altLang="ko-KR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868337-D8BB-4C5D-BF5A-437220FC9C5C}"/>
              </a:ext>
            </a:extLst>
          </p:cNvPr>
          <p:cNvSpPr txBox="1"/>
          <p:nvPr/>
        </p:nvSpPr>
        <p:spPr>
          <a:xfrm>
            <a:off x="4068613" y="6171813"/>
            <a:ext cx="405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Figure. Procedure of Sentiment Analysis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6A2F3C4-EA92-4B61-BE71-55668A9A2B09}"/>
              </a:ext>
            </a:extLst>
          </p:cNvPr>
          <p:cNvSpPr/>
          <p:nvPr/>
        </p:nvSpPr>
        <p:spPr>
          <a:xfrm rot="5400000">
            <a:off x="339929" y="475048"/>
            <a:ext cx="204280" cy="1853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B2DD4E9-E384-4C61-8186-CE60475132BD}"/>
              </a:ext>
            </a:extLst>
          </p:cNvPr>
          <p:cNvSpPr/>
          <p:nvPr/>
        </p:nvSpPr>
        <p:spPr>
          <a:xfrm>
            <a:off x="8537611" y="1238840"/>
            <a:ext cx="1710302" cy="479080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glow rad="101600">
              <a:schemeClr val="accent2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25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8EA6AB-7BD4-43D6-A17D-26EC79509DF2}"/>
              </a:ext>
            </a:extLst>
          </p:cNvPr>
          <p:cNvSpPr/>
          <p:nvPr/>
        </p:nvSpPr>
        <p:spPr>
          <a:xfrm>
            <a:off x="229380" y="312442"/>
            <a:ext cx="5407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Ⅳ.</a:t>
            </a:r>
            <a:r>
              <a:rPr lang="ko-KR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Sentiment Measurement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7C413-6E66-4376-A067-62E7034C4F94}"/>
              </a:ext>
            </a:extLst>
          </p:cNvPr>
          <p:cNvSpPr/>
          <p:nvPr/>
        </p:nvSpPr>
        <p:spPr>
          <a:xfrm rot="10800000">
            <a:off x="-3046" y="6696467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22598-A368-4B1F-8400-CA33682D16AB}"/>
              </a:ext>
            </a:extLst>
          </p:cNvPr>
          <p:cNvSpPr txBox="1"/>
          <p:nvPr/>
        </p:nvSpPr>
        <p:spPr>
          <a:xfrm>
            <a:off x="11271715" y="666294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 </a:t>
            </a:r>
            <a:r>
              <a:rPr lang="en-US" altLang="ko-KR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C681EE-E730-415A-B443-920131389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372" y="1159483"/>
            <a:ext cx="8376428" cy="515042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2BCAA35-0FF1-491F-824E-337DA09E74C5}"/>
              </a:ext>
            </a:extLst>
          </p:cNvPr>
          <p:cNvSpPr/>
          <p:nvPr/>
        </p:nvSpPr>
        <p:spPr>
          <a:xfrm>
            <a:off x="3719743" y="1731146"/>
            <a:ext cx="1296140" cy="354219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86984-D51A-4C71-BC32-9497D836DE00}"/>
              </a:ext>
            </a:extLst>
          </p:cNvPr>
          <p:cNvSpPr txBox="1"/>
          <p:nvPr/>
        </p:nvSpPr>
        <p:spPr>
          <a:xfrm>
            <a:off x="5470501" y="489935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리만 브라더스 사태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0B674C1-9CC8-4F33-8684-E461FA91C395}"/>
              </a:ext>
            </a:extLst>
          </p:cNvPr>
          <p:cNvCxnSpPr>
            <a:cxnSpLocks/>
          </p:cNvCxnSpPr>
          <p:nvPr/>
        </p:nvCxnSpPr>
        <p:spPr>
          <a:xfrm rot="10800000">
            <a:off x="5095919" y="4743475"/>
            <a:ext cx="401216" cy="35829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27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8EA6AB-7BD4-43D6-A17D-26EC79509DF2}"/>
              </a:ext>
            </a:extLst>
          </p:cNvPr>
          <p:cNvSpPr/>
          <p:nvPr/>
        </p:nvSpPr>
        <p:spPr>
          <a:xfrm>
            <a:off x="229380" y="312442"/>
            <a:ext cx="5407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Ⅳ.</a:t>
            </a:r>
            <a:r>
              <a:rPr lang="ko-KR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Sentiment Measurement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7C413-6E66-4376-A067-62E7034C4F94}"/>
              </a:ext>
            </a:extLst>
          </p:cNvPr>
          <p:cNvSpPr/>
          <p:nvPr/>
        </p:nvSpPr>
        <p:spPr>
          <a:xfrm rot="10800000">
            <a:off x="-3046" y="6696467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22598-A368-4B1F-8400-CA33682D16AB}"/>
              </a:ext>
            </a:extLst>
          </p:cNvPr>
          <p:cNvSpPr txBox="1"/>
          <p:nvPr/>
        </p:nvSpPr>
        <p:spPr>
          <a:xfrm>
            <a:off x="11271715" y="666294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 </a:t>
            </a:r>
            <a:r>
              <a:rPr lang="en-US" altLang="ko-KR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7EFA0-9426-4621-8F99-E5D05DE5FCB0}"/>
              </a:ext>
            </a:extLst>
          </p:cNvPr>
          <p:cNvSpPr txBox="1"/>
          <p:nvPr/>
        </p:nvSpPr>
        <p:spPr>
          <a:xfrm>
            <a:off x="5478652" y="6171873"/>
            <a:ext cx="1228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Correlation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2C0E3F7-C3E3-4901-B95D-91D38259B4C7}"/>
              </a:ext>
            </a:extLst>
          </p:cNvPr>
          <p:cNvSpPr/>
          <p:nvPr/>
        </p:nvSpPr>
        <p:spPr>
          <a:xfrm>
            <a:off x="5074465" y="6251740"/>
            <a:ext cx="268941" cy="17032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C0297CB-1150-4032-B830-170EE16D0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285" y="1153859"/>
            <a:ext cx="4859430" cy="494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2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8EA6AB-7BD4-43D6-A17D-26EC79509DF2}"/>
              </a:ext>
            </a:extLst>
          </p:cNvPr>
          <p:cNvSpPr/>
          <p:nvPr/>
        </p:nvSpPr>
        <p:spPr>
          <a:xfrm>
            <a:off x="229380" y="312442"/>
            <a:ext cx="5407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Ⅳ.</a:t>
            </a:r>
            <a:r>
              <a:rPr lang="ko-KR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Sentiment Measurement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7C413-6E66-4376-A067-62E7034C4F94}"/>
              </a:ext>
            </a:extLst>
          </p:cNvPr>
          <p:cNvSpPr/>
          <p:nvPr/>
        </p:nvSpPr>
        <p:spPr>
          <a:xfrm rot="10800000">
            <a:off x="-3046" y="6696467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22598-A368-4B1F-8400-CA33682D16AB}"/>
              </a:ext>
            </a:extLst>
          </p:cNvPr>
          <p:cNvSpPr txBox="1"/>
          <p:nvPr/>
        </p:nvSpPr>
        <p:spPr>
          <a:xfrm>
            <a:off x="11271715" y="666294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 </a:t>
            </a:r>
            <a:r>
              <a:rPr lang="en-US" altLang="ko-KR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7EFA0-9426-4621-8F99-E5D05DE5FCB0}"/>
              </a:ext>
            </a:extLst>
          </p:cNvPr>
          <p:cNvSpPr txBox="1"/>
          <p:nvPr/>
        </p:nvSpPr>
        <p:spPr>
          <a:xfrm>
            <a:off x="7008420" y="5431509"/>
            <a:ext cx="3461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회의록이 가장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Dovish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한 워드 클라우드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2C0E3F7-C3E3-4901-B95D-91D38259B4C7}"/>
              </a:ext>
            </a:extLst>
          </p:cNvPr>
          <p:cNvSpPr/>
          <p:nvPr/>
        </p:nvSpPr>
        <p:spPr>
          <a:xfrm>
            <a:off x="6604233" y="5511376"/>
            <a:ext cx="268941" cy="17032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B7862-9749-43B2-AFD6-E4FA5DDDB01C}"/>
              </a:ext>
            </a:extLst>
          </p:cNvPr>
          <p:cNvSpPr txBox="1"/>
          <p:nvPr/>
        </p:nvSpPr>
        <p:spPr>
          <a:xfrm>
            <a:off x="1528087" y="5442215"/>
            <a:ext cx="3780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회의록이 가장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Hawkish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한 워드 클라우드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92275A9-A3CE-4C54-A002-F01EC3D9B225}"/>
              </a:ext>
            </a:extLst>
          </p:cNvPr>
          <p:cNvSpPr/>
          <p:nvPr/>
        </p:nvSpPr>
        <p:spPr>
          <a:xfrm>
            <a:off x="1123901" y="5522082"/>
            <a:ext cx="268941" cy="17032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5B91F5-E198-4ADA-BBCB-50DB50812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455" y="1704837"/>
            <a:ext cx="4616388" cy="3448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EB63E3-712E-4A4A-A7D2-7ED3EAE7A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27" y="1704836"/>
            <a:ext cx="4616388" cy="345221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D458E7-8FB8-458C-B3D3-D659BB9F8B87}"/>
              </a:ext>
            </a:extLst>
          </p:cNvPr>
          <p:cNvSpPr/>
          <p:nvPr/>
        </p:nvSpPr>
        <p:spPr>
          <a:xfrm>
            <a:off x="4199138" y="1687080"/>
            <a:ext cx="1207363" cy="336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2EFC7B-3666-4A8A-9845-5A10BDBA5494}"/>
              </a:ext>
            </a:extLst>
          </p:cNvPr>
          <p:cNvSpPr/>
          <p:nvPr/>
        </p:nvSpPr>
        <p:spPr>
          <a:xfrm>
            <a:off x="1075328" y="1671200"/>
            <a:ext cx="717962" cy="336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A76986-D571-4702-88A7-8780A68A3BC9}"/>
              </a:ext>
            </a:extLst>
          </p:cNvPr>
          <p:cNvSpPr/>
          <p:nvPr/>
        </p:nvSpPr>
        <p:spPr>
          <a:xfrm>
            <a:off x="9793195" y="4527174"/>
            <a:ext cx="1295014" cy="4221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E0EBCA-CBCA-423C-A6AD-D3FBED02DDFB}"/>
              </a:ext>
            </a:extLst>
          </p:cNvPr>
          <p:cNvSpPr/>
          <p:nvPr/>
        </p:nvSpPr>
        <p:spPr>
          <a:xfrm>
            <a:off x="9170632" y="1653444"/>
            <a:ext cx="1111956" cy="4926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3F9C53-4B5B-4980-B6BC-F23A9CF86F54}"/>
              </a:ext>
            </a:extLst>
          </p:cNvPr>
          <p:cNvSpPr/>
          <p:nvPr/>
        </p:nvSpPr>
        <p:spPr>
          <a:xfrm>
            <a:off x="7151190" y="4912851"/>
            <a:ext cx="776569" cy="2649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매 일러스트 | 무료 클립 아트 | illustAC">
            <a:extLst>
              <a:ext uri="{FF2B5EF4-FFF2-40B4-BE49-F238E27FC236}">
                <a16:creationId xmlns:a16="http://schemas.microsoft.com/office/drawing/2014/main" id="{BA91ABFE-F73E-47DB-9E93-622F9AAEB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979" y="4914263"/>
            <a:ext cx="835558" cy="115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독일의 조류 비둘기 1 | 무료 사진 | photoAC">
            <a:extLst>
              <a:ext uri="{FF2B5EF4-FFF2-40B4-BE49-F238E27FC236}">
                <a16:creationId xmlns:a16="http://schemas.microsoft.com/office/drawing/2014/main" id="{508089B9-7F6A-49B1-B5A3-A5F66A8DA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8529" l="0" r="970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5114">
            <a:off x="10148923" y="4947671"/>
            <a:ext cx="1313611" cy="131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09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877E72C-218C-4955-A91B-F44946BFC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372" y="1168361"/>
            <a:ext cx="8376428" cy="512336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28EA6AB-7BD4-43D6-A17D-26EC79509DF2}"/>
              </a:ext>
            </a:extLst>
          </p:cNvPr>
          <p:cNvSpPr/>
          <p:nvPr/>
        </p:nvSpPr>
        <p:spPr>
          <a:xfrm>
            <a:off x="229380" y="312442"/>
            <a:ext cx="5407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Ⅳ.</a:t>
            </a:r>
            <a:r>
              <a:rPr lang="ko-KR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Sentiment Measurement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7C413-6E66-4376-A067-62E7034C4F94}"/>
              </a:ext>
            </a:extLst>
          </p:cNvPr>
          <p:cNvSpPr/>
          <p:nvPr/>
        </p:nvSpPr>
        <p:spPr>
          <a:xfrm rot="10800000">
            <a:off x="-3046" y="6696467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22598-A368-4B1F-8400-CA33682D16AB}"/>
              </a:ext>
            </a:extLst>
          </p:cNvPr>
          <p:cNvSpPr txBox="1"/>
          <p:nvPr/>
        </p:nvSpPr>
        <p:spPr>
          <a:xfrm>
            <a:off x="11271715" y="666294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 </a:t>
            </a:r>
            <a:r>
              <a:rPr lang="en-US" altLang="ko-KR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3819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8EA6AB-7BD4-43D6-A17D-26EC79509DF2}"/>
              </a:ext>
            </a:extLst>
          </p:cNvPr>
          <p:cNvSpPr/>
          <p:nvPr/>
        </p:nvSpPr>
        <p:spPr>
          <a:xfrm>
            <a:off x="627476" y="312442"/>
            <a:ext cx="41248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분석 파이프라인</a:t>
            </a:r>
            <a:endParaRPr lang="en-US" altLang="ko-KR" sz="32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7C413-6E66-4376-A067-62E7034C4F94}"/>
              </a:ext>
            </a:extLst>
          </p:cNvPr>
          <p:cNvSpPr/>
          <p:nvPr/>
        </p:nvSpPr>
        <p:spPr>
          <a:xfrm rot="10800000">
            <a:off x="-3046" y="6696467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22598-A368-4B1F-8400-CA33682D16AB}"/>
              </a:ext>
            </a:extLst>
          </p:cNvPr>
          <p:cNvSpPr txBox="1"/>
          <p:nvPr/>
        </p:nvSpPr>
        <p:spPr>
          <a:xfrm>
            <a:off x="11271715" y="666294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 </a:t>
            </a:r>
            <a:r>
              <a:rPr lang="en-US" altLang="ko-KR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868337-D8BB-4C5D-BF5A-437220FC9C5C}"/>
              </a:ext>
            </a:extLst>
          </p:cNvPr>
          <p:cNvSpPr txBox="1"/>
          <p:nvPr/>
        </p:nvSpPr>
        <p:spPr>
          <a:xfrm>
            <a:off x="4068613" y="6171813"/>
            <a:ext cx="405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Figure. Procedure of Sentiment Analysis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6A2F3C4-EA92-4B61-BE71-55668A9A2B09}"/>
              </a:ext>
            </a:extLst>
          </p:cNvPr>
          <p:cNvSpPr/>
          <p:nvPr/>
        </p:nvSpPr>
        <p:spPr>
          <a:xfrm rot="5400000">
            <a:off x="339929" y="475048"/>
            <a:ext cx="204280" cy="1853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0650562-A226-42F2-9C99-B6FCFC86388A}"/>
              </a:ext>
            </a:extLst>
          </p:cNvPr>
          <p:cNvGrpSpPr/>
          <p:nvPr/>
        </p:nvGrpSpPr>
        <p:grpSpPr>
          <a:xfrm>
            <a:off x="1886001" y="1238840"/>
            <a:ext cx="8413905" cy="4769923"/>
            <a:chOff x="367883" y="1508956"/>
            <a:chExt cx="8413905" cy="476992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CC572B-41C9-4434-B349-475DB12CE3C9}"/>
                </a:ext>
              </a:extLst>
            </p:cNvPr>
            <p:cNvSpPr/>
            <p:nvPr/>
          </p:nvSpPr>
          <p:spPr>
            <a:xfrm>
              <a:off x="367883" y="1508956"/>
              <a:ext cx="8338121" cy="388797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EA12F8-5F7B-42D2-9112-789D1D693B6A}"/>
                </a:ext>
              </a:extLst>
            </p:cNvPr>
            <p:cNvSpPr/>
            <p:nvPr/>
          </p:nvSpPr>
          <p:spPr>
            <a:xfrm>
              <a:off x="367883" y="1508956"/>
              <a:ext cx="1668162" cy="4769923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2E44A5C-FB31-4CF9-875A-BE214113815F}"/>
                </a:ext>
              </a:extLst>
            </p:cNvPr>
            <p:cNvSpPr/>
            <p:nvPr/>
          </p:nvSpPr>
          <p:spPr>
            <a:xfrm>
              <a:off x="2036045" y="1508956"/>
              <a:ext cx="1668162" cy="4769923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E4D9E47-573C-437E-86D2-0B64DDD3A5E5}"/>
                </a:ext>
              </a:extLst>
            </p:cNvPr>
            <p:cNvSpPr/>
            <p:nvPr/>
          </p:nvSpPr>
          <p:spPr>
            <a:xfrm>
              <a:off x="3704207" y="1508956"/>
              <a:ext cx="1668162" cy="4769923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AAC19FB-3857-4F9A-96CC-DAF8D7651AC5}"/>
                </a:ext>
              </a:extLst>
            </p:cNvPr>
            <p:cNvSpPr/>
            <p:nvPr/>
          </p:nvSpPr>
          <p:spPr>
            <a:xfrm>
              <a:off x="5369680" y="1508956"/>
              <a:ext cx="1668162" cy="4769923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B1E8FEA-9813-4A54-8012-C090E78D60B4}"/>
                </a:ext>
              </a:extLst>
            </p:cNvPr>
            <p:cNvSpPr/>
            <p:nvPr/>
          </p:nvSpPr>
          <p:spPr>
            <a:xfrm>
              <a:off x="7037842" y="1508956"/>
              <a:ext cx="1668162" cy="4769923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F72917-7EF5-4602-851B-295C9059CA5E}"/>
                </a:ext>
              </a:extLst>
            </p:cNvPr>
            <p:cNvSpPr txBox="1"/>
            <p:nvPr/>
          </p:nvSpPr>
          <p:spPr>
            <a:xfrm>
              <a:off x="530947" y="1577752"/>
              <a:ext cx="13420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Preparing</a:t>
              </a:r>
              <a:r>
                <a:rPr lang="ko-KR" altLang="en-US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Corpus</a:t>
              </a:r>
              <a:endPara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0E54B3-F890-4DAA-973C-C3689229CCC0}"/>
                </a:ext>
              </a:extLst>
            </p:cNvPr>
            <p:cNvSpPr txBox="1"/>
            <p:nvPr/>
          </p:nvSpPr>
          <p:spPr>
            <a:xfrm>
              <a:off x="2272847" y="1577309"/>
              <a:ext cx="11945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Pre-Processing</a:t>
              </a:r>
              <a:endPara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58F6F8-F130-48AB-9BFA-22DF0F0F9603}"/>
                </a:ext>
              </a:extLst>
            </p:cNvPr>
            <p:cNvSpPr txBox="1"/>
            <p:nvPr/>
          </p:nvSpPr>
          <p:spPr>
            <a:xfrm>
              <a:off x="3865126" y="1577309"/>
              <a:ext cx="13436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Feature Selection</a:t>
              </a:r>
              <a:endPara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73FE34-9673-414D-BBC0-EE0A378E330B}"/>
                </a:ext>
              </a:extLst>
            </p:cNvPr>
            <p:cNvSpPr txBox="1"/>
            <p:nvPr/>
          </p:nvSpPr>
          <p:spPr>
            <a:xfrm>
              <a:off x="5397290" y="1577831"/>
              <a:ext cx="16129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Polarity Classification</a:t>
              </a:r>
              <a:endPara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BB7FC4-4391-4AF4-A4E7-A1BC4840CF90}"/>
                </a:ext>
              </a:extLst>
            </p:cNvPr>
            <p:cNvSpPr txBox="1"/>
            <p:nvPr/>
          </p:nvSpPr>
          <p:spPr>
            <a:xfrm>
              <a:off x="6962059" y="1572547"/>
              <a:ext cx="18197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Sentiment Measurement</a:t>
              </a:r>
              <a:endPara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2995E47-14DB-4958-B8CE-6635B5FE696E}"/>
                </a:ext>
              </a:extLst>
            </p:cNvPr>
            <p:cNvGrpSpPr/>
            <p:nvPr/>
          </p:nvGrpSpPr>
          <p:grpSpPr>
            <a:xfrm>
              <a:off x="461550" y="3247426"/>
              <a:ext cx="1482381" cy="1423139"/>
              <a:chOff x="872143" y="2631194"/>
              <a:chExt cx="1482381" cy="1423139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AC654B1A-1E0B-44B9-B755-26D110F7D489}"/>
                  </a:ext>
                </a:extLst>
              </p:cNvPr>
              <p:cNvGrpSpPr/>
              <p:nvPr/>
            </p:nvGrpSpPr>
            <p:grpSpPr>
              <a:xfrm>
                <a:off x="872143" y="2631194"/>
                <a:ext cx="1181168" cy="501531"/>
                <a:chOff x="871152" y="2213123"/>
                <a:chExt cx="1181168" cy="501531"/>
              </a:xfrm>
            </p:grpSpPr>
            <p:sp>
              <p:nvSpPr>
                <p:cNvPr id="78" name="사각형: 위쪽 모서리의 한쪽은 둥글고 다른 한쪽은 잘림 77">
                  <a:extLst>
                    <a:ext uri="{FF2B5EF4-FFF2-40B4-BE49-F238E27FC236}">
                      <a16:creationId xmlns:a16="http://schemas.microsoft.com/office/drawing/2014/main" id="{17876CF3-E12F-4767-AF3A-1D98B859DB61}"/>
                    </a:ext>
                  </a:extLst>
                </p:cNvPr>
                <p:cNvSpPr/>
                <p:nvPr/>
              </p:nvSpPr>
              <p:spPr>
                <a:xfrm>
                  <a:off x="871152" y="2213123"/>
                  <a:ext cx="1181168" cy="501531"/>
                </a:xfrm>
                <a:prstGeom prst="snipRoundRect">
                  <a:avLst>
                    <a:gd name="adj1" fmla="val 5199"/>
                    <a:gd name="adj2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54F998C-ED56-4837-8674-BB2A688FD4CC}"/>
                    </a:ext>
                  </a:extLst>
                </p:cNvPr>
                <p:cNvSpPr txBox="1"/>
                <p:nvPr/>
              </p:nvSpPr>
              <p:spPr>
                <a:xfrm>
                  <a:off x="931573" y="2268378"/>
                  <a:ext cx="947695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MPC </a:t>
                  </a:r>
                  <a:r>
                    <a:rPr lang="ko-KR" altLang="en-US" sz="12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의사록</a:t>
                  </a:r>
                  <a:endPara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/>
                  <a:r>
                    <a:rPr lang="en-US" altLang="ko-KR" sz="10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(146)</a:t>
                  </a:r>
                  <a:endParaRPr lang="ko-KR" altLang="en-US" sz="1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22E82553-46A0-4D62-99E7-4BFD8FC59BE6}"/>
                  </a:ext>
                </a:extLst>
              </p:cNvPr>
              <p:cNvGrpSpPr/>
              <p:nvPr/>
            </p:nvGrpSpPr>
            <p:grpSpPr>
              <a:xfrm>
                <a:off x="1038068" y="3106526"/>
                <a:ext cx="1181168" cy="501531"/>
                <a:chOff x="2540107" y="2092327"/>
                <a:chExt cx="1181168" cy="501531"/>
              </a:xfrm>
            </p:grpSpPr>
            <p:sp>
              <p:nvSpPr>
                <p:cNvPr id="76" name="사각형: 위쪽 모서리의 한쪽은 둥글고 다른 한쪽은 잘림 75">
                  <a:extLst>
                    <a:ext uri="{FF2B5EF4-FFF2-40B4-BE49-F238E27FC236}">
                      <a16:creationId xmlns:a16="http://schemas.microsoft.com/office/drawing/2014/main" id="{E03544FE-F9E0-4E6F-B674-A4D49F730606}"/>
                    </a:ext>
                  </a:extLst>
                </p:cNvPr>
                <p:cNvSpPr/>
                <p:nvPr/>
              </p:nvSpPr>
              <p:spPr>
                <a:xfrm>
                  <a:off x="2540107" y="2092327"/>
                  <a:ext cx="1181168" cy="501531"/>
                </a:xfrm>
                <a:prstGeom prst="snipRoundRect">
                  <a:avLst>
                    <a:gd name="adj1" fmla="val 5199"/>
                    <a:gd name="adj2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B838FB2-2511-42EE-AC57-9410F070E314}"/>
                    </a:ext>
                  </a:extLst>
                </p:cNvPr>
                <p:cNvSpPr txBox="1"/>
                <p:nvPr/>
              </p:nvSpPr>
              <p:spPr>
                <a:xfrm>
                  <a:off x="2675395" y="2132194"/>
                  <a:ext cx="78098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뉴스 기사</a:t>
                  </a:r>
                  <a:endPara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/>
                  <a:r>
                    <a:rPr lang="en-US" altLang="ko-KR" sz="10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(261,817)</a:t>
                  </a:r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B66BCD9B-2709-4A6C-A411-B4220A5D46E8}"/>
                  </a:ext>
                </a:extLst>
              </p:cNvPr>
              <p:cNvGrpSpPr/>
              <p:nvPr/>
            </p:nvGrpSpPr>
            <p:grpSpPr>
              <a:xfrm>
                <a:off x="1173356" y="3552802"/>
                <a:ext cx="1181168" cy="501531"/>
                <a:chOff x="2788420" y="2824339"/>
                <a:chExt cx="1181168" cy="501531"/>
              </a:xfrm>
            </p:grpSpPr>
            <p:sp>
              <p:nvSpPr>
                <p:cNvPr id="74" name="사각형: 위쪽 모서리의 한쪽은 둥글고 다른 한쪽은 잘림 73">
                  <a:extLst>
                    <a:ext uri="{FF2B5EF4-FFF2-40B4-BE49-F238E27FC236}">
                      <a16:creationId xmlns:a16="http://schemas.microsoft.com/office/drawing/2014/main" id="{356866D1-4029-4197-B5F0-B76DF299FFFA}"/>
                    </a:ext>
                  </a:extLst>
                </p:cNvPr>
                <p:cNvSpPr/>
                <p:nvPr/>
              </p:nvSpPr>
              <p:spPr>
                <a:xfrm>
                  <a:off x="2788420" y="2824339"/>
                  <a:ext cx="1181168" cy="501531"/>
                </a:xfrm>
                <a:prstGeom prst="snipRoundRect">
                  <a:avLst>
                    <a:gd name="adj1" fmla="val 5199"/>
                    <a:gd name="adj2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BB5CED62-3F09-48DE-82C7-E7AC7D620775}"/>
                    </a:ext>
                  </a:extLst>
                </p:cNvPr>
                <p:cNvSpPr txBox="1"/>
                <p:nvPr/>
              </p:nvSpPr>
              <p:spPr>
                <a:xfrm>
                  <a:off x="2843252" y="2870241"/>
                  <a:ext cx="88838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채권 리포트</a:t>
                  </a:r>
                  <a:endPara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/>
                  <a:r>
                    <a:rPr lang="en-US" altLang="ko-KR" sz="10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(3,097)</a:t>
                  </a:r>
                  <a:endParaRPr lang="ko-KR" altLang="en-US" sz="1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2C6B5A-F8FD-4E30-9C00-0FA3FD0383BB}"/>
                </a:ext>
              </a:extLst>
            </p:cNvPr>
            <p:cNvSpPr/>
            <p:nvPr/>
          </p:nvSpPr>
          <p:spPr>
            <a:xfrm>
              <a:off x="2310548" y="2398146"/>
              <a:ext cx="1119156" cy="477520"/>
            </a:xfrm>
            <a:prstGeom prst="roundRect">
              <a:avLst>
                <a:gd name="adj" fmla="val 379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139168-F47C-41D6-80C3-B087E87260F1}"/>
                </a:ext>
              </a:extLst>
            </p:cNvPr>
            <p:cNvSpPr txBox="1"/>
            <p:nvPr/>
          </p:nvSpPr>
          <p:spPr>
            <a:xfrm>
              <a:off x="2454990" y="2498406"/>
              <a:ext cx="8213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eKoNLPy</a:t>
              </a:r>
              <a:endPara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E670652-59F8-4614-A410-D712BF3F44F4}"/>
                </a:ext>
              </a:extLst>
            </p:cNvPr>
            <p:cNvSpPr/>
            <p:nvPr/>
          </p:nvSpPr>
          <p:spPr>
            <a:xfrm>
              <a:off x="2310548" y="3059122"/>
              <a:ext cx="1116667" cy="4775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E4FC66-BF51-4F70-8384-078501A72747}"/>
                </a:ext>
              </a:extLst>
            </p:cNvPr>
            <p:cNvSpPr txBox="1"/>
            <p:nvPr/>
          </p:nvSpPr>
          <p:spPr>
            <a:xfrm>
              <a:off x="2318705" y="3159382"/>
              <a:ext cx="10938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POS Tagging</a:t>
              </a:r>
              <a:endPara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8C8E0E0-CEEE-42B5-A433-29209823EEBA}"/>
                </a:ext>
              </a:extLst>
            </p:cNvPr>
            <p:cNvSpPr/>
            <p:nvPr/>
          </p:nvSpPr>
          <p:spPr>
            <a:xfrm>
              <a:off x="2310548" y="3726137"/>
              <a:ext cx="1116667" cy="4775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1776EE-3CB5-4FB4-97E1-DBBFBD54A12F}"/>
                </a:ext>
              </a:extLst>
            </p:cNvPr>
            <p:cNvSpPr txBox="1"/>
            <p:nvPr/>
          </p:nvSpPr>
          <p:spPr>
            <a:xfrm>
              <a:off x="2325275" y="3835886"/>
              <a:ext cx="10807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Lemmatization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D2E15C9-8291-499F-B5F7-C07D37BA0067}"/>
                </a:ext>
              </a:extLst>
            </p:cNvPr>
            <p:cNvSpPr/>
            <p:nvPr/>
          </p:nvSpPr>
          <p:spPr>
            <a:xfrm>
              <a:off x="2310548" y="4393152"/>
              <a:ext cx="1116667" cy="4775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4DEBD6-E470-4A70-A402-8E6F1E4DE8A8}"/>
                </a:ext>
              </a:extLst>
            </p:cNvPr>
            <p:cNvSpPr txBox="1"/>
            <p:nvPr/>
          </p:nvSpPr>
          <p:spPr>
            <a:xfrm>
              <a:off x="2462331" y="4435217"/>
              <a:ext cx="8066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Replacing</a:t>
              </a:r>
            </a:p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Synonyms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89FCCF54-05E2-4056-99E3-8204047DC2C9}"/>
                </a:ext>
              </a:extLst>
            </p:cNvPr>
            <p:cNvSpPr/>
            <p:nvPr/>
          </p:nvSpPr>
          <p:spPr>
            <a:xfrm>
              <a:off x="2310548" y="5060167"/>
              <a:ext cx="1119156" cy="477520"/>
            </a:xfrm>
            <a:prstGeom prst="roundRect">
              <a:avLst>
                <a:gd name="adj" fmla="val 37944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9C8C66-2335-4867-A370-646E0C176A8F}"/>
                </a:ext>
              </a:extLst>
            </p:cNvPr>
            <p:cNvSpPr txBox="1"/>
            <p:nvPr/>
          </p:nvSpPr>
          <p:spPr>
            <a:xfrm>
              <a:off x="2640264" y="5160427"/>
              <a:ext cx="450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토큰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B53ABA3-BCDA-4E93-A2EC-1271CE8E4BCB}"/>
                </a:ext>
              </a:extLst>
            </p:cNvPr>
            <p:cNvSpPr/>
            <p:nvPr/>
          </p:nvSpPr>
          <p:spPr>
            <a:xfrm>
              <a:off x="3978710" y="5262401"/>
              <a:ext cx="1119156" cy="477520"/>
            </a:xfrm>
            <a:prstGeom prst="roundRect">
              <a:avLst>
                <a:gd name="adj" fmla="val 37944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E9A379-CC16-4389-8F8D-EAE73A1F9EAB}"/>
                </a:ext>
              </a:extLst>
            </p:cNvPr>
            <p:cNvSpPr txBox="1"/>
            <p:nvPr/>
          </p:nvSpPr>
          <p:spPr>
            <a:xfrm>
              <a:off x="4181174" y="5373994"/>
              <a:ext cx="7088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N-grams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B6C5F63-C604-4515-AB34-EE22970A8B9C}"/>
                </a:ext>
              </a:extLst>
            </p:cNvPr>
            <p:cNvGrpSpPr/>
            <p:nvPr/>
          </p:nvGrpSpPr>
          <p:grpSpPr>
            <a:xfrm>
              <a:off x="3902765" y="3900943"/>
              <a:ext cx="1268740" cy="887383"/>
              <a:chOff x="4313358" y="3504317"/>
              <a:chExt cx="1268740" cy="887383"/>
            </a:xfrm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C0EDACA8-E861-4336-8897-3AFADE9C8894}"/>
                  </a:ext>
                </a:extLst>
              </p:cNvPr>
              <p:cNvSpPr/>
              <p:nvPr/>
            </p:nvSpPr>
            <p:spPr>
              <a:xfrm>
                <a:off x="4313358" y="3504317"/>
                <a:ext cx="1268740" cy="88738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C72D7108-5CD3-4FBB-AFCE-1A0FC9D7B37F}"/>
                  </a:ext>
                </a:extLst>
              </p:cNvPr>
              <p:cNvCxnSpPr/>
              <p:nvPr/>
            </p:nvCxnSpPr>
            <p:spPr>
              <a:xfrm>
                <a:off x="4313358" y="3768843"/>
                <a:ext cx="1268740" cy="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16991E7-D93B-400D-9BE2-58978E0D4AD0}"/>
                </a:ext>
              </a:extLst>
            </p:cNvPr>
            <p:cNvSpPr txBox="1"/>
            <p:nvPr/>
          </p:nvSpPr>
          <p:spPr>
            <a:xfrm>
              <a:off x="3913473" y="3915403"/>
              <a:ext cx="12442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Forming</a:t>
              </a:r>
              <a:r>
                <a:rPr lang="ko-KR" altLang="en-US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N-grams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7C6187-2231-4831-B289-ACE7EF613833}"/>
                </a:ext>
              </a:extLst>
            </p:cNvPr>
            <p:cNvSpPr txBox="1"/>
            <p:nvPr/>
          </p:nvSpPr>
          <p:spPr>
            <a:xfrm>
              <a:off x="3867791" y="4276843"/>
              <a:ext cx="1335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1-gram to 5-grams</a:t>
              </a:r>
            </a:p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15</a:t>
              </a:r>
              <a:r>
                <a:rPr lang="ko-KR" altLang="en-US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회 이상 등장</a:t>
              </a: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428B58A-127B-4F7B-A46F-2280FB9E47D2}"/>
                </a:ext>
              </a:extLst>
            </p:cNvPr>
            <p:cNvGrpSpPr/>
            <p:nvPr/>
          </p:nvGrpSpPr>
          <p:grpSpPr>
            <a:xfrm>
              <a:off x="3902765" y="2569207"/>
              <a:ext cx="1268740" cy="887383"/>
              <a:chOff x="4313358" y="3504317"/>
              <a:chExt cx="1268740" cy="887383"/>
            </a:xfrm>
          </p:grpSpPr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91EE06E0-232A-4328-8514-C80AAA42CC93}"/>
                  </a:ext>
                </a:extLst>
              </p:cNvPr>
              <p:cNvSpPr/>
              <p:nvPr/>
            </p:nvSpPr>
            <p:spPr>
              <a:xfrm>
                <a:off x="4313358" y="3504317"/>
                <a:ext cx="1268740" cy="88738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59F1E16B-B9EC-4E08-B7A7-B2BB87DC9EC9}"/>
                  </a:ext>
                </a:extLst>
              </p:cNvPr>
              <p:cNvCxnSpPr/>
              <p:nvPr/>
            </p:nvCxnSpPr>
            <p:spPr>
              <a:xfrm>
                <a:off x="4313358" y="3768843"/>
                <a:ext cx="1268740" cy="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6FADD98-6BD3-499C-9640-9D946C4EC85A}"/>
                </a:ext>
              </a:extLst>
            </p:cNvPr>
            <p:cNvSpPr txBox="1"/>
            <p:nvPr/>
          </p:nvSpPr>
          <p:spPr>
            <a:xfrm>
              <a:off x="4091408" y="2548402"/>
              <a:ext cx="8883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단어 리스트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C42976-00B8-4346-B671-DF03358B0608}"/>
                </a:ext>
              </a:extLst>
            </p:cNvPr>
            <p:cNvSpPr txBox="1"/>
            <p:nvPr/>
          </p:nvSpPr>
          <p:spPr>
            <a:xfrm>
              <a:off x="3867791" y="2945107"/>
              <a:ext cx="1335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1-gram to 5-grams</a:t>
              </a:r>
            </a:p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15</a:t>
              </a:r>
              <a:r>
                <a:rPr lang="ko-KR" altLang="en-US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회 이상 등장</a:t>
              </a:r>
            </a:p>
          </p:txBody>
        </p:sp>
        <p:sp>
          <p:nvSpPr>
            <p:cNvPr id="39" name="평행 사변형 38">
              <a:extLst>
                <a:ext uri="{FF2B5EF4-FFF2-40B4-BE49-F238E27FC236}">
                  <a16:creationId xmlns:a16="http://schemas.microsoft.com/office/drawing/2014/main" id="{F49DD387-6943-4048-8D6F-B6C26E4C0782}"/>
                </a:ext>
              </a:extLst>
            </p:cNvPr>
            <p:cNvSpPr/>
            <p:nvPr/>
          </p:nvSpPr>
          <p:spPr>
            <a:xfrm>
              <a:off x="5485920" y="3699116"/>
              <a:ext cx="1435682" cy="777651"/>
            </a:xfrm>
            <a:prstGeom prst="parallelogram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A7541E3-084A-4B01-9BA7-86CDE5923F77}"/>
                </a:ext>
              </a:extLst>
            </p:cNvPr>
            <p:cNvSpPr txBox="1"/>
            <p:nvPr/>
          </p:nvSpPr>
          <p:spPr>
            <a:xfrm>
              <a:off x="5549563" y="3801830"/>
              <a:ext cx="1382110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Market Approach</a:t>
              </a:r>
            </a:p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Hawkish</a:t>
              </a:r>
            </a:p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Dovish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3" name="순서도: 다중 문서 42">
              <a:extLst>
                <a:ext uri="{FF2B5EF4-FFF2-40B4-BE49-F238E27FC236}">
                  <a16:creationId xmlns:a16="http://schemas.microsoft.com/office/drawing/2014/main" id="{D5FC2A69-A8AF-4FC0-9A56-C1C02E8B0C7A}"/>
                </a:ext>
              </a:extLst>
            </p:cNvPr>
            <p:cNvSpPr/>
            <p:nvPr/>
          </p:nvSpPr>
          <p:spPr>
            <a:xfrm flipH="1">
              <a:off x="7222770" y="2606128"/>
              <a:ext cx="1301025" cy="739089"/>
            </a:xfrm>
            <a:prstGeom prst="flowChartMultidocumen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0070CA-7DBC-4B13-9142-0BF810B9BCA5}"/>
                </a:ext>
              </a:extLst>
            </p:cNvPr>
            <p:cNvSpPr txBox="1"/>
            <p:nvPr/>
          </p:nvSpPr>
          <p:spPr>
            <a:xfrm>
              <a:off x="7481083" y="2783524"/>
              <a:ext cx="947695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MPC </a:t>
              </a:r>
              <a:r>
                <a: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의사록</a:t>
              </a:r>
              <a:endPara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(146)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DB3BBEC-4221-489E-920A-F89B9DEB9B63}"/>
                </a:ext>
              </a:extLst>
            </p:cNvPr>
            <p:cNvSpPr/>
            <p:nvPr/>
          </p:nvSpPr>
          <p:spPr>
            <a:xfrm>
              <a:off x="7222771" y="3573282"/>
              <a:ext cx="1301024" cy="58834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6A3D6BE-BF73-4F02-BB1C-7F0F3AD6D19C}"/>
                </a:ext>
              </a:extLst>
            </p:cNvPr>
            <p:cNvSpPr txBox="1"/>
            <p:nvPr/>
          </p:nvSpPr>
          <p:spPr>
            <a:xfrm>
              <a:off x="7222770" y="3651220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Measuring Tones</a:t>
              </a:r>
            </a:p>
            <a:p>
              <a:pPr algn="ctr"/>
              <a:r>
                <a: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Of Sentences</a:t>
              </a:r>
              <a:endPara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A842DF-3B30-4836-A98E-B95511039A78}"/>
                </a:ext>
              </a:extLst>
            </p:cNvPr>
            <p:cNvSpPr/>
            <p:nvPr/>
          </p:nvSpPr>
          <p:spPr>
            <a:xfrm>
              <a:off x="7222771" y="4389688"/>
              <a:ext cx="1301024" cy="58834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F89FC0-0ED2-4B1E-85AD-06972A39B3B6}"/>
                </a:ext>
              </a:extLst>
            </p:cNvPr>
            <p:cNvSpPr txBox="1"/>
            <p:nvPr/>
          </p:nvSpPr>
          <p:spPr>
            <a:xfrm>
              <a:off x="7222770" y="4467626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Measuring Tones</a:t>
              </a:r>
            </a:p>
            <a:p>
              <a:pPr algn="ctr"/>
              <a:r>
                <a: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Of Documents</a:t>
              </a:r>
              <a:endPara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AC3ADB0-8FED-4A7E-8913-48DE19D61D2D}"/>
                </a:ext>
              </a:extLst>
            </p:cNvPr>
            <p:cNvSpPr/>
            <p:nvPr/>
          </p:nvSpPr>
          <p:spPr>
            <a:xfrm>
              <a:off x="7329118" y="5298927"/>
              <a:ext cx="1119156" cy="477520"/>
            </a:xfrm>
            <a:prstGeom prst="roundRect">
              <a:avLst>
                <a:gd name="adj" fmla="val 37944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25AEFCB-B8F8-4F99-8A6C-52ACBB2D96BF}"/>
                </a:ext>
              </a:extLst>
            </p:cNvPr>
            <p:cNvSpPr txBox="1"/>
            <p:nvPr/>
          </p:nvSpPr>
          <p:spPr>
            <a:xfrm>
              <a:off x="7489998" y="5410205"/>
              <a:ext cx="769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최종 스코어</a:t>
              </a:r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B95D0690-9C2B-478E-9813-8EF03CEF859D}"/>
                </a:ext>
              </a:extLst>
            </p:cNvPr>
            <p:cNvCxnSpPr>
              <a:stCxn id="76" idx="0"/>
              <a:endCxn id="21" idx="1"/>
            </p:cNvCxnSpPr>
            <p:nvPr/>
          </p:nvCxnSpPr>
          <p:spPr>
            <a:xfrm flipV="1">
              <a:off x="1808643" y="2636906"/>
              <a:ext cx="501905" cy="1336618"/>
            </a:xfrm>
            <a:prstGeom prst="bentConnector3">
              <a:avLst>
                <a:gd name="adj1" fmla="val 71255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BA54A22C-652A-4B0E-81D8-B5D8D715D2E9}"/>
                </a:ext>
              </a:extLst>
            </p:cNvPr>
            <p:cNvCxnSpPr>
              <a:stCxn id="21" idx="2"/>
              <a:endCxn id="23" idx="0"/>
            </p:cNvCxnSpPr>
            <p:nvPr/>
          </p:nvCxnSpPr>
          <p:spPr>
            <a:xfrm flipH="1">
              <a:off x="2868882" y="2875666"/>
              <a:ext cx="1244" cy="183456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E2D2299B-F5D2-4090-84EB-9496117AAA67}"/>
                </a:ext>
              </a:extLst>
            </p:cNvPr>
            <p:cNvCxnSpPr>
              <a:stCxn id="23" idx="2"/>
              <a:endCxn id="25" idx="0"/>
            </p:cNvCxnSpPr>
            <p:nvPr/>
          </p:nvCxnSpPr>
          <p:spPr>
            <a:xfrm>
              <a:off x="2868882" y="3536642"/>
              <a:ext cx="0" cy="189495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5E31AE7A-0A9F-4B65-A1C4-4D8D61C52F78}"/>
                </a:ext>
              </a:extLst>
            </p:cNvPr>
            <p:cNvCxnSpPr>
              <a:stCxn id="25" idx="2"/>
              <a:endCxn id="27" idx="0"/>
            </p:cNvCxnSpPr>
            <p:nvPr/>
          </p:nvCxnSpPr>
          <p:spPr>
            <a:xfrm>
              <a:off x="2868882" y="4203657"/>
              <a:ext cx="0" cy="189495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20398719-8689-430C-8CFE-20C212D5E554}"/>
                </a:ext>
              </a:extLst>
            </p:cNvPr>
            <p:cNvCxnSpPr>
              <a:stCxn id="28" idx="2"/>
              <a:endCxn id="29" idx="0"/>
            </p:cNvCxnSpPr>
            <p:nvPr/>
          </p:nvCxnSpPr>
          <p:spPr>
            <a:xfrm>
              <a:off x="2865647" y="4835327"/>
              <a:ext cx="4479" cy="224840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D967DA16-BB8F-41DB-9753-E3A73D0B3B8A}"/>
                </a:ext>
              </a:extLst>
            </p:cNvPr>
            <p:cNvCxnSpPr>
              <a:stCxn id="29" idx="3"/>
              <a:endCxn id="37" idx="0"/>
            </p:cNvCxnSpPr>
            <p:nvPr/>
          </p:nvCxnSpPr>
          <p:spPr>
            <a:xfrm flipV="1">
              <a:off x="3429704" y="2548402"/>
              <a:ext cx="1105897" cy="2750525"/>
            </a:xfrm>
            <a:prstGeom prst="bentConnector4">
              <a:avLst>
                <a:gd name="adj1" fmla="val 12002"/>
                <a:gd name="adj2" fmla="val 108311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44841B07-776F-4475-8F37-04B9A4A68C30}"/>
                </a:ext>
              </a:extLst>
            </p:cNvPr>
            <p:cNvCxnSpPr>
              <a:stCxn id="24" idx="3"/>
              <a:endCxn id="38" idx="1"/>
            </p:cNvCxnSpPr>
            <p:nvPr/>
          </p:nvCxnSpPr>
          <p:spPr>
            <a:xfrm flipV="1">
              <a:off x="3412594" y="3145162"/>
              <a:ext cx="455197" cy="152720"/>
            </a:xfrm>
            <a:prstGeom prst="bentConnector3">
              <a:avLst>
                <a:gd name="adj1" fmla="val 36608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0CEE583-7BFC-4BD9-86DE-BFAD81F04A33}"/>
                </a:ext>
              </a:extLst>
            </p:cNvPr>
            <p:cNvCxnSpPr>
              <a:stCxn id="67" idx="2"/>
              <a:endCxn id="34" idx="0"/>
            </p:cNvCxnSpPr>
            <p:nvPr/>
          </p:nvCxnSpPr>
          <p:spPr>
            <a:xfrm flipH="1">
              <a:off x="4535599" y="3456590"/>
              <a:ext cx="1536" cy="458813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6ECCB715-AF3E-466F-9E3E-5C4C32A35B42}"/>
                </a:ext>
              </a:extLst>
            </p:cNvPr>
            <p:cNvCxnSpPr>
              <a:stCxn id="69" idx="2"/>
              <a:endCxn id="31" idx="0"/>
            </p:cNvCxnSpPr>
            <p:nvPr/>
          </p:nvCxnSpPr>
          <p:spPr>
            <a:xfrm>
              <a:off x="4537135" y="4788326"/>
              <a:ext cx="1153" cy="474075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5D8D9016-E835-49F8-9F63-25558FD30423}"/>
                </a:ext>
              </a:extLst>
            </p:cNvPr>
            <p:cNvCxnSpPr>
              <a:cxnSpLocks/>
              <a:stCxn id="31" idx="3"/>
              <a:endCxn id="40" idx="1"/>
            </p:cNvCxnSpPr>
            <p:nvPr/>
          </p:nvCxnSpPr>
          <p:spPr>
            <a:xfrm flipV="1">
              <a:off x="5097866" y="4086524"/>
              <a:ext cx="451697" cy="1414637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491947F7-8C6A-453F-8A6A-6EB1E754153D}"/>
                </a:ext>
              </a:extLst>
            </p:cNvPr>
            <p:cNvCxnSpPr>
              <a:stCxn id="40" idx="3"/>
              <a:endCxn id="43" idx="0"/>
            </p:cNvCxnSpPr>
            <p:nvPr/>
          </p:nvCxnSpPr>
          <p:spPr>
            <a:xfrm flipV="1">
              <a:off x="6931673" y="2606128"/>
              <a:ext cx="852104" cy="1480396"/>
            </a:xfrm>
            <a:prstGeom prst="bentConnector4">
              <a:avLst>
                <a:gd name="adj1" fmla="val 17081"/>
                <a:gd name="adj2" fmla="val 115442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85785BD1-51DE-4647-8CAD-CEA19680EC89}"/>
                </a:ext>
              </a:extLst>
            </p:cNvPr>
            <p:cNvCxnSpPr>
              <a:cxnSpLocks/>
            </p:cNvCxnSpPr>
            <p:nvPr/>
          </p:nvCxnSpPr>
          <p:spPr>
            <a:xfrm>
              <a:off x="7862255" y="3297882"/>
              <a:ext cx="0" cy="275400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E58DCF74-F81D-4522-A539-3236F7E00DE9}"/>
                </a:ext>
              </a:extLst>
            </p:cNvPr>
            <p:cNvCxnSpPr>
              <a:stCxn id="45" idx="2"/>
              <a:endCxn id="47" idx="0"/>
            </p:cNvCxnSpPr>
            <p:nvPr/>
          </p:nvCxnSpPr>
          <p:spPr>
            <a:xfrm>
              <a:off x="7873283" y="4161623"/>
              <a:ext cx="0" cy="228065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F176800B-D770-472C-A425-F8775055F80B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7873283" y="4978029"/>
              <a:ext cx="0" cy="310455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18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8EA6AB-7BD4-43D6-A17D-26EC79509DF2}"/>
              </a:ext>
            </a:extLst>
          </p:cNvPr>
          <p:cNvSpPr/>
          <p:nvPr/>
        </p:nvSpPr>
        <p:spPr>
          <a:xfrm>
            <a:off x="229380" y="312442"/>
            <a:ext cx="3007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Ⅴ.</a:t>
            </a:r>
            <a:r>
              <a:rPr lang="en-US" altLang="ko-KR" sz="32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Conclusion</a:t>
            </a:r>
            <a:r>
              <a:rPr lang="ko-KR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endParaRPr lang="en-US" altLang="ko-KR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7C413-6E66-4376-A067-62E7034C4F94}"/>
              </a:ext>
            </a:extLst>
          </p:cNvPr>
          <p:cNvSpPr/>
          <p:nvPr/>
        </p:nvSpPr>
        <p:spPr>
          <a:xfrm rot="10800000">
            <a:off x="-3046" y="6696467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22598-A368-4B1F-8400-CA33682D16AB}"/>
              </a:ext>
            </a:extLst>
          </p:cNvPr>
          <p:cNvSpPr txBox="1"/>
          <p:nvPr/>
        </p:nvSpPr>
        <p:spPr>
          <a:xfrm>
            <a:off x="11271715" y="666294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 </a:t>
            </a:r>
            <a:r>
              <a:rPr lang="en-US" altLang="ko-KR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BB8AA70-11A1-4642-8525-2DF1AC3A3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854144"/>
              </p:ext>
            </p:extLst>
          </p:nvPr>
        </p:nvGraphicFramePr>
        <p:xfrm>
          <a:off x="1035104" y="1712655"/>
          <a:ext cx="10115699" cy="38583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4636">
                  <a:extLst>
                    <a:ext uri="{9D8B030D-6E8A-4147-A177-3AD203B41FA5}">
                      <a16:colId xmlns:a16="http://schemas.microsoft.com/office/drawing/2014/main" val="131672930"/>
                    </a:ext>
                  </a:extLst>
                </a:gridCol>
                <a:gridCol w="9341063">
                  <a:extLst>
                    <a:ext uri="{9D8B030D-6E8A-4147-A177-3AD203B41FA5}">
                      <a16:colId xmlns:a16="http://schemas.microsoft.com/office/drawing/2014/main" val="972056256"/>
                    </a:ext>
                  </a:extLst>
                </a:gridCol>
              </a:tblGrid>
              <a:tr h="877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A30000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A30000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전처리의 중요성을 알 수 있었음</a:t>
                      </a:r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경제와 관련 없는 데이터들이 들어갈 경우 결과가 정확하지 않을 수 있음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 글자 데이터 삭제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202526"/>
                  </a:ext>
                </a:extLst>
              </a:tr>
              <a:tr h="92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A30000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2</a:t>
                      </a:r>
                      <a:endParaRPr lang="ko-KR" altLang="en-US" sz="2800" dirty="0">
                        <a:solidFill>
                          <a:srgbClr val="A30000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양질의 데이터가 많아질수록 좋은 예측을 할 수 있다는 결론을 얻었음</a:t>
                      </a:r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307374"/>
                  </a:ext>
                </a:extLst>
              </a:tr>
              <a:tr h="877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A30000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3</a:t>
                      </a:r>
                      <a:endParaRPr lang="ko-KR" altLang="en-US" sz="2800" dirty="0">
                        <a:solidFill>
                          <a:srgbClr val="A30000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논문에서 요구된 것 이외의 데이터를 바탕으로 현재 금리를 예측할 수 있을 것</a:t>
                      </a:r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167289"/>
                  </a:ext>
                </a:extLst>
              </a:tr>
              <a:tr h="1083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A30000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4</a:t>
                      </a:r>
                      <a:endParaRPr lang="ko-KR" altLang="en-US" sz="2800" dirty="0">
                        <a:solidFill>
                          <a:srgbClr val="A30000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금리 외에도 주식 변동과 같이 유동성 있는 수치를 예측할 수 있는 기반이 마련될 것으로 사료됨</a:t>
                      </a:r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412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8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932C2B-C72A-4D54-925F-F8446F8EFB79}"/>
              </a:ext>
            </a:extLst>
          </p:cNvPr>
          <p:cNvSpPr/>
          <p:nvPr/>
        </p:nvSpPr>
        <p:spPr>
          <a:xfrm rot="10800000">
            <a:off x="11973105" y="66584"/>
            <a:ext cx="221941" cy="672927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D2AF2C-EC74-4E6F-BF46-3DB63A310224}"/>
              </a:ext>
            </a:extLst>
          </p:cNvPr>
          <p:cNvSpPr/>
          <p:nvPr/>
        </p:nvSpPr>
        <p:spPr>
          <a:xfrm>
            <a:off x="1" y="0"/>
            <a:ext cx="221941" cy="672927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F9A565-E976-4B24-8152-65C82AD22E98}"/>
              </a:ext>
            </a:extLst>
          </p:cNvPr>
          <p:cNvSpPr/>
          <p:nvPr/>
        </p:nvSpPr>
        <p:spPr>
          <a:xfrm>
            <a:off x="0" y="0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D12EE4-F855-491F-96E2-66515260A2A6}"/>
              </a:ext>
            </a:extLst>
          </p:cNvPr>
          <p:cNvSpPr/>
          <p:nvPr/>
        </p:nvSpPr>
        <p:spPr>
          <a:xfrm rot="10800000">
            <a:off x="-3046" y="6696467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AE398-083F-4B53-BC8A-7BD08AD6D67B}"/>
              </a:ext>
            </a:extLst>
          </p:cNvPr>
          <p:cNvSpPr txBox="1"/>
          <p:nvPr/>
        </p:nvSpPr>
        <p:spPr>
          <a:xfrm>
            <a:off x="4210858" y="2130268"/>
            <a:ext cx="377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22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dirty="0">
                <a:solidFill>
                  <a:srgbClr val="322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 </a:t>
            </a:r>
            <a:r>
              <a:rPr lang="en-US" altLang="ko-KR" dirty="0">
                <a:solidFill>
                  <a:srgbClr val="322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r>
              <a:rPr lang="ko-KR" altLang="en-US" dirty="0">
                <a:solidFill>
                  <a:srgbClr val="322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 </a:t>
            </a:r>
            <a:r>
              <a:rPr lang="en-US" altLang="ko-KR" dirty="0">
                <a:solidFill>
                  <a:srgbClr val="322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solidFill>
                  <a:srgbClr val="322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  <a:r>
              <a:rPr lang="en-US" altLang="ko-KR" dirty="0">
                <a:solidFill>
                  <a:srgbClr val="322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endParaRPr lang="ko-KR" altLang="en-US" dirty="0">
              <a:solidFill>
                <a:srgbClr val="3226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BCF0E-18D1-4688-935C-0BBE4F30BD50}"/>
              </a:ext>
            </a:extLst>
          </p:cNvPr>
          <p:cNvSpPr txBox="1"/>
          <p:nvPr/>
        </p:nvSpPr>
        <p:spPr>
          <a:xfrm>
            <a:off x="3665915" y="3013501"/>
            <a:ext cx="4854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감사합니다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CF7EAE-7FA4-4385-A643-F66D8C95F6A0}"/>
              </a:ext>
            </a:extLst>
          </p:cNvPr>
          <p:cNvSpPr txBox="1"/>
          <p:nvPr/>
        </p:nvSpPr>
        <p:spPr>
          <a:xfrm>
            <a:off x="4733447" y="4358399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김보경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김유연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조소정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황지상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49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8EA6AB-7BD4-43D6-A17D-26EC79509DF2}"/>
              </a:ext>
            </a:extLst>
          </p:cNvPr>
          <p:cNvSpPr/>
          <p:nvPr/>
        </p:nvSpPr>
        <p:spPr>
          <a:xfrm>
            <a:off x="229380" y="312442"/>
            <a:ext cx="4005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Ⅰ.</a:t>
            </a:r>
            <a:r>
              <a:rPr lang="ko-KR" altLang="en-US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Preparing Corpus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7C413-6E66-4376-A067-62E7034C4F94}"/>
              </a:ext>
            </a:extLst>
          </p:cNvPr>
          <p:cNvSpPr/>
          <p:nvPr/>
        </p:nvSpPr>
        <p:spPr>
          <a:xfrm rot="10800000">
            <a:off x="-3046" y="6696467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22598-A368-4B1F-8400-CA33682D16AB}"/>
              </a:ext>
            </a:extLst>
          </p:cNvPr>
          <p:cNvSpPr txBox="1"/>
          <p:nvPr/>
        </p:nvSpPr>
        <p:spPr>
          <a:xfrm>
            <a:off x="11271715" y="666294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 </a:t>
            </a:r>
            <a:r>
              <a:rPr lang="en-US" altLang="ko-KR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  <p:sp>
        <p:nvSpPr>
          <p:cNvPr id="7" name="사각형: 위쪽 모서리의 한쪽은 둥글고 다른 한쪽은 잘림 6">
            <a:extLst>
              <a:ext uri="{FF2B5EF4-FFF2-40B4-BE49-F238E27FC236}">
                <a16:creationId xmlns:a16="http://schemas.microsoft.com/office/drawing/2014/main" id="{8881D2F9-350C-4163-8710-E628174AFC55}"/>
              </a:ext>
            </a:extLst>
          </p:cNvPr>
          <p:cNvSpPr/>
          <p:nvPr/>
        </p:nvSpPr>
        <p:spPr>
          <a:xfrm>
            <a:off x="1370005" y="1871175"/>
            <a:ext cx="2678913" cy="1137483"/>
          </a:xfrm>
          <a:prstGeom prst="snipRoundRect">
            <a:avLst>
              <a:gd name="adj1" fmla="val 5199"/>
              <a:gd name="adj2" fmla="val 50000"/>
            </a:avLst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MPC 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의사록</a:t>
            </a: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(151)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사각형: 위쪽 모서리의 한쪽은 둥글고 다른 한쪽은 잘림 12">
            <a:extLst>
              <a:ext uri="{FF2B5EF4-FFF2-40B4-BE49-F238E27FC236}">
                <a16:creationId xmlns:a16="http://schemas.microsoft.com/office/drawing/2014/main" id="{74E008E9-994C-4087-92BD-976C4BE3D2FB}"/>
              </a:ext>
            </a:extLst>
          </p:cNvPr>
          <p:cNvSpPr/>
          <p:nvPr/>
        </p:nvSpPr>
        <p:spPr>
          <a:xfrm>
            <a:off x="1736034" y="2809809"/>
            <a:ext cx="2678913" cy="1137483"/>
          </a:xfrm>
          <a:prstGeom prst="snipRoundRect">
            <a:avLst>
              <a:gd name="adj1" fmla="val 5199"/>
              <a:gd name="adj2" fmla="val 50000"/>
            </a:avLst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뉴스 기사</a:t>
            </a: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(206,223)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4DA8AC6B-45D8-401D-ADCD-E685A7943225}"/>
              </a:ext>
            </a:extLst>
          </p:cNvPr>
          <p:cNvSpPr/>
          <p:nvPr/>
        </p:nvSpPr>
        <p:spPr>
          <a:xfrm>
            <a:off x="2261894" y="3748443"/>
            <a:ext cx="2678913" cy="1137483"/>
          </a:xfrm>
          <a:prstGeom prst="snipRoundRect">
            <a:avLst>
              <a:gd name="adj1" fmla="val 5199"/>
              <a:gd name="adj2" fmla="val 50000"/>
            </a:avLst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채권 리포트</a:t>
            </a: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(25,325)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0F72078-18EE-4068-B4FA-78E65CA4C4D8}"/>
              </a:ext>
            </a:extLst>
          </p:cNvPr>
          <p:cNvSpPr/>
          <p:nvPr/>
        </p:nvSpPr>
        <p:spPr>
          <a:xfrm>
            <a:off x="5575045" y="2894181"/>
            <a:ext cx="698463" cy="51043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위쪽 모서리의 한쪽은 둥글고 다른 한쪽은 잘림 14">
            <a:extLst>
              <a:ext uri="{FF2B5EF4-FFF2-40B4-BE49-F238E27FC236}">
                <a16:creationId xmlns:a16="http://schemas.microsoft.com/office/drawing/2014/main" id="{62E80A7D-00C2-4777-B71D-07D00A4D96D8}"/>
              </a:ext>
            </a:extLst>
          </p:cNvPr>
          <p:cNvSpPr/>
          <p:nvPr/>
        </p:nvSpPr>
        <p:spPr>
          <a:xfrm>
            <a:off x="7074342" y="1871175"/>
            <a:ext cx="2678913" cy="1137483"/>
          </a:xfrm>
          <a:prstGeom prst="snipRoundRect">
            <a:avLst>
              <a:gd name="adj1" fmla="val 5199"/>
              <a:gd name="adj2" fmla="val 50000"/>
            </a:avLst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MPC 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의사록</a:t>
            </a: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(146)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사각형: 위쪽 모서리의 한쪽은 둥글고 다른 한쪽은 잘림 15">
            <a:extLst>
              <a:ext uri="{FF2B5EF4-FFF2-40B4-BE49-F238E27FC236}">
                <a16:creationId xmlns:a16="http://schemas.microsoft.com/office/drawing/2014/main" id="{F0E32652-069C-44B5-A269-797E77E3A1E3}"/>
              </a:ext>
            </a:extLst>
          </p:cNvPr>
          <p:cNvSpPr/>
          <p:nvPr/>
        </p:nvSpPr>
        <p:spPr>
          <a:xfrm>
            <a:off x="7440371" y="2809809"/>
            <a:ext cx="2678913" cy="1137483"/>
          </a:xfrm>
          <a:prstGeom prst="snipRoundRect">
            <a:avLst>
              <a:gd name="adj1" fmla="val 5199"/>
              <a:gd name="adj2" fmla="val 50000"/>
            </a:avLst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뉴스 기사</a:t>
            </a: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(261,817)</a:t>
            </a:r>
          </a:p>
        </p:txBody>
      </p:sp>
      <p:sp>
        <p:nvSpPr>
          <p:cNvPr id="17" name="사각형: 위쪽 모서리의 한쪽은 둥글고 다른 한쪽은 잘림 16">
            <a:extLst>
              <a:ext uri="{FF2B5EF4-FFF2-40B4-BE49-F238E27FC236}">
                <a16:creationId xmlns:a16="http://schemas.microsoft.com/office/drawing/2014/main" id="{EDB97D93-5FBB-4F88-8648-37B2B0F00E29}"/>
              </a:ext>
            </a:extLst>
          </p:cNvPr>
          <p:cNvSpPr/>
          <p:nvPr/>
        </p:nvSpPr>
        <p:spPr>
          <a:xfrm>
            <a:off x="7966231" y="3748443"/>
            <a:ext cx="2678913" cy="1137483"/>
          </a:xfrm>
          <a:prstGeom prst="snipRoundRect">
            <a:avLst>
              <a:gd name="adj1" fmla="val 5199"/>
              <a:gd name="adj2" fmla="val 50000"/>
            </a:avLst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채권 리포트</a:t>
            </a: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(3,097)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1A782E-A3D4-4201-BD36-1B75BCADE719}"/>
              </a:ext>
            </a:extLst>
          </p:cNvPr>
          <p:cNvSpPr txBox="1"/>
          <p:nvPr/>
        </p:nvSpPr>
        <p:spPr>
          <a:xfrm>
            <a:off x="1810072" y="5246538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논문에서 사용한 </a:t>
            </a:r>
            <a:r>
              <a:rPr lang="ko-KR" altLang="en-US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양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91E0ED-E3C2-40F3-8546-11283CB0039C}"/>
              </a:ext>
            </a:extLst>
          </p:cNvPr>
          <p:cNvSpPr txBox="1"/>
          <p:nvPr/>
        </p:nvSpPr>
        <p:spPr>
          <a:xfrm>
            <a:off x="7422406" y="5246538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프로젝트에서 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사용한 데이터 양</a:t>
            </a:r>
          </a:p>
        </p:txBody>
      </p:sp>
    </p:spTree>
    <p:extLst>
      <p:ext uri="{BB962C8B-B14F-4D97-AF65-F5344CB8AC3E}">
        <p14:creationId xmlns:p14="http://schemas.microsoft.com/office/powerpoint/2010/main" val="194597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8EA6AB-7BD4-43D6-A17D-26EC79509DF2}"/>
              </a:ext>
            </a:extLst>
          </p:cNvPr>
          <p:cNvSpPr/>
          <p:nvPr/>
        </p:nvSpPr>
        <p:spPr>
          <a:xfrm>
            <a:off x="229380" y="312442"/>
            <a:ext cx="4005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Ⅰ.</a:t>
            </a:r>
            <a:r>
              <a:rPr lang="ko-KR" altLang="en-US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Preparing Corpus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7C413-6E66-4376-A067-62E7034C4F94}"/>
              </a:ext>
            </a:extLst>
          </p:cNvPr>
          <p:cNvSpPr/>
          <p:nvPr/>
        </p:nvSpPr>
        <p:spPr>
          <a:xfrm rot="10800000">
            <a:off x="-3046" y="6696467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22598-A368-4B1F-8400-CA33682D16AB}"/>
              </a:ext>
            </a:extLst>
          </p:cNvPr>
          <p:cNvSpPr txBox="1"/>
          <p:nvPr/>
        </p:nvSpPr>
        <p:spPr>
          <a:xfrm>
            <a:off x="11271715" y="666294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 </a:t>
            </a:r>
            <a:r>
              <a:rPr lang="en-US" altLang="ko-KR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  <p:pic>
        <p:nvPicPr>
          <p:cNvPr id="20" name="Picture 2" descr="문서 일러스트 Images, Stock Photos &amp; Vectors | Shutterstock">
            <a:extLst>
              <a:ext uri="{FF2B5EF4-FFF2-40B4-BE49-F238E27FC236}">
                <a16:creationId xmlns:a16="http://schemas.microsoft.com/office/drawing/2014/main" id="{8E95BC8F-3F2B-45B9-9359-9342D03EC4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7" t="8215" r="6154" b="14326"/>
          <a:stretch/>
        </p:blipFill>
        <p:spPr bwMode="auto">
          <a:xfrm>
            <a:off x="5171288" y="1522687"/>
            <a:ext cx="1452708" cy="141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C433DDA-5256-43D2-9A21-BFD17BA4D822}"/>
              </a:ext>
            </a:extLst>
          </p:cNvPr>
          <p:cNvSpPr txBox="1"/>
          <p:nvPr/>
        </p:nvSpPr>
        <p:spPr>
          <a:xfrm>
            <a:off x="5101591" y="1062939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chemeClr val="accent4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MPB Minutes</a:t>
            </a:r>
            <a:endParaRPr lang="ko-KR" altLang="en-US" b="0" i="0" dirty="0">
              <a:solidFill>
                <a:schemeClr val="accent4">
                  <a:lumMod val="50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055AAA-E12B-4164-BCC2-50685B8AA7CD}"/>
              </a:ext>
            </a:extLst>
          </p:cNvPr>
          <p:cNvSpPr txBox="1"/>
          <p:nvPr/>
        </p:nvSpPr>
        <p:spPr>
          <a:xfrm>
            <a:off x="5620963" y="3855201"/>
            <a:ext cx="553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002060"/>
                </a:solidFill>
              </a:rPr>
              <a:t>+</a:t>
            </a:r>
            <a:endParaRPr lang="ko-KR" altLang="en-US" sz="4000" b="1" dirty="0">
              <a:solidFill>
                <a:srgbClr val="002060"/>
              </a:solidFill>
            </a:endParaRPr>
          </a:p>
        </p:txBody>
      </p:sp>
      <p:pic>
        <p:nvPicPr>
          <p:cNvPr id="23" name="Picture 4" descr="뉴스 아이콘 일러스트 ai 무료다운로드 free news icon vector | 뉴스 ...">
            <a:extLst>
              <a:ext uri="{FF2B5EF4-FFF2-40B4-BE49-F238E27FC236}">
                <a16:creationId xmlns:a16="http://schemas.microsoft.com/office/drawing/2014/main" id="{BA6BD41F-77D6-4743-8135-999122C312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320" b="77628" l="16726" r="817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97" t="15407" r="10114" b="15458"/>
          <a:stretch/>
        </p:blipFill>
        <p:spPr bwMode="auto">
          <a:xfrm>
            <a:off x="2374090" y="4378889"/>
            <a:ext cx="1400706" cy="126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29762D6-0B33-4830-821A-0154D69FCA8A}"/>
              </a:ext>
            </a:extLst>
          </p:cNvPr>
          <p:cNvSpPr txBox="1"/>
          <p:nvPr/>
        </p:nvSpPr>
        <p:spPr>
          <a:xfrm>
            <a:off x="2208308" y="3942974"/>
            <a:ext cx="173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NEWS Articles</a:t>
            </a:r>
            <a:endParaRPr lang="ko-KR" altLang="en-US" b="0" i="0" dirty="0">
              <a:solidFill>
                <a:schemeClr val="accent4">
                  <a:lumMod val="50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5" name="Picture 6" descr="데이 트레이더의 일러스트 (남성) | GARITON KIDS">
            <a:extLst>
              <a:ext uri="{FF2B5EF4-FFF2-40B4-BE49-F238E27FC236}">
                <a16:creationId xmlns:a16="http://schemas.microsoft.com/office/drawing/2014/main" id="{0555B817-0996-4E4C-92AE-AD83BE1BC3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" t="10992" r="5908" b="8554"/>
          <a:stretch/>
        </p:blipFill>
        <p:spPr bwMode="auto">
          <a:xfrm>
            <a:off x="8615457" y="4192456"/>
            <a:ext cx="1011147" cy="117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2E8FD53-11B7-4591-9DF9-1588D0CDA18F}"/>
              </a:ext>
            </a:extLst>
          </p:cNvPr>
          <p:cNvSpPr txBox="1"/>
          <p:nvPr/>
        </p:nvSpPr>
        <p:spPr>
          <a:xfrm>
            <a:off x="7838116" y="3721029"/>
            <a:ext cx="256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chemeClr val="accent4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Bond Analysts’ Report</a:t>
            </a:r>
            <a:endParaRPr lang="ko-KR" altLang="en-US" b="0" i="0" dirty="0">
              <a:solidFill>
                <a:schemeClr val="accent4">
                  <a:lumMod val="50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6EB80D-4D5C-4614-9193-A2BA9353D428}"/>
              </a:ext>
            </a:extLst>
          </p:cNvPr>
          <p:cNvSpPr txBox="1"/>
          <p:nvPr/>
        </p:nvSpPr>
        <p:spPr>
          <a:xfrm>
            <a:off x="4917121" y="2999930"/>
            <a:ext cx="196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2005. 07. – 2017. 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146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2, 3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 섹션 이용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37D2CD-190E-4CEA-B184-49177B283B8F}"/>
              </a:ext>
            </a:extLst>
          </p:cNvPr>
          <p:cNvSpPr txBox="1"/>
          <p:nvPr/>
        </p:nvSpPr>
        <p:spPr>
          <a:xfrm>
            <a:off x="1869988" y="5645146"/>
            <a:ext cx="240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2005. 01. – 2019. 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261,817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금리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키워드가 들어간 경제기사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4BD0D6-AC26-4EA0-8B27-863F03E081D4}"/>
              </a:ext>
            </a:extLst>
          </p:cNvPr>
          <p:cNvSpPr txBox="1"/>
          <p:nvPr/>
        </p:nvSpPr>
        <p:spPr>
          <a:xfrm>
            <a:off x="7611263" y="5466810"/>
            <a:ext cx="3055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2008. 04. – 2017. 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3,097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전문가의 견해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전문적 어휘 사용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반영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 전달 경향이 강한 글들로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질적 도움이 많이 될 것으로 예상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3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8EA6AB-7BD4-43D6-A17D-26EC79509DF2}"/>
              </a:ext>
            </a:extLst>
          </p:cNvPr>
          <p:cNvSpPr/>
          <p:nvPr/>
        </p:nvSpPr>
        <p:spPr>
          <a:xfrm>
            <a:off x="229380" y="312442"/>
            <a:ext cx="4005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Ⅰ.</a:t>
            </a:r>
            <a:r>
              <a:rPr lang="ko-KR" altLang="en-US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Preparing Corpus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7C413-6E66-4376-A067-62E7034C4F94}"/>
              </a:ext>
            </a:extLst>
          </p:cNvPr>
          <p:cNvSpPr/>
          <p:nvPr/>
        </p:nvSpPr>
        <p:spPr>
          <a:xfrm rot="10800000">
            <a:off x="-3046" y="6696467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22598-A368-4B1F-8400-CA33682D16AB}"/>
              </a:ext>
            </a:extLst>
          </p:cNvPr>
          <p:cNvSpPr txBox="1"/>
          <p:nvPr/>
        </p:nvSpPr>
        <p:spPr>
          <a:xfrm>
            <a:off x="11271715" y="666294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 </a:t>
            </a:r>
            <a:r>
              <a:rPr lang="en-US" altLang="ko-KR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8A0E5-C74B-4D71-9E92-5B7B9D3584E6}"/>
              </a:ext>
            </a:extLst>
          </p:cNvPr>
          <p:cNvSpPr txBox="1"/>
          <p:nvPr/>
        </p:nvSpPr>
        <p:spPr>
          <a:xfrm>
            <a:off x="4828227" y="6264311"/>
            <a:ext cx="2529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의사록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310)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1EDFE4C-8D99-472C-9967-311DAB2B1512}"/>
              </a:ext>
            </a:extLst>
          </p:cNvPr>
          <p:cNvSpPr/>
          <p:nvPr/>
        </p:nvSpPr>
        <p:spPr>
          <a:xfrm>
            <a:off x="4415162" y="6344178"/>
            <a:ext cx="268941" cy="17032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E27FFB-F689-4B09-B50F-F66DE61751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b="1577"/>
          <a:stretch/>
        </p:blipFill>
        <p:spPr>
          <a:xfrm>
            <a:off x="2675051" y="1038789"/>
            <a:ext cx="6835806" cy="512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8EA6AB-7BD4-43D6-A17D-26EC79509DF2}"/>
              </a:ext>
            </a:extLst>
          </p:cNvPr>
          <p:cNvSpPr/>
          <p:nvPr/>
        </p:nvSpPr>
        <p:spPr>
          <a:xfrm>
            <a:off x="229380" y="312442"/>
            <a:ext cx="4005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Ⅰ.</a:t>
            </a:r>
            <a:r>
              <a:rPr lang="ko-KR" altLang="en-US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Preparing Corpus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7C413-6E66-4376-A067-62E7034C4F94}"/>
              </a:ext>
            </a:extLst>
          </p:cNvPr>
          <p:cNvSpPr/>
          <p:nvPr/>
        </p:nvSpPr>
        <p:spPr>
          <a:xfrm rot="10800000">
            <a:off x="-3046" y="6696467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22598-A368-4B1F-8400-CA33682D16AB}"/>
              </a:ext>
            </a:extLst>
          </p:cNvPr>
          <p:cNvSpPr txBox="1"/>
          <p:nvPr/>
        </p:nvSpPr>
        <p:spPr>
          <a:xfrm>
            <a:off x="11271715" y="666294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 </a:t>
            </a:r>
            <a:r>
              <a:rPr lang="en-US" altLang="ko-KR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E5044C49-2F75-4AD1-8107-A3E6011D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12492"/>
              </p:ext>
            </p:extLst>
          </p:nvPr>
        </p:nvGraphicFramePr>
        <p:xfrm>
          <a:off x="1302958" y="1921055"/>
          <a:ext cx="9579992" cy="3609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037">
                  <a:extLst>
                    <a:ext uri="{9D8B030D-6E8A-4147-A177-3AD203B41FA5}">
                      <a16:colId xmlns:a16="http://schemas.microsoft.com/office/drawing/2014/main" val="10387771"/>
                    </a:ext>
                  </a:extLst>
                </a:gridCol>
                <a:gridCol w="7332955">
                  <a:extLst>
                    <a:ext uri="{9D8B030D-6E8A-4147-A177-3AD203B41FA5}">
                      <a16:colId xmlns:a16="http://schemas.microsoft.com/office/drawing/2014/main" val="2480920336"/>
                    </a:ext>
                  </a:extLst>
                </a:gridCol>
              </a:tblGrid>
              <a:tr h="1804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의사록 </a:t>
                      </a:r>
                      <a:r>
                        <a:rPr lang="ko-KR" altLang="en-US" sz="24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크롤링</a:t>
                      </a:r>
                      <a:endParaRPr lang="en-US" altLang="ko-KR" sz="2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시행착오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의사록을 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Text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로 변환했을 때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글자가 깨지는 현상이 발생</a:t>
                      </a:r>
                      <a:endParaRPr lang="en-US" altLang="ko-K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기존 논문에서 사용된 섹션 분리기를 이용할 경우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데이터가 유실됨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8976"/>
                  </a:ext>
                </a:extLst>
              </a:tr>
              <a:tr h="1804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해결방안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의사록을 한글파일로 다운받음</a:t>
                      </a:r>
                      <a:endParaRPr lang="en-US" altLang="ko-K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이후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워드로 변환</a:t>
                      </a:r>
                      <a:endParaRPr lang="en-US" altLang="ko-K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이를 다시 텍스트로 변환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0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14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8EA6AB-7BD4-43D6-A17D-26EC79509DF2}"/>
              </a:ext>
            </a:extLst>
          </p:cNvPr>
          <p:cNvSpPr/>
          <p:nvPr/>
        </p:nvSpPr>
        <p:spPr>
          <a:xfrm>
            <a:off x="229380" y="312442"/>
            <a:ext cx="4005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Ⅰ.</a:t>
            </a:r>
            <a:r>
              <a:rPr lang="ko-KR" altLang="en-US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Preparing Corpus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7C413-6E66-4376-A067-62E7034C4F94}"/>
              </a:ext>
            </a:extLst>
          </p:cNvPr>
          <p:cNvSpPr/>
          <p:nvPr/>
        </p:nvSpPr>
        <p:spPr>
          <a:xfrm rot="10800000">
            <a:off x="-3046" y="6696467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22598-A368-4B1F-8400-CA33682D16AB}"/>
              </a:ext>
            </a:extLst>
          </p:cNvPr>
          <p:cNvSpPr txBox="1"/>
          <p:nvPr/>
        </p:nvSpPr>
        <p:spPr>
          <a:xfrm>
            <a:off x="11271715" y="666294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 </a:t>
            </a:r>
            <a:r>
              <a:rPr lang="en-US" altLang="ko-KR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16EB71-AF01-4AEE-925A-49E4F553295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1547" y="1962954"/>
            <a:ext cx="11888905" cy="3056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957961-FC06-4461-8D01-420D25C13672}"/>
              </a:ext>
            </a:extLst>
          </p:cNvPr>
          <p:cNvSpPr txBox="1"/>
          <p:nvPr/>
        </p:nvSpPr>
        <p:spPr>
          <a:xfrm>
            <a:off x="4648413" y="5595406"/>
            <a:ext cx="3081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채권리포트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3,097)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BB9B2D1-A4F9-43AC-961B-D514EA72F220}"/>
              </a:ext>
            </a:extLst>
          </p:cNvPr>
          <p:cNvSpPr/>
          <p:nvPr/>
        </p:nvSpPr>
        <p:spPr>
          <a:xfrm>
            <a:off x="4235348" y="5675273"/>
            <a:ext cx="268941" cy="17032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2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8EA6AB-7BD4-43D6-A17D-26EC79509DF2}"/>
              </a:ext>
            </a:extLst>
          </p:cNvPr>
          <p:cNvSpPr/>
          <p:nvPr/>
        </p:nvSpPr>
        <p:spPr>
          <a:xfrm>
            <a:off x="229380" y="312442"/>
            <a:ext cx="4005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Ⅰ.</a:t>
            </a:r>
            <a:r>
              <a:rPr lang="ko-KR" altLang="en-US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Preparing Corpus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7C413-6E66-4376-A067-62E7034C4F94}"/>
              </a:ext>
            </a:extLst>
          </p:cNvPr>
          <p:cNvSpPr/>
          <p:nvPr/>
        </p:nvSpPr>
        <p:spPr>
          <a:xfrm rot="10800000">
            <a:off x="-3046" y="6696467"/>
            <a:ext cx="12192000" cy="1703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22598-A368-4B1F-8400-CA33682D16AB}"/>
              </a:ext>
            </a:extLst>
          </p:cNvPr>
          <p:cNvSpPr txBox="1"/>
          <p:nvPr/>
        </p:nvSpPr>
        <p:spPr>
          <a:xfrm>
            <a:off x="11271715" y="666294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 </a:t>
            </a:r>
            <a:r>
              <a:rPr lang="en-US" altLang="ko-KR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5DCCE8-F5A2-475E-9B03-3738F53FB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166" y="1843503"/>
            <a:ext cx="6489576" cy="3650387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00782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1002</Words>
  <Application>Microsoft Office PowerPoint</Application>
  <PresentationFormat>와이드스크린</PresentationFormat>
  <Paragraphs>305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Arial</vt:lpstr>
      <vt:lpstr>나눔스퀘어_ac</vt:lpstr>
      <vt:lpstr>나눔스퀘어_ac Bold</vt:lpstr>
      <vt:lpstr>Calibri</vt:lpstr>
      <vt:lpstr>나눔스퀘어 Bold</vt:lpstr>
      <vt:lpstr>나눔스퀘어OTF Bold</vt:lpstr>
      <vt:lpstr>나눔스퀘어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조소정</dc:creator>
  <cp:lastModifiedBy> </cp:lastModifiedBy>
  <cp:revision>88</cp:revision>
  <dcterms:created xsi:type="dcterms:W3CDTF">2020-07-31T07:11:42Z</dcterms:created>
  <dcterms:modified xsi:type="dcterms:W3CDTF">2020-08-04T05:10:44Z</dcterms:modified>
</cp:coreProperties>
</file>