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92" r:id="rId5"/>
    <p:sldId id="293" r:id="rId6"/>
    <p:sldId id="260" r:id="rId7"/>
    <p:sldId id="263" r:id="rId8"/>
    <p:sldId id="271" r:id="rId9"/>
    <p:sldId id="277" r:id="rId10"/>
    <p:sldId id="273" r:id="rId11"/>
    <p:sldId id="288" r:id="rId12"/>
    <p:sldId id="274" r:id="rId13"/>
    <p:sldId id="289" r:id="rId14"/>
    <p:sldId id="290" r:id="rId15"/>
    <p:sldId id="291" r:id="rId16"/>
    <p:sldId id="294" r:id="rId17"/>
    <p:sldId id="295" r:id="rId18"/>
    <p:sldId id="296" r:id="rId19"/>
    <p:sldId id="270" r:id="rId20"/>
    <p:sldId id="262" r:id="rId21"/>
    <p:sldId id="264" r:id="rId22"/>
    <p:sldId id="284" r:id="rId23"/>
    <p:sldId id="285" r:id="rId24"/>
    <p:sldId id="287" r:id="rId25"/>
    <p:sldId id="265" r:id="rId26"/>
    <p:sldId id="297" r:id="rId27"/>
    <p:sldId id="298" r:id="rId28"/>
    <p:sldId id="267" r:id="rId29"/>
    <p:sldId id="268" r:id="rId30"/>
    <p:sldId id="259" r:id="rId31"/>
  </p:sldIdLst>
  <p:sldSz cx="9144000" cy="6858000" type="screen4x3"/>
  <p:notesSz cx="6858000" cy="9144000"/>
  <p:embeddedFontLst>
    <p:embeddedFont>
      <p:font typeface="Adobe Caslon Pro Bold" panose="0205070206050A020403" pitchFamily="18" charset="0"/>
      <p:bold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mbria Math" panose="02040503050406030204" pitchFamily="18" charset="0"/>
      <p:regular r:id="rId41"/>
    </p:embeddedFont>
    <p:embeddedFont>
      <p:font typeface="나눔스퀘어" panose="020B0600000101010101" pitchFamily="50" charset="-127"/>
      <p:regular r:id="rId42"/>
    </p:embeddedFont>
    <p:embeddedFont>
      <p:font typeface="나눔스퀘어_ac" panose="020B0600000101010101" pitchFamily="50" charset="-127"/>
      <p:regular r:id="rId43"/>
    </p:embeddedFont>
    <p:embeddedFont>
      <p:font typeface="나눔스퀘어_ac 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9"/>
    <a:srgbClr val="14181E"/>
    <a:srgbClr val="00297B"/>
    <a:srgbClr val="DFC185"/>
    <a:srgbClr val="8E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244" autoAdjust="0"/>
  </p:normalViewPr>
  <p:slideViewPr>
    <p:cSldViewPr snapToGrid="0" showGuides="1">
      <p:cViewPr varScale="1">
        <p:scale>
          <a:sx n="86" d="100"/>
          <a:sy n="86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B3C8A-61BF-474F-8E9B-B0DFC781807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9649-1B33-4364-B5A4-3B85818B4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2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0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금리 올라가면 </a:t>
            </a:r>
            <a:r>
              <a:rPr lang="en-US" altLang="ko-KR" dirty="0"/>
              <a:t>-&gt; </a:t>
            </a:r>
            <a:r>
              <a:rPr lang="ko-KR" altLang="en-US" dirty="0"/>
              <a:t>돈에 대한 사용료 증가 </a:t>
            </a:r>
            <a:r>
              <a:rPr lang="en-US" altLang="ko-KR" dirty="0"/>
              <a:t>-&gt; </a:t>
            </a:r>
            <a:r>
              <a:rPr lang="ko-KR" altLang="en-US" dirty="0"/>
              <a:t>돈의 가치 상승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제품의 가격 하락</a:t>
            </a:r>
            <a:r>
              <a:rPr lang="en-US" altLang="ko-KR" dirty="0"/>
              <a:t>(</a:t>
            </a:r>
            <a:r>
              <a:rPr lang="ko-KR" altLang="en-US" dirty="0"/>
              <a:t>물가 안정</a:t>
            </a:r>
            <a:r>
              <a:rPr lang="en-US" altLang="ko-KR" dirty="0"/>
              <a:t>&amp;</a:t>
            </a:r>
            <a:r>
              <a:rPr lang="ko-KR" altLang="en-US" dirty="0"/>
              <a:t>경기 위축</a:t>
            </a:r>
            <a:r>
              <a:rPr lang="en-US" altLang="ko-KR" dirty="0"/>
              <a:t>)/hawkish</a:t>
            </a:r>
            <a:r>
              <a:rPr lang="ko-KR" altLang="en-US" dirty="0"/>
              <a:t>정책</a:t>
            </a:r>
            <a:endParaRPr lang="en-US" altLang="ko-KR" dirty="0"/>
          </a:p>
          <a:p>
            <a:r>
              <a:rPr lang="ko-KR" altLang="en-US" dirty="0"/>
              <a:t>금리 내려가면 </a:t>
            </a:r>
            <a:r>
              <a:rPr lang="en-US" altLang="ko-KR" dirty="0"/>
              <a:t>-&gt; </a:t>
            </a:r>
            <a:r>
              <a:rPr lang="ko-KR" altLang="en-US" dirty="0"/>
              <a:t>돈에 대한 사용료 증가 </a:t>
            </a:r>
            <a:r>
              <a:rPr lang="en-US" altLang="ko-KR" dirty="0"/>
              <a:t>-&gt; </a:t>
            </a:r>
            <a:r>
              <a:rPr lang="ko-KR" altLang="en-US" dirty="0"/>
              <a:t>돈의 가치 하락 </a:t>
            </a:r>
            <a:endParaRPr lang="en-US" altLang="ko-KR" dirty="0"/>
          </a:p>
          <a:p>
            <a:r>
              <a:rPr lang="en-US" altLang="ko-KR" dirty="0"/>
              <a:t>                          -&gt; </a:t>
            </a:r>
            <a:r>
              <a:rPr lang="ko-KR" altLang="en-US" dirty="0"/>
              <a:t>제품의 가격 상승</a:t>
            </a:r>
            <a:r>
              <a:rPr lang="en-US" altLang="ko-KR" dirty="0"/>
              <a:t>(</a:t>
            </a:r>
            <a:r>
              <a:rPr lang="ko-KR" altLang="en-US" dirty="0"/>
              <a:t>물가 상승</a:t>
            </a:r>
            <a:r>
              <a:rPr lang="en-US" altLang="ko-KR" dirty="0"/>
              <a:t>&amp;</a:t>
            </a:r>
            <a:r>
              <a:rPr lang="ko-KR" altLang="en-US" dirty="0"/>
              <a:t>경기 활성화</a:t>
            </a:r>
            <a:r>
              <a:rPr lang="en-US" altLang="ko-KR" dirty="0"/>
              <a:t>)/dovish </a:t>
            </a:r>
            <a:r>
              <a:rPr lang="ko-KR" altLang="en-US" dirty="0"/>
              <a:t>정책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금리의 조절을 통해 물가와 경기의 변동을 조절함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한국은행 금융통화위원회에서 물가 동향</a:t>
            </a:r>
            <a:r>
              <a:rPr lang="en-US" altLang="ko-KR" dirty="0"/>
              <a:t>, </a:t>
            </a:r>
            <a:r>
              <a:rPr lang="ko-KR" altLang="en-US" dirty="0"/>
              <a:t>국내 경제상황</a:t>
            </a:r>
            <a:r>
              <a:rPr lang="en-US" altLang="ko-KR" dirty="0"/>
              <a:t>, </a:t>
            </a:r>
            <a:r>
              <a:rPr lang="ko-KR" altLang="en-US" dirty="0"/>
              <a:t>국외 경제상황</a:t>
            </a:r>
            <a:r>
              <a:rPr lang="en-US" altLang="ko-KR" dirty="0"/>
              <a:t>, </a:t>
            </a:r>
            <a:r>
              <a:rPr lang="ko-KR" altLang="en-US" dirty="0"/>
              <a:t>금융시장을 고려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9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Word2vec </a:t>
            </a:r>
            <a:r>
              <a:rPr lang="ko-KR" altLang="en-US" dirty="0"/>
              <a:t>에서 문제 있었음 </a:t>
            </a:r>
            <a:r>
              <a:rPr lang="en-US" altLang="ko-KR" dirty="0"/>
              <a:t>– </a:t>
            </a:r>
            <a:r>
              <a:rPr lang="ko-KR" altLang="en-US" dirty="0"/>
              <a:t>반의어를 잘 분류하지 못함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감정 분석을 할 필요성을 찾음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그 결과 </a:t>
            </a:r>
            <a:r>
              <a:rPr lang="en-US" altLang="ko-KR" dirty="0"/>
              <a:t>N-gram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1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최종적인 목표 텍스트는 의사록이지만,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field-specific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lexicon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구축을 위해 다른 (주제적으로 밀접한 관련이 있는) 텍스트들도 추가로 이용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MPB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Minutes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: 통화정책 의사록 (2005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.05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–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2017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.12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 151개,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두번째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세번째 섹션만 사용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(섹션은 저자가 임의로 분류한 기준)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News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Articles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: '금리' 키워드가 들어간 경제기사들(2005.01-2017.12)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Bond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Analysts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'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Report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: 채권 애널리스트들의 보고서(2005.01-2017.12), 전문가의 견해(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전문적 어휘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사용)반영 가능 + 정보를 전달하는 경향이 강한 글이기 때문에 질적으로 도움이 많이 될 것 예상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n-grams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를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feature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로 사용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-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필요성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unigram을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사용하게되면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, '낮은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실업률'과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 같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은 단어에서는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낮은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’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과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실업률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＇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이 분리되어 발화의 의도와는 정반대방향으로의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sentiment/tone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을 결과로 낼 수 있음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. </a:t>
            </a:r>
          </a:p>
          <a:p>
            <a:pPr algn="just"/>
            <a:endParaRPr lang="en-US" altLang="ko-KR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-</a:t>
            </a:r>
            <a:r>
              <a:rPr lang="en-US" altLang="ko-KR" sz="1400" kern="1200" dirty="0">
                <a:solidFill>
                  <a:srgbClr val="333333"/>
                </a:solidFill>
                <a:ea typeface="08서울남산체 EB" panose="02020603020101020101"/>
              </a:rPr>
              <a:t>n-grams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의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예상되는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문제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endParaRPr lang="ko-KR" altLang="en-US" sz="1400" kern="1200" dirty="0">
              <a:solidFill>
                <a:srgbClr val="000000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'n'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지나치게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커질경우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(n-gram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자체가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유니크해질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수도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있고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해당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어휘를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다른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trainset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이외의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문서에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적용하기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힘듬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(overfitting) =&gt;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우리는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5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제한합니다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.</a:t>
            </a:r>
            <a:endParaRPr lang="ko-KR" altLang="en-US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ko-KR" altLang="en-US" sz="1200" kern="1200" dirty="0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차원이 지나치게 커짐</a:t>
            </a:r>
            <a:r>
              <a:rPr lang="en-US" altLang="ko-KR" sz="1200" kern="1200" dirty="0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: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n-gram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에서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feature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개수는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지수함수처럼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증가함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.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때문에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 err="1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featureselection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중요함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</a:p>
          <a:p>
            <a:pPr algn="just"/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=&gt; 5-gram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을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구성할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POS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제한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ex)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명사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(NNG,...)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형용사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(VA,VAX).. + 15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이상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사용된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포함</a:t>
            </a:r>
            <a:endParaRPr lang="ko-KR" altLang="en-US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endParaRPr lang="en-US" altLang="ko-KR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==&gt;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최종적으로</a:t>
            </a:r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전처리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끝난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</a:t>
            </a:r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: 2,712 / n-grams: 73,428 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5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n-grams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를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feature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로 사용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-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필요성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unigram을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사용하게되면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, '낮은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실업률'과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 같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은 단어에서는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낮은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’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과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실업률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＇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이 분리되어 발화의 의도와는 정반대방향으로의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sentiment/tone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을 결과로 낼 수 있음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08서울남산체 EB" panose="02020603020101020101"/>
              </a:rPr>
              <a:t>. </a:t>
            </a:r>
          </a:p>
          <a:p>
            <a:pPr algn="just"/>
            <a:endParaRPr lang="en-US" altLang="ko-KR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-</a:t>
            </a:r>
            <a:r>
              <a:rPr lang="en-US" altLang="ko-KR" sz="1400" kern="1200" dirty="0">
                <a:solidFill>
                  <a:srgbClr val="333333"/>
                </a:solidFill>
                <a:ea typeface="08서울남산체 EB" panose="02020603020101020101"/>
              </a:rPr>
              <a:t>n-grams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의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예상되는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4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문제</a:t>
            </a:r>
            <a:r>
              <a:rPr lang="ko-KR" altLang="en-US" sz="14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endParaRPr lang="ko-KR" altLang="en-US" sz="1400" kern="1200" dirty="0">
              <a:solidFill>
                <a:srgbClr val="000000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'n'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지나치게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커질경우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(n-gram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자체가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유니크해질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수도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있고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해당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어휘를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다른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trainset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이외의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문서에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적용하기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힘듬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(overfitting) =&gt;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우리는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5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제한합니다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.</a:t>
            </a:r>
            <a:endParaRPr lang="ko-KR" altLang="en-US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ko-KR" altLang="en-US" sz="1200" kern="1200" dirty="0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차원이 지나치게 커짐</a:t>
            </a:r>
            <a:r>
              <a:rPr lang="en-US" altLang="ko-KR" sz="1200" kern="1200" dirty="0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: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n-gram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에서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feature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개수는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지수함수처럼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증가함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.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때문에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 err="1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featureselection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중요함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</a:p>
          <a:p>
            <a:pPr algn="just"/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=&gt; 5-gram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을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구성할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단어의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POS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를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제한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ex)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명사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(NNG,...)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형용사</a:t>
            </a:r>
            <a:r>
              <a:rPr lang="en-US" altLang="ko-KR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(VA,VAX).. + 15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이상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사용된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단어만</a:t>
            </a:r>
            <a:r>
              <a:rPr lang="ko-KR" altLang="en-US" sz="1200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포함</a:t>
            </a:r>
            <a:endParaRPr lang="ko-KR" altLang="en-US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endParaRPr lang="en-US" altLang="ko-KR" sz="1200" kern="1200" dirty="0">
              <a:solidFill>
                <a:srgbClr val="333333"/>
              </a:solidFill>
              <a:latin typeface="Arial" panose="020B0604020202020204" pitchFamily="34" charset="0"/>
              <a:ea typeface="08서울남산체 EB" panose="02020603020101020101"/>
            </a:endParaRPr>
          </a:p>
          <a:p>
            <a:pPr algn="just"/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==&gt;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최종적으로</a:t>
            </a:r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 err="1">
                <a:solidFill>
                  <a:srgbClr val="333333"/>
                </a:solidFill>
                <a:latin typeface="Open Sans"/>
                <a:ea typeface="08서울남산체 EB" panose="02020603020101020101"/>
              </a:rPr>
              <a:t>전처리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끝난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 </a:t>
            </a:r>
            <a:r>
              <a:rPr lang="ko-KR" altLang="en-US" sz="1200" b="1" kern="1200" dirty="0">
                <a:solidFill>
                  <a:srgbClr val="333333"/>
                </a:solidFill>
                <a:latin typeface="맑은 고딕" panose="020B0503020000020004" pitchFamily="50" charset="-127"/>
                <a:ea typeface="08서울남산체 EB" panose="02020603020101020101"/>
              </a:rPr>
              <a:t>단어</a:t>
            </a:r>
            <a:r>
              <a:rPr lang="en-US" altLang="ko-KR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: 2,712 / n-grams: 73,428 </a:t>
            </a:r>
            <a:r>
              <a:rPr lang="ko-KR" altLang="en-US" sz="1200" b="1" kern="1200" dirty="0">
                <a:solidFill>
                  <a:srgbClr val="333333"/>
                </a:solidFill>
                <a:latin typeface="Arial" panose="020B0604020202020204" pitchFamily="34" charset="0"/>
                <a:ea typeface="08서울남산체 EB" panose="02020603020101020101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두 접근방법의 분류 </a:t>
            </a:r>
            <a:r>
              <a:rPr lang="en-US" altLang="ko-KR" sz="1200" dirty="0"/>
              <a:t>Accuracy </a:t>
            </a:r>
            <a:r>
              <a:rPr lang="ko-KR" altLang="en-US" sz="1200" dirty="0"/>
              <a:t>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학습 데이터로 사용하지 않은 자료 활용 위해 금통위 직후 총재 기자간담회에서 나온 총재 모두발언 확보해</a:t>
            </a:r>
            <a:r>
              <a:rPr lang="en-US" altLang="ko-KR" sz="1200" dirty="0"/>
              <a:t>, 2,341</a:t>
            </a:r>
            <a:r>
              <a:rPr lang="ko-KR" altLang="en-US" sz="1200" dirty="0"/>
              <a:t>개의 문장 추출</a:t>
            </a:r>
            <a:r>
              <a:rPr lang="en-US" altLang="ko-KR" sz="1200" dirty="0"/>
              <a:t>(2009.09-2018.01)</a:t>
            </a:r>
            <a:r>
              <a:rPr lang="ko-KR" altLang="en-US" sz="1200" dirty="0"/>
              <a:t>하여 전문가가 수작업으로 </a:t>
            </a:r>
            <a:r>
              <a:rPr lang="ko-KR" altLang="en-US" sz="1200" dirty="0" err="1"/>
              <a:t>라벨링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3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말로 하자는 제안</a:t>
            </a:r>
            <a:r>
              <a:rPr lang="en-US" altLang="ko-KR" dirty="0"/>
              <a:t>..&gt;</a:t>
            </a:r>
          </a:p>
          <a:p>
            <a:r>
              <a:rPr lang="ko-KR" altLang="en-US" dirty="0"/>
              <a:t>마켓 어프로치와 </a:t>
            </a:r>
            <a:r>
              <a:rPr lang="ko-KR" altLang="en-US" dirty="0" err="1"/>
              <a:t>렉시칼</a:t>
            </a:r>
            <a:r>
              <a:rPr lang="ko-KR" altLang="en-US" dirty="0"/>
              <a:t> 어프로치 각각 따로 </a:t>
            </a:r>
            <a:r>
              <a:rPr lang="en-US" altLang="ko-KR" dirty="0"/>
              <a:t>tone</a:t>
            </a:r>
            <a:r>
              <a:rPr lang="ko-KR" altLang="en-US" dirty="0"/>
              <a:t>을 구하므로</a:t>
            </a:r>
            <a:r>
              <a:rPr lang="en-US" altLang="ko-KR" dirty="0"/>
              <a:t>, </a:t>
            </a:r>
            <a:r>
              <a:rPr lang="ko-KR" altLang="en-US" dirty="0"/>
              <a:t>우리는 한 </a:t>
            </a:r>
            <a:r>
              <a:rPr lang="ko-KR" altLang="en-US" dirty="0" err="1"/>
              <a:t>도큐멘트에</a:t>
            </a:r>
            <a:r>
              <a:rPr lang="ko-KR" altLang="en-US" dirty="0"/>
              <a:t> 대해 톤 마켓</a:t>
            </a:r>
            <a:r>
              <a:rPr lang="en-US" altLang="ko-KR" dirty="0"/>
              <a:t>/</a:t>
            </a:r>
            <a:r>
              <a:rPr lang="ko-KR" altLang="en-US" dirty="0"/>
              <a:t>톤 </a:t>
            </a:r>
            <a:r>
              <a:rPr lang="ko-KR" altLang="en-US" dirty="0" err="1"/>
              <a:t>렉시칼</a:t>
            </a:r>
            <a:r>
              <a:rPr lang="ko-KR" altLang="en-US" dirty="0"/>
              <a:t> 이렇게 두개의 분류를 가지게 됩니다</a:t>
            </a:r>
            <a:r>
              <a:rPr lang="en-US" altLang="ko-KR" dirty="0"/>
              <a:t>.. </a:t>
            </a:r>
          </a:p>
          <a:p>
            <a:r>
              <a:rPr lang="en-US" altLang="ko-KR" dirty="0"/>
              <a:t>Tone</a:t>
            </a:r>
            <a:r>
              <a:rPr lang="ko-KR" altLang="en-US" dirty="0"/>
              <a:t>는 </a:t>
            </a:r>
            <a:r>
              <a:rPr lang="en-US" altLang="ko-KR" dirty="0"/>
              <a:t>-1~1</a:t>
            </a:r>
            <a:r>
              <a:rPr lang="ko-KR" altLang="en-US" dirty="0"/>
              <a:t>사이의 갑을 가지게 되며</a:t>
            </a:r>
            <a:r>
              <a:rPr lang="en-US" altLang="ko-KR" dirty="0"/>
              <a:t>, 1</a:t>
            </a:r>
            <a:r>
              <a:rPr lang="ko-KR" altLang="en-US" dirty="0"/>
              <a:t>에 가까울수록 </a:t>
            </a:r>
            <a:r>
              <a:rPr lang="en-US" altLang="ko-KR" dirty="0"/>
              <a:t>hawkish, -1</a:t>
            </a:r>
            <a:r>
              <a:rPr lang="ko-KR" altLang="en-US" dirty="0"/>
              <a:t>에 가까울수록 </a:t>
            </a:r>
            <a:r>
              <a:rPr lang="en-US" altLang="ko-KR" dirty="0"/>
              <a:t>dovish</a:t>
            </a:r>
            <a:r>
              <a:rPr lang="ko-KR" altLang="en-US" dirty="0"/>
              <a:t>한 </a:t>
            </a:r>
            <a:r>
              <a:rPr lang="ko-KR" altLang="en-US" dirty="0" err="1"/>
              <a:t>도큐멘트로</a:t>
            </a:r>
            <a:r>
              <a:rPr lang="ko-KR" altLang="en-US" dirty="0"/>
              <a:t> 분류됩니다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89649-1B33-4364-B5A4-3B85818B4F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8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9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2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2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0554-5146-4B36-B643-E8EB122C51E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A96E-1962-46B8-815D-1E898BDF3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5AA730-6ADB-4097-82E7-B73DD45EF278}"/>
              </a:ext>
            </a:extLst>
          </p:cNvPr>
          <p:cNvSpPr/>
          <p:nvPr/>
        </p:nvSpPr>
        <p:spPr>
          <a:xfrm rot="10800000">
            <a:off x="8922059" y="66584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06FCC-75AB-46FD-9EC6-E1A0C4BFD1AE}"/>
              </a:ext>
            </a:extLst>
          </p:cNvPr>
          <p:cNvSpPr/>
          <p:nvPr/>
        </p:nvSpPr>
        <p:spPr>
          <a:xfrm>
            <a:off x="1" y="0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9DFD4-F0A3-4E24-8B52-76B724A5D581}"/>
              </a:ext>
            </a:extLst>
          </p:cNvPr>
          <p:cNvSpPr txBox="1"/>
          <p:nvPr/>
        </p:nvSpPr>
        <p:spPr>
          <a:xfrm>
            <a:off x="810393" y="3091608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텍스트마이닝을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활용한 금융통화위원회 의사록 분석 논문 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1E9C5-E270-41AB-AE32-1D99CF5EA87C}"/>
              </a:ext>
            </a:extLst>
          </p:cNvPr>
          <p:cNvSpPr txBox="1"/>
          <p:nvPr/>
        </p:nvSpPr>
        <p:spPr>
          <a:xfrm>
            <a:off x="5978474" y="4979945"/>
            <a:ext cx="2310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김유연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조소정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황지상 김보경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325B3-DF75-4409-9407-331CCF3D1331}"/>
              </a:ext>
            </a:extLst>
          </p:cNvPr>
          <p:cNvSpPr txBox="1"/>
          <p:nvPr/>
        </p:nvSpPr>
        <p:spPr>
          <a:xfrm>
            <a:off x="3189250" y="234886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[NLP </a:t>
            </a:r>
            <a:r>
              <a:rPr lang="ko-KR" altLang="en-US" sz="1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 데이터분석 </a:t>
            </a:r>
            <a:r>
              <a:rPr lang="en-US" altLang="ko-KR" sz="1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1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</a:t>
            </a:r>
            <a:r>
              <a:rPr lang="en-US" altLang="ko-KR" sz="1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1AD373-DAC2-4BD9-9BA6-7BE0FC309891}"/>
              </a:ext>
            </a:extLst>
          </p:cNvPr>
          <p:cNvSpPr/>
          <p:nvPr/>
        </p:nvSpPr>
        <p:spPr>
          <a:xfrm>
            <a:off x="0" y="0"/>
            <a:ext cx="9143999" cy="18535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F8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7F179C-6E23-4CD9-AFA5-668A100B6472}"/>
              </a:ext>
            </a:extLst>
          </p:cNvPr>
          <p:cNvSpPr/>
          <p:nvPr/>
        </p:nvSpPr>
        <p:spPr>
          <a:xfrm rot="10800000">
            <a:off x="1" y="6672649"/>
            <a:ext cx="9143999" cy="18535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F8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6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739984-5C38-4A04-8D58-F96976BD0E4B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5EF05-CEAD-4DA7-9528-D44AE692D702}"/>
              </a:ext>
            </a:extLst>
          </p:cNvPr>
          <p:cNvSpPr txBox="1"/>
          <p:nvPr/>
        </p:nvSpPr>
        <p:spPr>
          <a:xfrm>
            <a:off x="881108" y="86229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2B0E71B-4320-4284-BF8F-20BA4A3A2953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C079F-667C-4576-A9CA-B00A51EC1754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BFC14-D808-47D4-B074-6024AD0A6DC7}"/>
              </a:ext>
            </a:extLst>
          </p:cNvPr>
          <p:cNvSpPr txBox="1"/>
          <p:nvPr/>
        </p:nvSpPr>
        <p:spPr>
          <a:xfrm>
            <a:off x="1445601" y="3204299"/>
            <a:ext cx="6270554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앞선 문제점들은</a:t>
            </a:r>
            <a:r>
              <a:rPr lang="ko-KR" altLang="en-US" sz="28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eKoNLPy</a:t>
            </a:r>
            <a:r>
              <a:rPr lang="ko-KR" altLang="en-US" sz="2400" b="1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상당부분 해결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6E02A-9693-4B50-A44B-B91A8E2B2CED}"/>
              </a:ext>
            </a:extLst>
          </p:cNvPr>
          <p:cNvSpPr txBox="1"/>
          <p:nvPr/>
        </p:nvSpPr>
        <p:spPr>
          <a:xfrm>
            <a:off x="638011" y="3095038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“</a:t>
            </a:r>
            <a:endParaRPr lang="ko-KR" altLang="en-US" sz="9000" dirty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130A7-65CD-4DF3-92AE-0EA2CA198A51}"/>
              </a:ext>
            </a:extLst>
          </p:cNvPr>
          <p:cNvSpPr txBox="1"/>
          <p:nvPr/>
        </p:nvSpPr>
        <p:spPr>
          <a:xfrm>
            <a:off x="7833022" y="3095038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”</a:t>
            </a:r>
            <a:endParaRPr lang="ko-KR" altLang="en-US" sz="9000" dirty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739984-5C38-4A04-8D58-F96976BD0E4B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5EF05-CEAD-4DA7-9528-D44AE692D702}"/>
              </a:ext>
            </a:extLst>
          </p:cNvPr>
          <p:cNvSpPr txBox="1"/>
          <p:nvPr/>
        </p:nvSpPr>
        <p:spPr>
          <a:xfrm>
            <a:off x="881108" y="86229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2B0E71B-4320-4284-BF8F-20BA4A3A2953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C079F-667C-4576-A9CA-B00A51EC1754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20065B-8A9F-4B9A-8492-6817C2BA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30" y="3378935"/>
            <a:ext cx="8226139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띄어쓰기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eKoNLP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있는 많은 형태소 분석기에 의해 잘 처리됨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외래어 문제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 용어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외래어가 포함된 경제 및 금융 도메인에 특화된 용어를 커버하기 위해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eKoNLPy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이미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4,202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field-specific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용어들이 준비되어 있음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 경제용어 사전에서 차용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 문제 </a:t>
            </a:r>
            <a:r>
              <a:rPr lang="en-US" altLang="ko-KR" sz="14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eKoNLPy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1,325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쌍의 유의어를 파악하고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n-gram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만들 때에는 유의어가 대체될 수 있도록 함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형용사와 동사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활용 문제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stemming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lemmatization(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stemming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보단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lemmatization)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주로 해결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특히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eKoNLPy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경제와 금융 분야에서 많이 쓰이는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1,291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형용사와 동사를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lemmatize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수 있도록 해 놓음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F2AB8-C0AE-4CA7-BCF8-B795CBD71182}"/>
              </a:ext>
            </a:extLst>
          </p:cNvPr>
          <p:cNvSpPr txBox="1"/>
          <p:nvPr/>
        </p:nvSpPr>
        <p:spPr>
          <a:xfrm>
            <a:off x="3724395" y="1906134"/>
            <a:ext cx="1695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HOW?</a:t>
            </a:r>
            <a:endParaRPr lang="ko-KR" altLang="en-US" sz="4000" b="0" i="0" dirty="0">
              <a:solidFill>
                <a:schemeClr val="accent5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918076-2031-46AB-84D2-E51FC5F31713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74C74-F695-4597-8CD6-212CE47CE685}"/>
              </a:ext>
            </a:extLst>
          </p:cNvPr>
          <p:cNvSpPr txBox="1"/>
          <p:nvPr/>
        </p:nvSpPr>
        <p:spPr>
          <a:xfrm>
            <a:off x="881108" y="862290"/>
            <a:ext cx="20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Selection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E38B6A4-DAF5-417C-987B-CCA35F53E32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CD3C-2F9F-4C63-92F5-57FCF91F60B0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F824B-452C-4D67-A12A-33C84032905E}"/>
              </a:ext>
            </a:extLst>
          </p:cNvPr>
          <p:cNvSpPr txBox="1"/>
          <p:nvPr/>
        </p:nvSpPr>
        <p:spPr>
          <a:xfrm>
            <a:off x="1401211" y="3204299"/>
            <a:ext cx="625059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3200" b="1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</a:t>
            </a:r>
            <a:endParaRPr lang="ko-KR" altLang="en-US" sz="3200" b="1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A9B3E-8620-43B7-B1D5-67B70E8FC1D8}"/>
              </a:ext>
            </a:extLst>
          </p:cNvPr>
          <p:cNvSpPr txBox="1"/>
          <p:nvPr/>
        </p:nvSpPr>
        <p:spPr>
          <a:xfrm>
            <a:off x="2080193" y="3095038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“</a:t>
            </a:r>
            <a:endParaRPr lang="ko-KR" altLang="en-US" sz="9000" dirty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4811A-127B-40FA-82E7-DD6F5937D632}"/>
              </a:ext>
            </a:extLst>
          </p:cNvPr>
          <p:cNvSpPr txBox="1"/>
          <p:nvPr/>
        </p:nvSpPr>
        <p:spPr>
          <a:xfrm>
            <a:off x="6310940" y="3095038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”</a:t>
            </a:r>
            <a:endParaRPr lang="ko-KR" altLang="en-US" sz="9000" dirty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918076-2031-46AB-84D2-E51FC5F31713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74C74-F695-4597-8CD6-212CE47CE685}"/>
              </a:ext>
            </a:extLst>
          </p:cNvPr>
          <p:cNvSpPr txBox="1"/>
          <p:nvPr/>
        </p:nvSpPr>
        <p:spPr>
          <a:xfrm>
            <a:off x="881108" y="862290"/>
            <a:ext cx="20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Selection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E38B6A4-DAF5-417C-987B-CCA35F53E32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CD3C-2F9F-4C63-92F5-57FCF91F60B0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BEE8585-239B-4C47-AF0E-6E88FE95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74" y="2481155"/>
            <a:ext cx="7556849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사용하게 되면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낮은 실업률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같은 단어에서는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실업률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분리되어 발화의 의도와는 정반대 방향으로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sentiment(=tone)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결과가 나올 수 있음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의미가 정확하게 전달될 수 있는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필요성 증대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예상되는 문제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’n’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지나치게 커질 경우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n-gram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자체가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해질 수 있고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어휘를 다른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trainset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이외의 문서에 적용하기 힘듦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(overfitting).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제한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차원이 지나치게 커질 수 있음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n-gram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개수는 지수함수와 같이 증가하기 때문에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selection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중요함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5-gram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구성할 단어의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제한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AC38A-D863-4746-9EFC-FBFBEEFA46FA}"/>
              </a:ext>
            </a:extLst>
          </p:cNvPr>
          <p:cNvSpPr txBox="1"/>
          <p:nvPr/>
        </p:nvSpPr>
        <p:spPr>
          <a:xfrm>
            <a:off x="3867355" y="1520996"/>
            <a:ext cx="144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</a:t>
            </a:r>
            <a:endParaRPr lang="ko-KR" altLang="en-US" sz="2800" b="0" i="0" dirty="0">
              <a:solidFill>
                <a:schemeClr val="accent5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0821885-3050-4EED-AAB2-1613B43CA2A0}"/>
              </a:ext>
            </a:extLst>
          </p:cNvPr>
          <p:cNvSpPr/>
          <p:nvPr/>
        </p:nvSpPr>
        <p:spPr>
          <a:xfrm>
            <a:off x="958674" y="5681709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AE3A7-6C32-4904-93EF-EA3E02C45D53}"/>
              </a:ext>
            </a:extLst>
          </p:cNvPr>
          <p:cNvSpPr/>
          <p:nvPr/>
        </p:nvSpPr>
        <p:spPr>
          <a:xfrm>
            <a:off x="1476921" y="5507388"/>
            <a:ext cx="6512367" cy="5189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최종 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2,712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n-gram 73,428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839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2EE36D-5D2D-4573-8AC5-BE448FAF42B4}"/>
              </a:ext>
            </a:extLst>
          </p:cNvPr>
          <p:cNvSpPr/>
          <p:nvPr/>
        </p:nvSpPr>
        <p:spPr>
          <a:xfrm>
            <a:off x="7215667" y="4478628"/>
            <a:ext cx="673607" cy="264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AD87F-3FBD-4B45-82CC-FE2F5078A02F}"/>
              </a:ext>
            </a:extLst>
          </p:cNvPr>
          <p:cNvSpPr/>
          <p:nvPr/>
        </p:nvSpPr>
        <p:spPr>
          <a:xfrm>
            <a:off x="593124" y="2151062"/>
            <a:ext cx="2039969" cy="1478280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220FD2-B8AD-4298-A74E-88EE373414BC}"/>
              </a:ext>
            </a:extLst>
          </p:cNvPr>
          <p:cNvSpPr/>
          <p:nvPr/>
        </p:nvSpPr>
        <p:spPr>
          <a:xfrm>
            <a:off x="2699141" y="215106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7E348B-A4FF-46ED-82EB-E2E23DBDA014}"/>
              </a:ext>
            </a:extLst>
          </p:cNvPr>
          <p:cNvSpPr/>
          <p:nvPr/>
        </p:nvSpPr>
        <p:spPr>
          <a:xfrm>
            <a:off x="5634466" y="215106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E46A1D-18BC-4B5D-BEF4-CD3B689146F4}"/>
              </a:ext>
            </a:extLst>
          </p:cNvPr>
          <p:cNvSpPr/>
          <p:nvPr/>
        </p:nvSpPr>
        <p:spPr>
          <a:xfrm>
            <a:off x="593124" y="3705542"/>
            <a:ext cx="2039969" cy="1478280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BA97B24-85B2-42BE-A567-565E25DFB8C2}"/>
              </a:ext>
            </a:extLst>
          </p:cNvPr>
          <p:cNvSpPr/>
          <p:nvPr/>
        </p:nvSpPr>
        <p:spPr>
          <a:xfrm>
            <a:off x="2699141" y="370554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6C4775-B692-41DB-B90C-F0F67D3FC1E6}"/>
              </a:ext>
            </a:extLst>
          </p:cNvPr>
          <p:cNvSpPr/>
          <p:nvPr/>
        </p:nvSpPr>
        <p:spPr>
          <a:xfrm>
            <a:off x="5634466" y="370554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244E7E-B9FE-43A7-BC3A-0F476934AE26}"/>
              </a:ext>
            </a:extLst>
          </p:cNvPr>
          <p:cNvSpPr txBox="1"/>
          <p:nvPr/>
        </p:nvSpPr>
        <p:spPr>
          <a:xfrm>
            <a:off x="3498028" y="266706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 학습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446381-6376-4A47-A26F-513C92B28451}"/>
              </a:ext>
            </a:extLst>
          </p:cNvPr>
          <p:cNvSpPr txBox="1"/>
          <p:nvPr/>
        </p:nvSpPr>
        <p:spPr>
          <a:xfrm>
            <a:off x="6306716" y="2667064"/>
            <a:ext cx="15247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비지도 학습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9C4FB-27EB-4B34-B0D0-D7AC6A396FDF}"/>
              </a:ext>
            </a:extLst>
          </p:cNvPr>
          <p:cNvSpPr txBox="1"/>
          <p:nvPr/>
        </p:nvSpPr>
        <p:spPr>
          <a:xfrm>
            <a:off x="977357" y="266706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방법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77AA61-2A5D-422A-A452-0E79FE404F90}"/>
              </a:ext>
            </a:extLst>
          </p:cNvPr>
          <p:cNvSpPr txBox="1"/>
          <p:nvPr/>
        </p:nvSpPr>
        <p:spPr>
          <a:xfrm>
            <a:off x="977357" y="422154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 방법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F1093-3826-4883-8293-1A67B370A7A0}"/>
              </a:ext>
            </a:extLst>
          </p:cNvPr>
          <p:cNvSpPr txBox="1"/>
          <p:nvPr/>
        </p:nvSpPr>
        <p:spPr>
          <a:xfrm>
            <a:off x="3498028" y="422154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E10A77-D915-40EC-B5F2-0EB38212D33E}"/>
              </a:ext>
            </a:extLst>
          </p:cNvPr>
          <p:cNvSpPr txBox="1"/>
          <p:nvPr/>
        </p:nvSpPr>
        <p:spPr>
          <a:xfrm>
            <a:off x="5737650" y="4083045"/>
            <a:ext cx="26629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어휘 기반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(Lexical)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수작업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코퍼스 기반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93AF4-BBB9-46B9-A5BD-A8CED0A9F29E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0D649-64C2-4FF4-9247-9D0609BC474A}"/>
              </a:ext>
            </a:extLst>
          </p:cNvPr>
          <p:cNvSpPr txBox="1"/>
          <p:nvPr/>
        </p:nvSpPr>
        <p:spPr>
          <a:xfrm>
            <a:off x="881108" y="862290"/>
            <a:ext cx="488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 : 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일반적인 극성 분류 방식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499F41C-8566-4537-93DF-2990998A1AE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C0F35D-DAF9-476A-A136-8F08B519FE79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BEE84-7A8B-4165-B701-A66F7AFEA88A}"/>
              </a:ext>
            </a:extLst>
          </p:cNvPr>
          <p:cNvSpPr/>
          <p:nvPr/>
        </p:nvSpPr>
        <p:spPr>
          <a:xfrm>
            <a:off x="7215667" y="4478628"/>
            <a:ext cx="673607" cy="264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94D6E3-350E-4CF6-822C-C587B73168AD}"/>
              </a:ext>
            </a:extLst>
          </p:cNvPr>
          <p:cNvSpPr/>
          <p:nvPr/>
        </p:nvSpPr>
        <p:spPr>
          <a:xfrm>
            <a:off x="593124" y="2151062"/>
            <a:ext cx="2039969" cy="1478280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6078B2-6417-4325-B242-539EBD7CF0CC}"/>
              </a:ext>
            </a:extLst>
          </p:cNvPr>
          <p:cNvSpPr/>
          <p:nvPr/>
        </p:nvSpPr>
        <p:spPr>
          <a:xfrm>
            <a:off x="2699141" y="215106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1BBF71-5C25-4B9B-9410-47F8B51CC857}"/>
              </a:ext>
            </a:extLst>
          </p:cNvPr>
          <p:cNvSpPr/>
          <p:nvPr/>
        </p:nvSpPr>
        <p:spPr>
          <a:xfrm>
            <a:off x="5634466" y="215106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A26A0E-B55A-43DB-B9D8-5ADA05810818}"/>
              </a:ext>
            </a:extLst>
          </p:cNvPr>
          <p:cNvSpPr/>
          <p:nvPr/>
        </p:nvSpPr>
        <p:spPr>
          <a:xfrm>
            <a:off x="593124" y="3705542"/>
            <a:ext cx="2039969" cy="1478280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8DCE61-8F51-4B97-A9C5-8B59B52432DA}"/>
              </a:ext>
            </a:extLst>
          </p:cNvPr>
          <p:cNvSpPr/>
          <p:nvPr/>
        </p:nvSpPr>
        <p:spPr>
          <a:xfrm>
            <a:off x="2699141" y="370554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829F7D-8BA4-4F4A-ADAD-AF31B39DB3E4}"/>
              </a:ext>
            </a:extLst>
          </p:cNvPr>
          <p:cNvSpPr/>
          <p:nvPr/>
        </p:nvSpPr>
        <p:spPr>
          <a:xfrm>
            <a:off x="5634466" y="3705542"/>
            <a:ext cx="2869277" cy="147828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B69B0-E929-4590-9B56-391B3EB93CD9}"/>
              </a:ext>
            </a:extLst>
          </p:cNvPr>
          <p:cNvSpPr txBox="1"/>
          <p:nvPr/>
        </p:nvSpPr>
        <p:spPr>
          <a:xfrm>
            <a:off x="3498028" y="266706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288FA-B30E-4622-9120-93BB5FD04EB9}"/>
              </a:ext>
            </a:extLst>
          </p:cNvPr>
          <p:cNvSpPr txBox="1"/>
          <p:nvPr/>
        </p:nvSpPr>
        <p:spPr>
          <a:xfrm>
            <a:off x="6306716" y="2667064"/>
            <a:ext cx="15247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비지도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AFAF1-9BF6-42C8-A384-F15FBD2BB6FB}"/>
              </a:ext>
            </a:extLst>
          </p:cNvPr>
          <p:cNvSpPr txBox="1"/>
          <p:nvPr/>
        </p:nvSpPr>
        <p:spPr>
          <a:xfrm>
            <a:off x="977357" y="266706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E015B-DC70-4491-8911-A37D0266B402}"/>
              </a:ext>
            </a:extLst>
          </p:cNvPr>
          <p:cNvSpPr txBox="1"/>
          <p:nvPr/>
        </p:nvSpPr>
        <p:spPr>
          <a:xfrm>
            <a:off x="977357" y="422154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A0E6A-459E-4E22-BA70-9D8B44249B94}"/>
              </a:ext>
            </a:extLst>
          </p:cNvPr>
          <p:cNvSpPr txBox="1"/>
          <p:nvPr/>
        </p:nvSpPr>
        <p:spPr>
          <a:xfrm>
            <a:off x="3498028" y="4221544"/>
            <a:ext cx="1271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DFA99-D2BC-47DC-BE8E-2A83AA4613CF}"/>
              </a:ext>
            </a:extLst>
          </p:cNvPr>
          <p:cNvSpPr txBox="1"/>
          <p:nvPr/>
        </p:nvSpPr>
        <p:spPr>
          <a:xfrm>
            <a:off x="5737650" y="4083045"/>
            <a:ext cx="26629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어휘 기반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(Lexical)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수작업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코퍼스 기반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FCDDB-F71B-4073-8FAF-1E13CB1C1D6A}"/>
              </a:ext>
            </a:extLst>
          </p:cNvPr>
          <p:cNvSpPr txBox="1"/>
          <p:nvPr/>
        </p:nvSpPr>
        <p:spPr>
          <a:xfrm>
            <a:off x="2896640" y="5322322"/>
            <a:ext cx="2464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Approach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81C5-63BB-42AE-A3EC-C624B446606F}"/>
              </a:ext>
            </a:extLst>
          </p:cNvPr>
          <p:cNvSpPr txBox="1"/>
          <p:nvPr/>
        </p:nvSpPr>
        <p:spPr>
          <a:xfrm>
            <a:off x="5853194" y="5322321"/>
            <a:ext cx="2431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Lexical Approach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0A3B9C-DB69-4CF0-8878-D59A255D73F6}"/>
              </a:ext>
            </a:extLst>
          </p:cNvPr>
          <p:cNvSpPr/>
          <p:nvPr/>
        </p:nvSpPr>
        <p:spPr>
          <a:xfrm>
            <a:off x="2696244" y="2151062"/>
            <a:ext cx="2865120" cy="3032760"/>
          </a:xfrm>
          <a:prstGeom prst="rect">
            <a:avLst/>
          </a:prstGeom>
          <a:noFill/>
          <a:ln w="254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A0FFA6-766B-4355-AD68-2659D57DA2B6}"/>
              </a:ext>
            </a:extLst>
          </p:cNvPr>
          <p:cNvSpPr/>
          <p:nvPr/>
        </p:nvSpPr>
        <p:spPr>
          <a:xfrm>
            <a:off x="5636544" y="2151062"/>
            <a:ext cx="2865120" cy="3032760"/>
          </a:xfrm>
          <a:prstGeom prst="rect">
            <a:avLst/>
          </a:prstGeom>
          <a:noFill/>
          <a:ln w="254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6E0CD-92C0-417A-92DD-D062D5420E96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45A5-F8DB-4774-B87B-0CB034AA4DCB}"/>
              </a:ext>
            </a:extLst>
          </p:cNvPr>
          <p:cNvSpPr txBox="1"/>
          <p:nvPr/>
        </p:nvSpPr>
        <p:spPr>
          <a:xfrm>
            <a:off x="881108" y="862290"/>
            <a:ext cx="50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 : 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연구의 극성 분류 방식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DD991988-80D6-4EF1-B7A2-7696F76E8740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17B2A1-B7C5-4B2D-9CD3-A24A48CD0D06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5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1916BE-737D-433D-9A25-034AD0B84680}"/>
              </a:ext>
            </a:extLst>
          </p:cNvPr>
          <p:cNvSpPr/>
          <p:nvPr/>
        </p:nvSpPr>
        <p:spPr>
          <a:xfrm>
            <a:off x="576677" y="5203229"/>
            <a:ext cx="8008029" cy="81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75102A-CA9B-495E-B87E-FD84371A3632}"/>
              </a:ext>
            </a:extLst>
          </p:cNvPr>
          <p:cNvSpPr/>
          <p:nvPr/>
        </p:nvSpPr>
        <p:spPr>
          <a:xfrm>
            <a:off x="6067782" y="2368961"/>
            <a:ext cx="2311272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CCD3FE-B98E-4C37-B51F-4D5E1FCD4DCA}"/>
              </a:ext>
            </a:extLst>
          </p:cNvPr>
          <p:cNvSpPr/>
          <p:nvPr/>
        </p:nvSpPr>
        <p:spPr>
          <a:xfrm>
            <a:off x="1861092" y="1745113"/>
            <a:ext cx="1356682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69BAFC-110C-4B91-B6AF-151D63E9E780}"/>
                  </a:ext>
                </a:extLst>
              </p:cNvPr>
              <p:cNvSpPr txBox="1"/>
              <p:nvPr/>
            </p:nvSpPr>
            <p:spPr>
              <a:xfrm>
                <a:off x="636082" y="5313828"/>
                <a:ext cx="787183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𝑝𝑜𝑙𝑎𝑟𝑖𝑡𝑦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𝑑𝑜𝑣𝑠𝑖h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69BAFC-110C-4B91-B6AF-151D63E9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2" y="5313828"/>
                <a:ext cx="7871835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01373AD-DDB2-4FFB-A394-97A5AF0F7821}"/>
              </a:ext>
            </a:extLst>
          </p:cNvPr>
          <p:cNvSpPr txBox="1"/>
          <p:nvPr/>
        </p:nvSpPr>
        <p:spPr>
          <a:xfrm>
            <a:off x="585555" y="171971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시장 정보 기반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29112-05A9-48CC-B4E2-16326A4C5737}"/>
              </a:ext>
            </a:extLst>
          </p:cNvPr>
          <p:cNvSpPr txBox="1"/>
          <p:nvPr/>
        </p:nvSpPr>
        <p:spPr>
          <a:xfrm>
            <a:off x="585555" y="2349466"/>
            <a:ext cx="792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러닝을 이용해 방대한 코퍼스에서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추출해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극성을 분류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D17F9D-626D-4A6C-8792-1DFD13A34B7A}"/>
              </a:ext>
            </a:extLst>
          </p:cNvPr>
          <p:cNvGrpSpPr/>
          <p:nvPr/>
        </p:nvGrpSpPr>
        <p:grpSpPr>
          <a:xfrm>
            <a:off x="585555" y="2979220"/>
            <a:ext cx="6307432" cy="1836400"/>
            <a:chOff x="410701" y="3307968"/>
            <a:chExt cx="6307432" cy="18364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9DA296-2E7C-4C08-AFAB-DE088315AC19}"/>
                </a:ext>
              </a:extLst>
            </p:cNvPr>
            <p:cNvSpPr txBox="1"/>
            <p:nvPr/>
          </p:nvSpPr>
          <p:spPr>
            <a:xfrm>
              <a:off x="410701" y="3307968"/>
              <a:ext cx="6307432" cy="1836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7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Naïve Bayes Classifier(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확률 기반 모델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pPr>
                <a:spcAft>
                  <a:spcPts val="700"/>
                </a:spcAft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·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뉴스 기사와 채권 보고서의 발간 한달 동안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Call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금리의 변화 측정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spcAft>
                  <a:spcPts val="7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·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금리    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 Hawkish</a:t>
              </a:r>
            </a:p>
            <a:p>
              <a:pPr>
                <a:spcAft>
                  <a:spcPts val="7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·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금리   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 Dovish</a:t>
              </a:r>
            </a:p>
            <a:p>
              <a:pPr>
                <a:spcAft>
                  <a:spcPts val="7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·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확률 자체를 극성 점수로 활용 </a:t>
              </a: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38FB7678-8B17-4396-90B3-3FDD493530B0}"/>
                </a:ext>
              </a:extLst>
            </p:cNvPr>
            <p:cNvSpPr/>
            <p:nvPr/>
          </p:nvSpPr>
          <p:spPr>
            <a:xfrm>
              <a:off x="1287780" y="4460820"/>
              <a:ext cx="129540" cy="24977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BA5B7A05-6C93-427D-9832-C33F8A6EC31D}"/>
                </a:ext>
              </a:extLst>
            </p:cNvPr>
            <p:cNvSpPr/>
            <p:nvPr/>
          </p:nvSpPr>
          <p:spPr>
            <a:xfrm flipV="1">
              <a:off x="1287780" y="4076801"/>
              <a:ext cx="129540" cy="24977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252BF5-C8F0-40F8-826E-2C3E8140E6C5}"/>
              </a:ext>
            </a:extLst>
          </p:cNvPr>
          <p:cNvSpPr txBox="1"/>
          <p:nvPr/>
        </p:nvSpPr>
        <p:spPr>
          <a:xfrm>
            <a:off x="3728273" y="6112342"/>
            <a:ext cx="1929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F5B3-E61B-4BE7-B335-1E5AF9FDE5FA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81ED1-52F4-477A-9813-D942CD64FB46}"/>
              </a:ext>
            </a:extLst>
          </p:cNvPr>
          <p:cNvSpPr txBox="1"/>
          <p:nvPr/>
        </p:nvSpPr>
        <p:spPr>
          <a:xfrm>
            <a:off x="881108" y="862290"/>
            <a:ext cx="457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 : Market Approach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2870B43-C6B8-4380-9B89-22203C0D226E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D0BC62-EC6C-4643-A2E8-F9A2057279E8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8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A2428-B179-4F4E-B4AD-6A1FF0B143E3}"/>
              </a:ext>
            </a:extLst>
          </p:cNvPr>
          <p:cNvSpPr/>
          <p:nvPr/>
        </p:nvSpPr>
        <p:spPr>
          <a:xfrm>
            <a:off x="635056" y="1472471"/>
            <a:ext cx="434696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9E055-A64B-4CF1-AB36-41E5A113B4BD}"/>
              </a:ext>
            </a:extLst>
          </p:cNvPr>
          <p:cNvSpPr txBox="1"/>
          <p:nvPr/>
        </p:nvSpPr>
        <p:spPr>
          <a:xfrm>
            <a:off x="409843" y="1469931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코퍼스 기반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E47781-CF8F-43ED-8601-0F4E8D1D8BE0}"/>
              </a:ext>
            </a:extLst>
          </p:cNvPr>
          <p:cNvSpPr/>
          <p:nvPr/>
        </p:nvSpPr>
        <p:spPr>
          <a:xfrm>
            <a:off x="2532046" y="2743020"/>
            <a:ext cx="3246030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41076F-DB44-4B95-B566-2592001C81BC}"/>
              </a:ext>
            </a:extLst>
          </p:cNvPr>
          <p:cNvSpPr/>
          <p:nvPr/>
        </p:nvSpPr>
        <p:spPr>
          <a:xfrm>
            <a:off x="622472" y="2119179"/>
            <a:ext cx="5426950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99677-D21F-4E50-AD02-5DF4D857252A}"/>
              </a:ext>
            </a:extLst>
          </p:cNvPr>
          <p:cNvSpPr txBox="1"/>
          <p:nvPr/>
        </p:nvSpPr>
        <p:spPr>
          <a:xfrm>
            <a:off x="409843" y="2099684"/>
            <a:ext cx="776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종자 어휘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(seed word)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문장 내 동시에 등장하는 것을 기준으로 단어 간 극성 파악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2F84E-0462-4855-A330-C00A983505E5}"/>
              </a:ext>
            </a:extLst>
          </p:cNvPr>
          <p:cNvSpPr txBox="1"/>
          <p:nvPr/>
        </p:nvSpPr>
        <p:spPr>
          <a:xfrm>
            <a:off x="409843" y="3352308"/>
            <a:ext cx="847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Seed Propagation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 50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종자 어휘에서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Bootstrapping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함으로써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Seed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자의성 문제 해결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6C7143-666A-4482-929B-DA7828061F44}"/>
              </a:ext>
            </a:extLst>
          </p:cNvPr>
          <p:cNvCxnSpPr/>
          <p:nvPr/>
        </p:nvCxnSpPr>
        <p:spPr>
          <a:xfrm>
            <a:off x="707067" y="4282530"/>
            <a:ext cx="74504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31532-264B-40F7-98B0-54983E4F98D5}"/>
              </a:ext>
            </a:extLst>
          </p:cNvPr>
          <p:cNvCxnSpPr/>
          <p:nvPr/>
        </p:nvCxnSpPr>
        <p:spPr>
          <a:xfrm>
            <a:off x="846760" y="4702660"/>
            <a:ext cx="7450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352CD5-A881-41C7-97C7-225A1963EF35}"/>
              </a:ext>
            </a:extLst>
          </p:cNvPr>
          <p:cNvCxnSpPr/>
          <p:nvPr/>
        </p:nvCxnSpPr>
        <p:spPr>
          <a:xfrm>
            <a:off x="846760" y="6111330"/>
            <a:ext cx="74504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52A7C0C-CDE4-44E6-82A6-BE5CFAED399F}"/>
              </a:ext>
            </a:extLst>
          </p:cNvPr>
          <p:cNvCxnSpPr/>
          <p:nvPr/>
        </p:nvCxnSpPr>
        <p:spPr>
          <a:xfrm>
            <a:off x="4572000" y="4282530"/>
            <a:ext cx="0" cy="18288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59E60B-07B8-4705-ADAB-6691ACE0C5DF}"/>
              </a:ext>
            </a:extLst>
          </p:cNvPr>
          <p:cNvSpPr txBox="1"/>
          <p:nvPr/>
        </p:nvSpPr>
        <p:spPr>
          <a:xfrm>
            <a:off x="1986266" y="432097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긍정적인 단어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890F42-4EED-4533-AFC8-2A747D70319F}"/>
              </a:ext>
            </a:extLst>
          </p:cNvPr>
          <p:cNvSpPr txBox="1"/>
          <p:nvPr/>
        </p:nvSpPr>
        <p:spPr>
          <a:xfrm>
            <a:off x="5711505" y="432097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부정적인 단어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987DF-FB83-449B-92CB-C5E7FB67CA5A}"/>
              </a:ext>
            </a:extLst>
          </p:cNvPr>
          <p:cNvSpPr txBox="1"/>
          <p:nvPr/>
        </p:nvSpPr>
        <p:spPr>
          <a:xfrm>
            <a:off x="919079" y="4755414"/>
            <a:ext cx="612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8FD3E-3E5E-4319-AAC5-053F0E903E4A}"/>
              </a:ext>
            </a:extLst>
          </p:cNvPr>
          <p:cNvSpPr txBox="1"/>
          <p:nvPr/>
        </p:nvSpPr>
        <p:spPr>
          <a:xfrm>
            <a:off x="1986266" y="4755414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팽창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493D1A-9ECC-4935-AFBA-61052DE180A0}"/>
              </a:ext>
            </a:extLst>
          </p:cNvPr>
          <p:cNvSpPr txBox="1"/>
          <p:nvPr/>
        </p:nvSpPr>
        <p:spPr>
          <a:xfrm>
            <a:off x="4754923" y="4755414"/>
            <a:ext cx="6218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3221D-B9DF-48E5-AEB3-38AC5915A355}"/>
              </a:ext>
            </a:extLst>
          </p:cNvPr>
          <p:cNvSpPr txBox="1"/>
          <p:nvPr/>
        </p:nvSpPr>
        <p:spPr>
          <a:xfrm>
            <a:off x="5733686" y="4755414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16B38-585F-4BF4-9256-C7BFFC8B2C9E}"/>
              </a:ext>
            </a:extLst>
          </p:cNvPr>
          <p:cNvSpPr txBox="1"/>
          <p:nvPr/>
        </p:nvSpPr>
        <p:spPr>
          <a:xfrm>
            <a:off x="919079" y="4980542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인상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D4AD3-EC75-4B83-941D-E7A40FC7F78C}"/>
              </a:ext>
            </a:extLst>
          </p:cNvPr>
          <p:cNvSpPr txBox="1"/>
          <p:nvPr/>
        </p:nvSpPr>
        <p:spPr>
          <a:xfrm>
            <a:off x="1986266" y="4980542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매파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B51186-AEEA-4334-AF99-86A6EDF7780F}"/>
              </a:ext>
            </a:extLst>
          </p:cNvPr>
          <p:cNvSpPr txBox="1"/>
          <p:nvPr/>
        </p:nvSpPr>
        <p:spPr>
          <a:xfrm>
            <a:off x="4754923" y="4980542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717642-12B2-4285-A0F2-6CEDBED341EF}"/>
              </a:ext>
            </a:extLst>
          </p:cNvPr>
          <p:cNvSpPr txBox="1"/>
          <p:nvPr/>
        </p:nvSpPr>
        <p:spPr>
          <a:xfrm>
            <a:off x="5733686" y="4980542"/>
            <a:ext cx="10310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비둘기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9A254B-383F-43B9-A082-FBAA5F7B513B}"/>
              </a:ext>
            </a:extLst>
          </p:cNvPr>
          <p:cNvSpPr/>
          <p:nvPr/>
        </p:nvSpPr>
        <p:spPr>
          <a:xfrm>
            <a:off x="1868693" y="5234753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418C162-416C-4CF0-9673-6C4F46568F02}"/>
              </a:ext>
            </a:extLst>
          </p:cNvPr>
          <p:cNvSpPr/>
          <p:nvPr/>
        </p:nvSpPr>
        <p:spPr>
          <a:xfrm>
            <a:off x="1868693" y="5348553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ED3DEB-86A5-4A8D-95B8-8A87370F9575}"/>
              </a:ext>
            </a:extLst>
          </p:cNvPr>
          <p:cNvSpPr/>
          <p:nvPr/>
        </p:nvSpPr>
        <p:spPr>
          <a:xfrm>
            <a:off x="1868693" y="5473928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15B90D3-72E6-4730-9D32-DF65591F926B}"/>
              </a:ext>
            </a:extLst>
          </p:cNvPr>
          <p:cNvSpPr/>
          <p:nvPr/>
        </p:nvSpPr>
        <p:spPr>
          <a:xfrm>
            <a:off x="5643308" y="5234753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7CC332-3B47-4F0C-BE7A-470AF877BF3A}"/>
              </a:ext>
            </a:extLst>
          </p:cNvPr>
          <p:cNvSpPr/>
          <p:nvPr/>
        </p:nvSpPr>
        <p:spPr>
          <a:xfrm>
            <a:off x="5643308" y="5348553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AE40AD2-381B-4B18-A9F8-453C51E2A970}"/>
              </a:ext>
            </a:extLst>
          </p:cNvPr>
          <p:cNvSpPr/>
          <p:nvPr/>
        </p:nvSpPr>
        <p:spPr>
          <a:xfrm>
            <a:off x="5643308" y="5473928"/>
            <a:ext cx="56343" cy="5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5AAD85-EF1C-4690-B0AA-C65EFC6F132F}"/>
              </a:ext>
            </a:extLst>
          </p:cNvPr>
          <p:cNvSpPr txBox="1"/>
          <p:nvPr/>
        </p:nvSpPr>
        <p:spPr>
          <a:xfrm>
            <a:off x="919079" y="5583105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낙관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CB428A-FA13-4D09-9819-80E166366F95}"/>
              </a:ext>
            </a:extLst>
          </p:cNvPr>
          <p:cNvSpPr txBox="1"/>
          <p:nvPr/>
        </p:nvSpPr>
        <p:spPr>
          <a:xfrm>
            <a:off x="1986266" y="5583105"/>
            <a:ext cx="25571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부동산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/NNG;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가격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/NNG;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상승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C68C89-2115-43BF-9599-47874F513082}"/>
              </a:ext>
            </a:extLst>
          </p:cNvPr>
          <p:cNvSpPr txBox="1"/>
          <p:nvPr/>
        </p:nvSpPr>
        <p:spPr>
          <a:xfrm>
            <a:off x="4754923" y="5583105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비관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DE7E2E-7943-4C5F-9A39-35A371938B61}"/>
              </a:ext>
            </a:extLst>
          </p:cNvPr>
          <p:cNvSpPr txBox="1"/>
          <p:nvPr/>
        </p:nvSpPr>
        <p:spPr>
          <a:xfrm>
            <a:off x="5733686" y="5583105"/>
            <a:ext cx="25571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부동산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/NNG;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가격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/NNG;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하락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9F03B2-9708-4625-BEB2-D0517CFA004C}"/>
              </a:ext>
            </a:extLst>
          </p:cNvPr>
          <p:cNvSpPr txBox="1"/>
          <p:nvPr/>
        </p:nvSpPr>
        <p:spPr>
          <a:xfrm>
            <a:off x="919079" y="5779475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상향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A1BFF2-D18A-43D3-A10E-100BBDC73E5C}"/>
              </a:ext>
            </a:extLst>
          </p:cNvPr>
          <p:cNvSpPr txBox="1"/>
          <p:nvPr/>
        </p:nvSpPr>
        <p:spPr>
          <a:xfrm>
            <a:off x="1986266" y="5779475"/>
            <a:ext cx="8258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3A1B4-6F5E-4108-88B8-CB0AB7AF72D6}"/>
              </a:ext>
            </a:extLst>
          </p:cNvPr>
          <p:cNvSpPr txBox="1"/>
          <p:nvPr/>
        </p:nvSpPr>
        <p:spPr>
          <a:xfrm>
            <a:off x="4754923" y="5779475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하향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/NNG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B1978F-85EC-45EA-9325-4D62AE481946}"/>
              </a:ext>
            </a:extLst>
          </p:cNvPr>
          <p:cNvSpPr txBox="1"/>
          <p:nvPr/>
        </p:nvSpPr>
        <p:spPr>
          <a:xfrm>
            <a:off x="5733686" y="5779475"/>
            <a:ext cx="8258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9CFA3-B2F7-4E4B-9092-F2B28196E550}"/>
              </a:ext>
            </a:extLst>
          </p:cNvPr>
          <p:cNvSpPr txBox="1"/>
          <p:nvPr/>
        </p:nvSpPr>
        <p:spPr>
          <a:xfrm>
            <a:off x="3407257" y="6223195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극성 파악을 위한 종자 단어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C22E99-36F5-4AA4-9CA0-37F25250BA57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10499-7C6D-4D91-93C5-BF09CDF41AD1}"/>
              </a:ext>
            </a:extLst>
          </p:cNvPr>
          <p:cNvSpPr txBox="1"/>
          <p:nvPr/>
        </p:nvSpPr>
        <p:spPr>
          <a:xfrm>
            <a:off x="881108" y="862290"/>
            <a:ext cx="454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 : Lexical Approach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2CBFCD20-AA89-46B2-98CA-49BC8C15CCC4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941DF5-F176-4EE7-92F2-244435920C1F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3033A-7A0A-43DA-85BC-D094BA453E57}"/>
              </a:ext>
            </a:extLst>
          </p:cNvPr>
          <p:cNvSpPr txBox="1"/>
          <p:nvPr/>
        </p:nvSpPr>
        <p:spPr>
          <a:xfrm>
            <a:off x="409843" y="2725996"/>
            <a:ext cx="547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ngram2vec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모델로 반의어를 발견하지 못하는 문제 해결</a:t>
            </a:r>
          </a:p>
        </p:txBody>
      </p:sp>
    </p:spTree>
    <p:extLst>
      <p:ext uri="{BB962C8B-B14F-4D97-AF65-F5344CB8AC3E}">
        <p14:creationId xmlns:p14="http://schemas.microsoft.com/office/powerpoint/2010/main" val="63821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422F1B-BCFF-44DB-A41A-C49E4F929632}"/>
              </a:ext>
            </a:extLst>
          </p:cNvPr>
          <p:cNvSpPr/>
          <p:nvPr/>
        </p:nvSpPr>
        <p:spPr>
          <a:xfrm>
            <a:off x="869067" y="2999193"/>
            <a:ext cx="1561713" cy="429807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23BE94-E2BD-42E5-92E3-68491DC73B31}"/>
              </a:ext>
            </a:extLst>
          </p:cNvPr>
          <p:cNvSpPr/>
          <p:nvPr/>
        </p:nvSpPr>
        <p:spPr>
          <a:xfrm>
            <a:off x="2476887" y="2999193"/>
            <a:ext cx="2811393" cy="429807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6D2951-CC84-4EE9-AB22-EA485A44CA12}"/>
              </a:ext>
            </a:extLst>
          </p:cNvPr>
          <p:cNvSpPr/>
          <p:nvPr/>
        </p:nvSpPr>
        <p:spPr>
          <a:xfrm>
            <a:off x="5334387" y="2999193"/>
            <a:ext cx="2811393" cy="429807"/>
          </a:xfrm>
          <a:prstGeom prst="rect">
            <a:avLst/>
          </a:prstGeom>
          <a:solidFill>
            <a:srgbClr val="00185F"/>
          </a:solidFill>
          <a:ln w="25400">
            <a:solidFill>
              <a:srgbClr val="001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827B7-5F44-449B-BFAF-A166C375A180}"/>
              </a:ext>
            </a:extLst>
          </p:cNvPr>
          <p:cNvSpPr txBox="1"/>
          <p:nvPr/>
        </p:nvSpPr>
        <p:spPr>
          <a:xfrm>
            <a:off x="2857431" y="3029430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Approach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2510B-B499-4E39-A819-00222E92FD25}"/>
              </a:ext>
            </a:extLst>
          </p:cNvPr>
          <p:cNvSpPr txBox="1"/>
          <p:nvPr/>
        </p:nvSpPr>
        <p:spPr>
          <a:xfrm>
            <a:off x="5728908" y="3029430"/>
            <a:ext cx="20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Lexical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Approach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BB78D6-6EE1-4F9F-BEED-2B2930BC9B1D}"/>
              </a:ext>
            </a:extLst>
          </p:cNvPr>
          <p:cNvSpPr/>
          <p:nvPr/>
        </p:nvSpPr>
        <p:spPr>
          <a:xfrm>
            <a:off x="869067" y="3486874"/>
            <a:ext cx="1561713" cy="5324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CF58F-0A01-4D92-883D-2DEAE5A15362}"/>
              </a:ext>
            </a:extLst>
          </p:cNvPr>
          <p:cNvSpPr/>
          <p:nvPr/>
        </p:nvSpPr>
        <p:spPr>
          <a:xfrm>
            <a:off x="2476887" y="3486874"/>
            <a:ext cx="2811393" cy="532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7BF738-D97F-4D44-92DC-9FEEA2956819}"/>
              </a:ext>
            </a:extLst>
          </p:cNvPr>
          <p:cNvSpPr/>
          <p:nvPr/>
        </p:nvSpPr>
        <p:spPr>
          <a:xfrm>
            <a:off x="5334386" y="3486874"/>
            <a:ext cx="2811393" cy="532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FF788D-3ADB-4C23-8501-FC76479D99C4}"/>
              </a:ext>
            </a:extLst>
          </p:cNvPr>
          <p:cNvSpPr/>
          <p:nvPr/>
        </p:nvSpPr>
        <p:spPr>
          <a:xfrm>
            <a:off x="869067" y="4077183"/>
            <a:ext cx="1561713" cy="10156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2BB798-0EAF-4EAE-8049-C29F05E9824D}"/>
              </a:ext>
            </a:extLst>
          </p:cNvPr>
          <p:cNvSpPr/>
          <p:nvPr/>
        </p:nvSpPr>
        <p:spPr>
          <a:xfrm>
            <a:off x="2476887" y="4077184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08C3D-6066-4F07-B18B-5BED6E623C38}"/>
              </a:ext>
            </a:extLst>
          </p:cNvPr>
          <p:cNvSpPr/>
          <p:nvPr/>
        </p:nvSpPr>
        <p:spPr>
          <a:xfrm>
            <a:off x="869067" y="5144949"/>
            <a:ext cx="1561713" cy="100989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8B4D2-1183-4E27-9F77-A917D8392536}"/>
              </a:ext>
            </a:extLst>
          </p:cNvPr>
          <p:cNvSpPr txBox="1"/>
          <p:nvPr/>
        </p:nvSpPr>
        <p:spPr>
          <a:xfrm>
            <a:off x="1253821" y="356842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정확도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EF7E5B-57E7-4B71-ACF0-DD64817E6DF5}"/>
              </a:ext>
            </a:extLst>
          </p:cNvPr>
          <p:cNvSpPr txBox="1"/>
          <p:nvPr/>
        </p:nvSpPr>
        <p:spPr>
          <a:xfrm>
            <a:off x="926809" y="439746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긍정적인 단어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8E4B3-11A5-4596-AEA3-573CA5CD4C8B}"/>
              </a:ext>
            </a:extLst>
          </p:cNvPr>
          <p:cNvSpPr txBox="1"/>
          <p:nvPr/>
        </p:nvSpPr>
        <p:spPr>
          <a:xfrm>
            <a:off x="926809" y="546522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부정적인 단어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80845C-A99D-4F14-AD32-38E6F4EC9428}"/>
              </a:ext>
            </a:extLst>
          </p:cNvPr>
          <p:cNvSpPr txBox="1"/>
          <p:nvPr/>
        </p:nvSpPr>
        <p:spPr>
          <a:xfrm>
            <a:off x="3545792" y="35684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68%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750143-4C83-42DF-A0B0-18430432507E}"/>
              </a:ext>
            </a:extLst>
          </p:cNvPr>
          <p:cNvSpPr txBox="1"/>
          <p:nvPr/>
        </p:nvSpPr>
        <p:spPr>
          <a:xfrm>
            <a:off x="6403291" y="35684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68%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E793E2-34E6-44A8-BE12-76E68ABD0CDE}"/>
              </a:ext>
            </a:extLst>
          </p:cNvPr>
          <p:cNvSpPr/>
          <p:nvPr/>
        </p:nvSpPr>
        <p:spPr>
          <a:xfrm>
            <a:off x="3336324" y="4077184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D8473A-8302-4533-A80E-9268AD25BA91}"/>
              </a:ext>
            </a:extLst>
          </p:cNvPr>
          <p:cNvSpPr/>
          <p:nvPr/>
        </p:nvSpPr>
        <p:spPr>
          <a:xfrm>
            <a:off x="2476887" y="4585184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EA75E0-5EA2-41CF-88A7-3CD70DF1F87F}"/>
              </a:ext>
            </a:extLst>
          </p:cNvPr>
          <p:cNvSpPr/>
          <p:nvPr/>
        </p:nvSpPr>
        <p:spPr>
          <a:xfrm>
            <a:off x="3336324" y="4585184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FCA3D3-3E63-4EE1-96AD-4B8FF5319CED}"/>
              </a:ext>
            </a:extLst>
          </p:cNvPr>
          <p:cNvSpPr/>
          <p:nvPr/>
        </p:nvSpPr>
        <p:spPr>
          <a:xfrm>
            <a:off x="5333974" y="4077184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9BCB52-B484-44E0-BAE6-0A1AE082F173}"/>
              </a:ext>
            </a:extLst>
          </p:cNvPr>
          <p:cNvSpPr/>
          <p:nvPr/>
        </p:nvSpPr>
        <p:spPr>
          <a:xfrm>
            <a:off x="6193411" y="4077184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BD3710-F4CF-47AD-9F73-177E99465855}"/>
              </a:ext>
            </a:extLst>
          </p:cNvPr>
          <p:cNvSpPr/>
          <p:nvPr/>
        </p:nvSpPr>
        <p:spPr>
          <a:xfrm>
            <a:off x="5333974" y="4585184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3FC559-A5B3-40E9-9931-78D131E67FC9}"/>
              </a:ext>
            </a:extLst>
          </p:cNvPr>
          <p:cNvSpPr/>
          <p:nvPr/>
        </p:nvSpPr>
        <p:spPr>
          <a:xfrm>
            <a:off x="6193411" y="4585184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08F67C-1F08-4961-AAC2-D3348341EA6C}"/>
              </a:ext>
            </a:extLst>
          </p:cNvPr>
          <p:cNvSpPr/>
          <p:nvPr/>
        </p:nvSpPr>
        <p:spPr>
          <a:xfrm>
            <a:off x="2476887" y="5139870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052B2F-5876-4BBA-AAA7-96D900971F95}"/>
              </a:ext>
            </a:extLst>
          </p:cNvPr>
          <p:cNvSpPr/>
          <p:nvPr/>
        </p:nvSpPr>
        <p:spPr>
          <a:xfrm>
            <a:off x="3336324" y="5139870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7C24F94-19CC-49F0-9D37-FB9924DF4986}"/>
              </a:ext>
            </a:extLst>
          </p:cNvPr>
          <p:cNvSpPr/>
          <p:nvPr/>
        </p:nvSpPr>
        <p:spPr>
          <a:xfrm>
            <a:off x="2476887" y="5647870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8E8D3-A4A8-4574-8B3B-6222EABAF74E}"/>
              </a:ext>
            </a:extLst>
          </p:cNvPr>
          <p:cNvSpPr/>
          <p:nvPr/>
        </p:nvSpPr>
        <p:spPr>
          <a:xfrm>
            <a:off x="3336324" y="5647870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85F8C5-54EB-41FE-B2FB-D035FCED3D95}"/>
              </a:ext>
            </a:extLst>
          </p:cNvPr>
          <p:cNvSpPr/>
          <p:nvPr/>
        </p:nvSpPr>
        <p:spPr>
          <a:xfrm>
            <a:off x="5333974" y="5139870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DC5717-2432-41F0-83B6-6A6918C198FF}"/>
              </a:ext>
            </a:extLst>
          </p:cNvPr>
          <p:cNvSpPr/>
          <p:nvPr/>
        </p:nvSpPr>
        <p:spPr>
          <a:xfrm>
            <a:off x="6193411" y="5139870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8D67E9-2DC3-4FC1-8C1A-18D704DEDEB8}"/>
              </a:ext>
            </a:extLst>
          </p:cNvPr>
          <p:cNvSpPr/>
          <p:nvPr/>
        </p:nvSpPr>
        <p:spPr>
          <a:xfrm>
            <a:off x="5333974" y="5647870"/>
            <a:ext cx="859437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D8CFA1-3EE9-41B4-946F-F7A8EE2779C2}"/>
              </a:ext>
            </a:extLst>
          </p:cNvPr>
          <p:cNvSpPr/>
          <p:nvPr/>
        </p:nvSpPr>
        <p:spPr>
          <a:xfrm>
            <a:off x="6193411" y="5647870"/>
            <a:ext cx="1951956" cy="50697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4D1385-1236-4ADE-82DE-F3DE90576D3F}"/>
              </a:ext>
            </a:extLst>
          </p:cNvPr>
          <p:cNvSpPr txBox="1"/>
          <p:nvPr/>
        </p:nvSpPr>
        <p:spPr>
          <a:xfrm>
            <a:off x="2549776" y="4158403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BC289B-ACCE-4844-A755-56A4C128B833}"/>
              </a:ext>
            </a:extLst>
          </p:cNvPr>
          <p:cNvSpPr txBox="1"/>
          <p:nvPr/>
        </p:nvSpPr>
        <p:spPr>
          <a:xfrm>
            <a:off x="2539263" y="4666403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1B2CFC-86DE-4616-BD87-5A4FD42C75FC}"/>
              </a:ext>
            </a:extLst>
          </p:cNvPr>
          <p:cNvSpPr txBox="1"/>
          <p:nvPr/>
        </p:nvSpPr>
        <p:spPr>
          <a:xfrm>
            <a:off x="2544072" y="5220454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4458D1-C1D7-4949-BA88-B7DCD1E535ED}"/>
              </a:ext>
            </a:extLst>
          </p:cNvPr>
          <p:cNvSpPr txBox="1"/>
          <p:nvPr/>
        </p:nvSpPr>
        <p:spPr>
          <a:xfrm>
            <a:off x="2539263" y="5727424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3A300D-F820-485A-9F9D-CBDD72DD0D1C}"/>
              </a:ext>
            </a:extLst>
          </p:cNvPr>
          <p:cNvSpPr txBox="1"/>
          <p:nvPr/>
        </p:nvSpPr>
        <p:spPr>
          <a:xfrm>
            <a:off x="5401159" y="4158403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B5336B-F7C7-425A-BBF4-285A0B229473}"/>
              </a:ext>
            </a:extLst>
          </p:cNvPr>
          <p:cNvSpPr txBox="1"/>
          <p:nvPr/>
        </p:nvSpPr>
        <p:spPr>
          <a:xfrm>
            <a:off x="5390646" y="4666403"/>
            <a:ext cx="723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2A1EDB-336B-465A-A5EA-C83DC2FF84FA}"/>
              </a:ext>
            </a:extLst>
          </p:cNvPr>
          <p:cNvSpPr txBox="1"/>
          <p:nvPr/>
        </p:nvSpPr>
        <p:spPr>
          <a:xfrm>
            <a:off x="5395455" y="5220454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3A0DF9-767D-4CCB-BFE1-C34ADE09C4B6}"/>
              </a:ext>
            </a:extLst>
          </p:cNvPr>
          <p:cNvSpPr txBox="1"/>
          <p:nvPr/>
        </p:nvSpPr>
        <p:spPr>
          <a:xfrm>
            <a:off x="5390646" y="5727424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D320D-28D3-4112-BB01-087B33A7BCEA}"/>
              </a:ext>
            </a:extLst>
          </p:cNvPr>
          <p:cNvSpPr txBox="1"/>
          <p:nvPr/>
        </p:nvSpPr>
        <p:spPr>
          <a:xfrm>
            <a:off x="3975304" y="414301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63%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F9589-527A-48BC-BC3C-3C68C6B3B15B}"/>
              </a:ext>
            </a:extLst>
          </p:cNvPr>
          <p:cNvSpPr txBox="1"/>
          <p:nvPr/>
        </p:nvSpPr>
        <p:spPr>
          <a:xfrm>
            <a:off x="3975304" y="465101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75%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E57C5-83C8-4868-B6B2-6E06D52B97A0}"/>
              </a:ext>
            </a:extLst>
          </p:cNvPr>
          <p:cNvSpPr txBox="1"/>
          <p:nvPr/>
        </p:nvSpPr>
        <p:spPr>
          <a:xfrm>
            <a:off x="3975304" y="520506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74%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D538B3-83C8-4F8A-8FE0-F93104F6D8A1}"/>
              </a:ext>
            </a:extLst>
          </p:cNvPr>
          <p:cNvSpPr txBox="1"/>
          <p:nvPr/>
        </p:nvSpPr>
        <p:spPr>
          <a:xfrm>
            <a:off x="3975304" y="57062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62%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1EBF-BF40-420E-BB0A-2E0D81F4D7B2}"/>
              </a:ext>
            </a:extLst>
          </p:cNvPr>
          <p:cNvSpPr txBox="1"/>
          <p:nvPr/>
        </p:nvSpPr>
        <p:spPr>
          <a:xfrm>
            <a:off x="6832598" y="414301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67%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311CB8-6AB9-4935-B054-7E2DBCA84973}"/>
              </a:ext>
            </a:extLst>
          </p:cNvPr>
          <p:cNvSpPr txBox="1"/>
          <p:nvPr/>
        </p:nvSpPr>
        <p:spPr>
          <a:xfrm>
            <a:off x="6832598" y="465101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71%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8F1F25-80F6-494C-93AA-E2A0A9A3913D}"/>
              </a:ext>
            </a:extLst>
          </p:cNvPr>
          <p:cNvSpPr txBox="1"/>
          <p:nvPr/>
        </p:nvSpPr>
        <p:spPr>
          <a:xfrm>
            <a:off x="6832598" y="520506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65%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D84E9A-022F-47FA-953F-7FF59D8A29C2}"/>
              </a:ext>
            </a:extLst>
          </p:cNvPr>
          <p:cNvSpPr txBox="1"/>
          <p:nvPr/>
        </p:nvSpPr>
        <p:spPr>
          <a:xfrm>
            <a:off x="6832598" y="57062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63%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3EA57E-05EA-4307-AC52-071B2CCB5BF3}"/>
              </a:ext>
            </a:extLst>
          </p:cNvPr>
          <p:cNvSpPr txBox="1"/>
          <p:nvPr/>
        </p:nvSpPr>
        <p:spPr>
          <a:xfrm>
            <a:off x="1413122" y="1592931"/>
            <a:ext cx="6317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금융통화위원회 직후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기자간담회에서 나온 총재의 모두발언을 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2,341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문장을 추출해 전문가가 수작업으로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분류된 문장으로 극성 분류 정확도 평가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4748B-2437-4FD6-956A-C8FC2862E4E7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5F6E64-F368-40AD-8E6D-DA12132B0289}"/>
              </a:ext>
            </a:extLst>
          </p:cNvPr>
          <p:cNvSpPr txBox="1"/>
          <p:nvPr/>
        </p:nvSpPr>
        <p:spPr>
          <a:xfrm>
            <a:off x="881108" y="862290"/>
            <a:ext cx="55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 : Market &amp; Lexical Approach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0DCED43D-3EAA-4AAE-9F0C-7B7303BAD10A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3EB9BED-B588-44A4-9F6B-767D1455426F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5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F3EACB-1B53-47D8-89D6-3A17ABB282AC}"/>
              </a:ext>
            </a:extLst>
          </p:cNvPr>
          <p:cNvSpPr/>
          <p:nvPr/>
        </p:nvSpPr>
        <p:spPr>
          <a:xfrm>
            <a:off x="767969" y="1681527"/>
            <a:ext cx="1161571" cy="33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1ECE-EF30-450A-ABBC-6B0CA8EFC81E}"/>
              </a:ext>
            </a:extLst>
          </p:cNvPr>
          <p:cNvSpPr txBox="1"/>
          <p:nvPr/>
        </p:nvSpPr>
        <p:spPr>
          <a:xfrm>
            <a:off x="727777" y="1589085"/>
            <a:ext cx="1728358" cy="4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Sentiment 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98DAA8-6602-4277-B1F1-7A4DE56EAB74}"/>
              </a:ext>
            </a:extLst>
          </p:cNvPr>
          <p:cNvSpPr/>
          <p:nvPr/>
        </p:nvSpPr>
        <p:spPr>
          <a:xfrm>
            <a:off x="727777" y="5064426"/>
            <a:ext cx="7702334" cy="81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DC0DA7-C70E-462C-AA1A-C3C457D33673}"/>
              </a:ext>
            </a:extLst>
          </p:cNvPr>
          <p:cNvSpPr/>
          <p:nvPr/>
        </p:nvSpPr>
        <p:spPr>
          <a:xfrm>
            <a:off x="720833" y="3023881"/>
            <a:ext cx="7702334" cy="81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C5CE09-EF6F-4E5B-B93D-EA06876AE06D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D1ECE-EF30-450A-ABBC-6B0CA8EFC81E}"/>
              </a:ext>
            </a:extLst>
          </p:cNvPr>
          <p:cNvSpPr txBox="1"/>
          <p:nvPr/>
        </p:nvSpPr>
        <p:spPr>
          <a:xfrm>
            <a:off x="881108" y="4369170"/>
            <a:ext cx="3584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Step2. ‘Step.1’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 문서의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tone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9875B-D4A0-441A-A2B4-DAE59B22543C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98497-597C-4B9A-B1A9-8350AD2F6ED3}"/>
              </a:ext>
            </a:extLst>
          </p:cNvPr>
          <p:cNvSpPr txBox="1"/>
          <p:nvPr/>
        </p:nvSpPr>
        <p:spPr>
          <a:xfrm>
            <a:off x="881108" y="862290"/>
            <a:ext cx="286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Sentiment Measurement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AA4CB1B-85A9-44AD-BCFD-8A66E4F5CD87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3E1FAB-2A27-4A41-9CAE-2A9A867207D1}"/>
                  </a:ext>
                </a:extLst>
              </p:cNvPr>
              <p:cNvSpPr txBox="1"/>
              <p:nvPr/>
            </p:nvSpPr>
            <p:spPr>
              <a:xfrm>
                <a:off x="1383254" y="3130570"/>
                <a:ext cx="6297108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𝑡𝑜𝑛𝑒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𝑓𝑒𝑎𝑡𝑢𝑒𝑟𝑠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𝑓𝑒𝑎𝑡𝑢𝑒𝑟𝑠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3E1FAB-2A27-4A41-9CAE-2A9A86720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54" y="3130570"/>
                <a:ext cx="6297108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33274DB-64BC-497C-A6EC-C53FFCD0EF26}"/>
              </a:ext>
            </a:extLst>
          </p:cNvPr>
          <p:cNvSpPr txBox="1"/>
          <p:nvPr/>
        </p:nvSpPr>
        <p:spPr>
          <a:xfrm>
            <a:off x="858404" y="2277069"/>
            <a:ext cx="2368549" cy="40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Step1.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문장의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tone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1CF7D2-5739-4D85-8076-0EBF81E17E3A}"/>
                  </a:ext>
                </a:extLst>
              </p:cNvPr>
              <p:cNvSpPr txBox="1"/>
              <p:nvPr/>
            </p:nvSpPr>
            <p:spPr>
              <a:xfrm>
                <a:off x="1713781" y="5163403"/>
                <a:ext cx="5716437" cy="61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𝑡𝑜𝑛𝑒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𝑡𝑜𝑛𝑒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𝑡𝑜𝑛𝑒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h𝑎𝑤𝑘𝑖𝑠h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𝑡𝑜𝑛𝑒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𝑑𝑜𝑣𝑖𝑠h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𝑡𝑜𝑛𝑒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1CF7D2-5739-4D85-8076-0EBF81E17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81" y="5163403"/>
                <a:ext cx="5716437" cy="612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E7AC8-F24C-4B06-91D7-6C02B1CEA7F7}"/>
              </a:ext>
            </a:extLst>
          </p:cNvPr>
          <p:cNvSpPr txBox="1"/>
          <p:nvPr/>
        </p:nvSpPr>
        <p:spPr>
          <a:xfrm>
            <a:off x="811566" y="3070565"/>
            <a:ext cx="2917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5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3742C-EDF1-49DE-81E3-84AC6B9BD948}"/>
              </a:ext>
            </a:extLst>
          </p:cNvPr>
          <p:cNvSpPr txBox="1"/>
          <p:nvPr/>
        </p:nvSpPr>
        <p:spPr>
          <a:xfrm>
            <a:off x="5305718" y="960909"/>
            <a:ext cx="2592376" cy="4377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Ⅰ.  </a:t>
            </a:r>
            <a:r>
              <a:rPr lang="ko-KR" altLang="en-US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  <a:endParaRPr lang="en-US" altLang="ko-KR" sz="23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Ⅱ.  </a:t>
            </a:r>
            <a:r>
              <a:rPr lang="ko-KR" altLang="en-US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이론적 배경</a:t>
            </a:r>
          </a:p>
          <a:p>
            <a:pPr>
              <a:lnSpc>
                <a:spcPct val="250000"/>
              </a:lnSpc>
            </a:pP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. </a:t>
            </a:r>
            <a:r>
              <a:rPr lang="ko-KR" altLang="en-US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및 방법론</a:t>
            </a:r>
          </a:p>
          <a:p>
            <a:pPr>
              <a:lnSpc>
                <a:spcPct val="250000"/>
              </a:lnSpc>
            </a:pP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Ⅳ. </a:t>
            </a:r>
            <a:r>
              <a:rPr lang="ko-KR" altLang="en-US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실증적 분석</a:t>
            </a:r>
          </a:p>
          <a:p>
            <a:pPr>
              <a:lnSpc>
                <a:spcPct val="250000"/>
              </a:lnSpc>
            </a:pP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Ⅴ. </a:t>
            </a:r>
            <a:r>
              <a:rPr lang="ko-KR" altLang="en-US" sz="23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856A4B-B96E-4864-9316-EE9DFA09357C}"/>
              </a:ext>
            </a:extLst>
          </p:cNvPr>
          <p:cNvSpPr/>
          <p:nvPr/>
        </p:nvSpPr>
        <p:spPr>
          <a:xfrm>
            <a:off x="979206" y="2689505"/>
            <a:ext cx="198120" cy="198120"/>
          </a:xfrm>
          <a:prstGeom prst="ellipse">
            <a:avLst/>
          </a:prstGeom>
          <a:solidFill>
            <a:srgbClr val="0029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B55B6D-1DE0-4AF0-A289-D02A4609BC31}"/>
              </a:ext>
            </a:extLst>
          </p:cNvPr>
          <p:cNvSpPr/>
          <p:nvPr/>
        </p:nvSpPr>
        <p:spPr>
          <a:xfrm>
            <a:off x="1245906" y="2689505"/>
            <a:ext cx="198120" cy="1981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28AF55-CB24-41EE-BE7B-7039AB5F6294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7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3E5B60-D6DA-45C5-84FE-6BE3694A735E}"/>
              </a:ext>
            </a:extLst>
          </p:cNvPr>
          <p:cNvSpPr/>
          <p:nvPr/>
        </p:nvSpPr>
        <p:spPr>
          <a:xfrm>
            <a:off x="1020932" y="2209600"/>
            <a:ext cx="1091955" cy="421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30DD5-B2C0-423C-8C6E-6BC16395C31E}"/>
              </a:ext>
            </a:extLst>
          </p:cNvPr>
          <p:cNvSpPr/>
          <p:nvPr/>
        </p:nvSpPr>
        <p:spPr>
          <a:xfrm>
            <a:off x="1020932" y="3351148"/>
            <a:ext cx="1091955" cy="421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C0F8FE-F885-484B-9348-38E21F2BFC27}"/>
              </a:ext>
            </a:extLst>
          </p:cNvPr>
          <p:cNvSpPr/>
          <p:nvPr/>
        </p:nvSpPr>
        <p:spPr>
          <a:xfrm>
            <a:off x="1020932" y="4483333"/>
            <a:ext cx="1091955" cy="421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3E88B-B46F-4546-B8FE-D23F6314D150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B231A-B6EE-4E24-ACF3-75F879239DCC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C2E1E-EA25-43EC-932A-AFFE42762840}"/>
              </a:ext>
            </a:extLst>
          </p:cNvPr>
          <p:cNvSpPr txBox="1"/>
          <p:nvPr/>
        </p:nvSpPr>
        <p:spPr>
          <a:xfrm>
            <a:off x="881108" y="86229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EBA9F6A-480F-4B94-89A0-CC85730C0D56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02CB406-BB4B-40A3-9CF3-51AB9A65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75" y="2171472"/>
            <a:ext cx="7556849" cy="3057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연구문제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리가 만들어낸 지표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(tone)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현재와 미래의 통화정책 결정을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설명하고 있는가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거시경제 데이터가 설명해주지 못하는 추가 정보를 텍스트 분석이 잘 제공하고 있는가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연구문제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도메인에 특화된 사전을 구축할 필요가 있는가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 통용되는 단어사전이 아닌 경제 및 금융에 특화된 사전을 구축할 필요가 있는가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연구문제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원문 텍스트를 사용해야만 하는가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한국어를 영어로 번역하여 사용하는 것이 더 간편하고 정확한 것은 아닌가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6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6606-ACE4-4F53-B398-C1F31261970B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5F6C2-E772-4F00-932F-157E4FD67C5F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895F7-4D83-45A7-842E-67522A5D5A35}"/>
              </a:ext>
            </a:extLst>
          </p:cNvPr>
          <p:cNvSpPr txBox="1"/>
          <p:nvPr/>
        </p:nvSpPr>
        <p:spPr>
          <a:xfrm>
            <a:off x="881109" y="862290"/>
            <a:ext cx="7853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리가 만들어낸 지표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(tone)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현재와 미래의 통화정책 결정을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설명하고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EA05925-356F-4A72-B285-395A6EA7C4FD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B9BB1D-331F-475C-8B2F-B9270829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5" r="1076" b="51365"/>
          <a:stretch/>
        </p:blipFill>
        <p:spPr>
          <a:xfrm>
            <a:off x="125619" y="2118759"/>
            <a:ext cx="8892762" cy="3162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C6F258-1EED-46AD-AE3C-D415DC80CB84}"/>
              </a:ext>
            </a:extLst>
          </p:cNvPr>
          <p:cNvSpPr txBox="1"/>
          <p:nvPr/>
        </p:nvSpPr>
        <p:spPr>
          <a:xfrm>
            <a:off x="549877" y="5370943"/>
            <a:ext cx="36537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Tone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전문가의 극성분류 결과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90E20-DDE7-4D10-BE88-6E865498A28E}"/>
              </a:ext>
            </a:extLst>
          </p:cNvPr>
          <p:cNvSpPr txBox="1"/>
          <p:nvPr/>
        </p:nvSpPr>
        <p:spPr>
          <a:xfrm>
            <a:off x="4895348" y="5370943"/>
            <a:ext cx="39118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Tone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정책금리 변화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1983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0816836-4AC3-4215-BABF-EF9294B37E8A}"/>
              </a:ext>
            </a:extLst>
          </p:cNvPr>
          <p:cNvSpPr txBox="1"/>
          <p:nvPr/>
        </p:nvSpPr>
        <p:spPr>
          <a:xfrm>
            <a:off x="5414071" y="5364279"/>
            <a:ext cx="2925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Tone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Gap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D9A09-6180-4529-B9CF-CB700FF33F43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B3598-1D89-4C25-9E06-4C5F52DD85AA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E67B2FF5-8B20-40D9-8F43-48B07ED140DF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40FB1-2EE2-4487-9EBA-DCE3EBF65293}"/>
              </a:ext>
            </a:extLst>
          </p:cNvPr>
          <p:cNvSpPr txBox="1"/>
          <p:nvPr/>
        </p:nvSpPr>
        <p:spPr>
          <a:xfrm>
            <a:off x="881109" y="862290"/>
            <a:ext cx="7853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리가 만들어낸 지표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(tone)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현재와 미래의 통화정책 결정을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설명하고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9D7C38-FDCE-4ABB-8214-3D9B237B9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t="8076" r="697" b="51072"/>
          <a:stretch/>
        </p:blipFill>
        <p:spPr>
          <a:xfrm>
            <a:off x="125619" y="2095653"/>
            <a:ext cx="8892762" cy="31859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8E12A9-BB62-4809-B260-FE5B6C358609}"/>
              </a:ext>
            </a:extLst>
          </p:cNvPr>
          <p:cNvSpPr/>
          <p:nvPr/>
        </p:nvSpPr>
        <p:spPr>
          <a:xfrm>
            <a:off x="5943600" y="2795458"/>
            <a:ext cx="373224" cy="16743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EEB4-6FE6-43D4-BA51-29328B023A7B}"/>
              </a:ext>
            </a:extLst>
          </p:cNvPr>
          <p:cNvSpPr txBox="1"/>
          <p:nvPr/>
        </p:nvSpPr>
        <p:spPr>
          <a:xfrm>
            <a:off x="6332315" y="4225893"/>
            <a:ext cx="2319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리먼 브라더스 사태를 반영함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FA3F6-C6E1-4CAD-A503-76B226526822}"/>
              </a:ext>
            </a:extLst>
          </p:cNvPr>
          <p:cNvSpPr txBox="1"/>
          <p:nvPr/>
        </p:nvSpPr>
        <p:spPr>
          <a:xfrm>
            <a:off x="659165" y="5364278"/>
            <a:ext cx="3368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Tone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통화정책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Decision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F2BF447-1B65-4E5D-BC05-1216DD4199F4}"/>
              </a:ext>
            </a:extLst>
          </p:cNvPr>
          <p:cNvSpPr/>
          <p:nvPr/>
        </p:nvSpPr>
        <p:spPr>
          <a:xfrm>
            <a:off x="350107" y="4990623"/>
            <a:ext cx="8443786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EAB8FA0-3B36-447E-BA16-19E582B0B89E}"/>
              </a:ext>
            </a:extLst>
          </p:cNvPr>
          <p:cNvSpPr/>
          <p:nvPr/>
        </p:nvSpPr>
        <p:spPr>
          <a:xfrm>
            <a:off x="720833" y="2635284"/>
            <a:ext cx="7702334" cy="457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6D931-2BB5-454C-BDC6-DA5D908898D2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1C1C-4799-4D17-96F3-8F291B2D2DBD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9C28B9F-BC8C-421E-9FA9-C5E09BB8D9C4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896DC-0DEF-49FD-A365-D3E50C3C571A}"/>
              </a:ext>
            </a:extLst>
          </p:cNvPr>
          <p:cNvSpPr txBox="1"/>
          <p:nvPr/>
        </p:nvSpPr>
        <p:spPr>
          <a:xfrm>
            <a:off x="881109" y="862290"/>
            <a:ext cx="7853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리가 만들어낸 지표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(tone)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현재와 미래의 통화정책 결정을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설명하고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89F40-334E-4127-B3C7-8DEFCD10D6E9}"/>
                  </a:ext>
                </a:extLst>
              </p:cNvPr>
              <p:cNvSpPr txBox="1"/>
              <p:nvPr/>
            </p:nvSpPr>
            <p:spPr>
              <a:xfrm>
                <a:off x="877495" y="2707412"/>
                <a:ext cx="7389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89F40-334E-4127-B3C7-8DEFCD10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2707412"/>
                <a:ext cx="7389010" cy="307777"/>
              </a:xfrm>
              <a:prstGeom prst="rect">
                <a:avLst/>
              </a:prstGeom>
              <a:blipFill>
                <a:blip r:embed="rId2"/>
                <a:stretch>
                  <a:fillRect l="-743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CFC91-CE83-4410-A8C5-E576BA990692}"/>
                  </a:ext>
                </a:extLst>
              </p:cNvPr>
              <p:cNvSpPr txBox="1"/>
              <p:nvPr/>
            </p:nvSpPr>
            <p:spPr>
              <a:xfrm>
                <a:off x="350107" y="5090826"/>
                <a:ext cx="84437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CFC91-CE83-4410-A8C5-E576BA99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7" y="5090826"/>
                <a:ext cx="8443786" cy="307777"/>
              </a:xfrm>
              <a:prstGeom prst="rect">
                <a:avLst/>
              </a:prstGeom>
              <a:blipFill>
                <a:blip r:embed="rId3"/>
                <a:stretch>
                  <a:fillRect l="-57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2789AB6-5B8F-4182-88CE-1DB72AF6D242}"/>
              </a:ext>
            </a:extLst>
          </p:cNvPr>
          <p:cNvSpPr txBox="1"/>
          <p:nvPr/>
        </p:nvSpPr>
        <p:spPr>
          <a:xfrm>
            <a:off x="350107" y="1944143"/>
            <a:ext cx="4671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Taylor‘s Rule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기반의 통화정책 예측 공식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71F12-CEF8-4950-864D-2340348CDE0B}"/>
              </a:ext>
            </a:extLst>
          </p:cNvPr>
          <p:cNvSpPr txBox="1"/>
          <p:nvPr/>
        </p:nvSpPr>
        <p:spPr>
          <a:xfrm>
            <a:off x="350107" y="4342404"/>
            <a:ext cx="47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연구진의 지표를 반영한 통화정책 예측 공식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CE6A25-C1EB-4D54-9B0B-7EA36F9A45D2}"/>
              </a:ext>
            </a:extLst>
          </p:cNvPr>
          <p:cNvSpPr/>
          <p:nvPr/>
        </p:nvSpPr>
        <p:spPr>
          <a:xfrm>
            <a:off x="7669763" y="5049175"/>
            <a:ext cx="522515" cy="44786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43C4AE-D8B3-4B73-AF46-C4277E5F7970}"/>
                  </a:ext>
                </a:extLst>
              </p:cNvPr>
              <p:cNvSpPr txBox="1"/>
              <p:nvPr/>
            </p:nvSpPr>
            <p:spPr>
              <a:xfrm>
                <a:off x="877495" y="3293406"/>
                <a:ext cx="68021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거시경제 지표를 이용해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BOK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통화정책 예측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: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현재 통화 정책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인플레이션 차이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결과값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차이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43C4AE-D8B3-4B73-AF46-C4277E5F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3293406"/>
                <a:ext cx="6802119" cy="584775"/>
              </a:xfrm>
              <a:prstGeom prst="rect">
                <a:avLst/>
              </a:prstGeom>
              <a:blipFill>
                <a:blip r:embed="rId4"/>
                <a:stretch>
                  <a:fillRect l="-53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C27016-232E-488C-AF61-D9B687E4F019}"/>
                  </a:ext>
                </a:extLst>
              </p:cNvPr>
              <p:cNvSpPr txBox="1"/>
              <p:nvPr/>
            </p:nvSpPr>
            <p:spPr>
              <a:xfrm>
                <a:off x="877495" y="5800468"/>
                <a:ext cx="65117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추가적인 설명을  수치화한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변수로 추가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(Tone Market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Tone Lexical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반영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C27016-232E-488C-AF61-D9B687E4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5800468"/>
                <a:ext cx="6511719" cy="338554"/>
              </a:xfrm>
              <a:prstGeom prst="rect">
                <a:avLst/>
              </a:prstGeom>
              <a:blipFill>
                <a:blip r:embed="rId5"/>
                <a:stretch>
                  <a:fillRect l="-562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7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9E0E80-C896-4F96-9715-2F5A61E37C4D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FAD32-B3F2-4768-9306-400B15287621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B1100A5-E6EA-4D9E-B7FD-4348603AA2EF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FE012-A8AD-4488-9BCF-E36EB68A1D71}"/>
              </a:ext>
            </a:extLst>
          </p:cNvPr>
          <p:cNvSpPr txBox="1"/>
          <p:nvPr/>
        </p:nvSpPr>
        <p:spPr>
          <a:xfrm>
            <a:off x="881109" y="862290"/>
            <a:ext cx="7853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리가 만들어낸 지표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(tone)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현재와 미래의 통화정책 결정을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설명하고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2721CB05-7903-4891-B385-FC8BA5FF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>
          <a:xfrm>
            <a:off x="807369" y="1807244"/>
            <a:ext cx="7369844" cy="48042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503C1-68AF-471B-B7D5-247422D802BA}"/>
              </a:ext>
            </a:extLst>
          </p:cNvPr>
          <p:cNvSpPr/>
          <p:nvPr/>
        </p:nvSpPr>
        <p:spPr>
          <a:xfrm>
            <a:off x="3952698" y="1835236"/>
            <a:ext cx="2103120" cy="47679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D9338C-B3B8-4691-A840-DF5CF23329EA}"/>
              </a:ext>
            </a:extLst>
          </p:cNvPr>
          <p:cNvSpPr/>
          <p:nvPr/>
        </p:nvSpPr>
        <p:spPr>
          <a:xfrm>
            <a:off x="816700" y="4258177"/>
            <a:ext cx="655671" cy="88834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32219B-DA5C-452F-8972-FAC043B991B1}"/>
              </a:ext>
            </a:extLst>
          </p:cNvPr>
          <p:cNvSpPr/>
          <p:nvPr/>
        </p:nvSpPr>
        <p:spPr>
          <a:xfrm>
            <a:off x="4143430" y="4336318"/>
            <a:ext cx="660400" cy="46605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F9C723-1F24-4DCA-BD61-76223A815E50}"/>
              </a:ext>
            </a:extLst>
          </p:cNvPr>
          <p:cNvSpPr/>
          <p:nvPr/>
        </p:nvSpPr>
        <p:spPr>
          <a:xfrm>
            <a:off x="5162074" y="4793039"/>
            <a:ext cx="660400" cy="4683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65CD61-72BE-4808-979C-7B32D76B6948}"/>
              </a:ext>
            </a:extLst>
          </p:cNvPr>
          <p:cNvSpPr/>
          <p:nvPr/>
        </p:nvSpPr>
        <p:spPr>
          <a:xfrm>
            <a:off x="6260841" y="3402778"/>
            <a:ext cx="1651518" cy="46648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132F51-A764-437B-937C-765BA9802D72}"/>
              </a:ext>
            </a:extLst>
          </p:cNvPr>
          <p:cNvSpPr/>
          <p:nvPr/>
        </p:nvSpPr>
        <p:spPr>
          <a:xfrm>
            <a:off x="2090057" y="2031467"/>
            <a:ext cx="1660849" cy="447582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A3ED8-EFAD-43B3-8DE1-0CD3DE437F9C}"/>
              </a:ext>
            </a:extLst>
          </p:cNvPr>
          <p:cNvSpPr txBox="1"/>
          <p:nvPr/>
        </p:nvSpPr>
        <p:spPr>
          <a:xfrm>
            <a:off x="1934208" y="157023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Taylor Rule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D94DB-708D-4D36-B89A-5B5810F0FCF1}"/>
              </a:ext>
            </a:extLst>
          </p:cNvPr>
          <p:cNvSpPr txBox="1"/>
          <p:nvPr/>
        </p:nvSpPr>
        <p:spPr>
          <a:xfrm>
            <a:off x="2900008" y="157023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개량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Taylor Rule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10E5F-493E-48A5-BCA0-738EB0F5299C}"/>
              </a:ext>
            </a:extLst>
          </p:cNvPr>
          <p:cNvSpPr txBox="1"/>
          <p:nvPr/>
        </p:nvSpPr>
        <p:spPr>
          <a:xfrm>
            <a:off x="3938543" y="1563922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추가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A420C1-7EC8-4DFB-84F1-BB786B448032}"/>
              </a:ext>
            </a:extLst>
          </p:cNvPr>
          <p:cNvSpPr txBox="1"/>
          <p:nvPr/>
        </p:nvSpPr>
        <p:spPr>
          <a:xfrm>
            <a:off x="5002819" y="1563922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Lexical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6F427-CF2C-4121-9050-C52535871DC3}"/>
              </a:ext>
            </a:extLst>
          </p:cNvPr>
          <p:cNvSpPr txBox="1"/>
          <p:nvPr/>
        </p:nvSpPr>
        <p:spPr>
          <a:xfrm>
            <a:off x="6096942" y="1563922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EPU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추가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16838-ECE9-4250-8F1F-7B6DA73E4DFA}"/>
              </a:ext>
            </a:extLst>
          </p:cNvPr>
          <p:cNvSpPr txBox="1"/>
          <p:nvPr/>
        </p:nvSpPr>
        <p:spPr>
          <a:xfrm>
            <a:off x="7194121" y="156392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추가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7F0837C-C8C7-4877-97F6-49C7A56CC004}"/>
              </a:ext>
            </a:extLst>
          </p:cNvPr>
          <p:cNvCxnSpPr>
            <a:cxnSpLocks/>
          </p:cNvCxnSpPr>
          <p:nvPr/>
        </p:nvCxnSpPr>
        <p:spPr>
          <a:xfrm>
            <a:off x="849630" y="1535931"/>
            <a:ext cx="7258050" cy="0"/>
          </a:xfrm>
          <a:prstGeom prst="line">
            <a:avLst/>
          </a:prstGeom>
          <a:ln w="25400">
            <a:solidFill>
              <a:srgbClr val="866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349378-1CFF-425D-97EA-F157E9FA4624}"/>
              </a:ext>
            </a:extLst>
          </p:cNvPr>
          <p:cNvSpPr/>
          <p:nvPr/>
        </p:nvSpPr>
        <p:spPr>
          <a:xfrm>
            <a:off x="3938543" y="6150252"/>
            <a:ext cx="2103120" cy="246221"/>
          </a:xfrm>
          <a:prstGeom prst="rect">
            <a:avLst/>
          </a:prstGeom>
          <a:solidFill>
            <a:srgbClr val="EC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CEBF95-7CB4-4DF7-8DE3-B3C3748D23CA}"/>
              </a:ext>
            </a:extLst>
          </p:cNvPr>
          <p:cNvSpPr/>
          <p:nvPr/>
        </p:nvSpPr>
        <p:spPr>
          <a:xfrm>
            <a:off x="4145280" y="6385140"/>
            <a:ext cx="1767840" cy="17514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564DD3-2098-4B33-A5A7-76F97CD628B0}"/>
              </a:ext>
            </a:extLst>
          </p:cNvPr>
          <p:cNvSpPr txBox="1"/>
          <p:nvPr/>
        </p:nvSpPr>
        <p:spPr>
          <a:xfrm>
            <a:off x="4080685" y="6124446"/>
            <a:ext cx="1883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R2 Score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개선됨을  확인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5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0529457-F756-4D45-BF6C-91B78C3391EE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B64C5-B9DE-455F-9FB6-FA9E29B604E9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3D748-F40B-4C40-BD72-08F171DABF12}"/>
              </a:ext>
            </a:extLst>
          </p:cNvPr>
          <p:cNvSpPr txBox="1"/>
          <p:nvPr/>
        </p:nvSpPr>
        <p:spPr>
          <a:xfrm>
            <a:off x="881108" y="862290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도메인에 특화된 사전을 구축할 필요가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원문 텍스트를 사용해야만 하는가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3E0307-9B1C-4147-A027-0CA4E1D92E7E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1A3F344-BAB8-4D95-9249-B9784A38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36" y="2152088"/>
            <a:ext cx="6234884" cy="3699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범용 한국어 사전 기반 텍스트 분석 지표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KKMA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사용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범용 사전 이용해 구축됨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번역기를 이용한 영어 텍스트 분석 지표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 번역기 이용해 의사록 번역 </a:t>
            </a:r>
            <a:r>
              <a:rPr lang="en-US" altLang="ko-KR" sz="18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 분석을 위한 기존의 틀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1) Google Cloud Natural Language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감정분석 서비스 이용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2)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범용 사전을 이용한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Harvard IV-4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3) Loughran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McDonald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특수어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사전 이용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5EBD9-EF2B-4016-8BA7-81D0566F6ACA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7D61F-37A2-4886-AC9D-4D79FB69DCC1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FC4F6DD-197B-46AB-A437-F30266C34D3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F7627-0B9C-4480-A914-FBB302ED23C3}"/>
              </a:ext>
            </a:extLst>
          </p:cNvPr>
          <p:cNvSpPr txBox="1"/>
          <p:nvPr/>
        </p:nvSpPr>
        <p:spPr>
          <a:xfrm>
            <a:off x="881108" y="862290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 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: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도메인에 특화된 사전을 구축할 필요가 있는가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09E70-5D20-428C-AAC3-51FE0681FFD7}"/>
              </a:ext>
            </a:extLst>
          </p:cNvPr>
          <p:cNvSpPr txBox="1"/>
          <p:nvPr/>
        </p:nvSpPr>
        <p:spPr>
          <a:xfrm>
            <a:off x="2140469" y="5977954"/>
            <a:ext cx="4863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특화된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Tone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범용 한국어 사전과의 비교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DDAEE91-E2AC-4853-8B42-924F9142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6" y="1505483"/>
            <a:ext cx="5956668" cy="441367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C50432-C2A5-4C23-9513-B6B647045A40}"/>
              </a:ext>
            </a:extLst>
          </p:cNvPr>
          <p:cNvSpPr/>
          <p:nvPr/>
        </p:nvSpPr>
        <p:spPr>
          <a:xfrm>
            <a:off x="3433665" y="2106005"/>
            <a:ext cx="662474" cy="273386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5EBD9-EF2B-4016-8BA7-81D0566F6ACA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7D61F-37A2-4886-AC9D-4D79FB69DCC1}"/>
              </a:ext>
            </a:extLst>
          </p:cNvPr>
          <p:cNvSpPr txBox="1"/>
          <p:nvPr/>
        </p:nvSpPr>
        <p:spPr>
          <a:xfrm>
            <a:off x="194476" y="173928"/>
            <a:ext cx="2545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Ⅳ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실증적 분석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FC4F6DD-197B-46AB-A437-F30266C34D3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F7627-0B9C-4480-A914-FBB302ED23C3}"/>
              </a:ext>
            </a:extLst>
          </p:cNvPr>
          <p:cNvSpPr txBox="1"/>
          <p:nvPr/>
        </p:nvSpPr>
        <p:spPr>
          <a:xfrm>
            <a:off x="881108" y="862290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 문제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원문 텍스트를 사용해야만 하는가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965A6C-7287-4765-8A70-EF25D631A09A}"/>
              </a:ext>
            </a:extLst>
          </p:cNvPr>
          <p:cNvGrpSpPr/>
          <p:nvPr/>
        </p:nvGrpSpPr>
        <p:grpSpPr>
          <a:xfrm>
            <a:off x="85455" y="2676879"/>
            <a:ext cx="8973091" cy="2208295"/>
            <a:chOff x="65314" y="2565811"/>
            <a:chExt cx="8973091" cy="2208295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8A690DE-F2F9-400B-8A0C-CF4B4B0E0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2" t="938" b="54846"/>
            <a:stretch/>
          </p:blipFill>
          <p:spPr>
            <a:xfrm>
              <a:off x="65314" y="2565812"/>
              <a:ext cx="3022355" cy="2208294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77A75AE-499C-4CD0-A040-93AE75C6D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" t="49828" r="1090" b="6203"/>
            <a:stretch/>
          </p:blipFill>
          <p:spPr>
            <a:xfrm>
              <a:off x="3147376" y="2565811"/>
              <a:ext cx="5891029" cy="21552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194014-D624-46CB-88DF-70E1FBA6B725}"/>
              </a:ext>
            </a:extLst>
          </p:cNvPr>
          <p:cNvSpPr txBox="1"/>
          <p:nvPr/>
        </p:nvSpPr>
        <p:spPr>
          <a:xfrm>
            <a:off x="2423017" y="5064482"/>
            <a:ext cx="4297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제작한 한국어 기반 사전과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영어 기반 사전 비교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EF49E-4EC5-4B94-9F02-E4E72B9DB7A5}"/>
              </a:ext>
            </a:extLst>
          </p:cNvPr>
          <p:cNvSpPr txBox="1"/>
          <p:nvPr/>
        </p:nvSpPr>
        <p:spPr>
          <a:xfrm>
            <a:off x="374988" y="2318202"/>
            <a:ext cx="24432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 처리 클라우드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1681-3CC4-460F-90CC-6A4D02B1F55D}"/>
              </a:ext>
            </a:extLst>
          </p:cNvPr>
          <p:cNvSpPr txBox="1"/>
          <p:nvPr/>
        </p:nvSpPr>
        <p:spPr>
          <a:xfrm>
            <a:off x="3526973" y="2318202"/>
            <a:ext cx="20900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Harvard IV-4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983B4-8E16-4A20-94A7-D97099262622}"/>
              </a:ext>
            </a:extLst>
          </p:cNvPr>
          <p:cNvSpPr txBox="1"/>
          <p:nvPr/>
        </p:nvSpPr>
        <p:spPr>
          <a:xfrm>
            <a:off x="6386567" y="2087369"/>
            <a:ext cx="2529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특화</a:t>
            </a:r>
            <a:endParaRPr lang="en-US" altLang="ko-KR" sz="15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Loughran &amp;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Mcdonald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9FBFC-29D7-439B-865B-20ABEC95073E}"/>
              </a:ext>
            </a:extLst>
          </p:cNvPr>
          <p:cNvSpPr/>
          <p:nvPr/>
        </p:nvSpPr>
        <p:spPr>
          <a:xfrm>
            <a:off x="979713" y="3131771"/>
            <a:ext cx="466532" cy="118387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6CA0A-2244-44A3-B4B8-B7F3A5C6BE80}"/>
              </a:ext>
            </a:extLst>
          </p:cNvPr>
          <p:cNvSpPr/>
          <p:nvPr/>
        </p:nvSpPr>
        <p:spPr>
          <a:xfrm>
            <a:off x="3965508" y="3131771"/>
            <a:ext cx="466532" cy="118387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084DED-0E06-41C8-B39C-5FF65C443F73}"/>
              </a:ext>
            </a:extLst>
          </p:cNvPr>
          <p:cNvSpPr/>
          <p:nvPr/>
        </p:nvSpPr>
        <p:spPr>
          <a:xfrm>
            <a:off x="6997957" y="3131771"/>
            <a:ext cx="466532" cy="118387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E4BD78-670B-4690-87ED-ACB4C516E1D1}"/>
              </a:ext>
            </a:extLst>
          </p:cNvPr>
          <p:cNvSpPr txBox="1"/>
          <p:nvPr/>
        </p:nvSpPr>
        <p:spPr>
          <a:xfrm>
            <a:off x="2111475" y="1382873"/>
            <a:ext cx="655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논문은 통화 정책의 분야별 한국어 사전과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n-gram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사용해 통화 정책의 감정을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정량화하는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텍스트 기반의 지표를 개발하였다는 점에서 의의가 있음</a:t>
            </a:r>
          </a:p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지표는 현재와 미래의 통화 정책 결정을 설명하며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기존 지표들에 비해 더 좋은 성과를 내는데 도움이 된다는 것을 밝혔음</a:t>
            </a:r>
          </a:p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본 논문에서 개발한 분야별 고유 사전과 한국어 원문을 사용하는 것은 경제 분야의 향후 연구에도 도움이 될 것이라는 결론을 도출하였음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D3492-FD20-4673-A6FF-F1D8E44CC5FF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0A04A-1B7E-4088-AD86-803BA2FCCF89}"/>
              </a:ext>
            </a:extLst>
          </p:cNvPr>
          <p:cNvSpPr txBox="1"/>
          <p:nvPr/>
        </p:nvSpPr>
        <p:spPr>
          <a:xfrm>
            <a:off x="194476" y="173928"/>
            <a:ext cx="1459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Ⅴ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7F8F8D-3370-4C45-AD5B-7DCE583716C9}"/>
              </a:ext>
            </a:extLst>
          </p:cNvPr>
          <p:cNvSpPr/>
          <p:nvPr/>
        </p:nvSpPr>
        <p:spPr>
          <a:xfrm>
            <a:off x="403255" y="1292444"/>
            <a:ext cx="1561713" cy="155962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87F2C0-B29C-4F93-BC91-8D2DF21DE8F4}"/>
              </a:ext>
            </a:extLst>
          </p:cNvPr>
          <p:cNvSpPr/>
          <p:nvPr/>
        </p:nvSpPr>
        <p:spPr>
          <a:xfrm>
            <a:off x="2011075" y="1292444"/>
            <a:ext cx="6729670" cy="1559624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0E96C-5524-4E4F-9B7A-CA985E49DB09}"/>
              </a:ext>
            </a:extLst>
          </p:cNvPr>
          <p:cNvSpPr txBox="1"/>
          <p:nvPr/>
        </p:nvSpPr>
        <p:spPr>
          <a:xfrm>
            <a:off x="694234" y="18875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D02CC2-5515-440C-8B51-46AF944F5DC2}"/>
              </a:ext>
            </a:extLst>
          </p:cNvPr>
          <p:cNvSpPr/>
          <p:nvPr/>
        </p:nvSpPr>
        <p:spPr>
          <a:xfrm>
            <a:off x="403255" y="2933619"/>
            <a:ext cx="1561713" cy="238991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B45C5D-C3F5-48D8-8C81-B0FA61942819}"/>
              </a:ext>
            </a:extLst>
          </p:cNvPr>
          <p:cNvSpPr/>
          <p:nvPr/>
        </p:nvSpPr>
        <p:spPr>
          <a:xfrm>
            <a:off x="2011075" y="2933619"/>
            <a:ext cx="6729670" cy="2389914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68C5C-3969-405F-932B-6F615EE518C5}"/>
              </a:ext>
            </a:extLst>
          </p:cNvPr>
          <p:cNvSpPr/>
          <p:nvPr/>
        </p:nvSpPr>
        <p:spPr>
          <a:xfrm>
            <a:off x="403255" y="5405083"/>
            <a:ext cx="1561713" cy="703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77CFBF-8E04-4821-992F-3420FE9636F0}"/>
              </a:ext>
            </a:extLst>
          </p:cNvPr>
          <p:cNvSpPr/>
          <p:nvPr/>
        </p:nvSpPr>
        <p:spPr>
          <a:xfrm>
            <a:off x="2011075" y="5405083"/>
            <a:ext cx="6729670" cy="703048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1AF6E-D815-46B9-B8A9-02A365310A7E}"/>
              </a:ext>
            </a:extLst>
          </p:cNvPr>
          <p:cNvSpPr txBox="1"/>
          <p:nvPr/>
        </p:nvSpPr>
        <p:spPr>
          <a:xfrm>
            <a:off x="338367" y="3943910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연구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제안점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E4561-68BC-4731-8880-D734EEF55700}"/>
              </a:ext>
            </a:extLst>
          </p:cNvPr>
          <p:cNvSpPr txBox="1"/>
          <p:nvPr/>
        </p:nvSpPr>
        <p:spPr>
          <a:xfrm>
            <a:off x="659770" y="558146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방안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A90A3-FDFB-42D6-AD49-5337F52B0E66}"/>
              </a:ext>
            </a:extLst>
          </p:cNvPr>
          <p:cNvSpPr txBox="1"/>
          <p:nvPr/>
        </p:nvSpPr>
        <p:spPr>
          <a:xfrm>
            <a:off x="2075964" y="3017948"/>
            <a:ext cx="65531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논문의 지표를 한국은행 정책 금리와 거시경제 변수와 비교하여 어떤 종류의 정보를 가지고 있는지 혹은 가지고 있지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않은지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검토하는 것이 중요함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한국은행 정책금리를 통화 정책 감정 지표의 잠재변수로 해석하여 통화 정책의 효과를 분석하는 표준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시스템이나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DSGE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본 논문의 방향성을 접목시킨다면 더욱 흥미로운 연구가 될 것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논문의 측정 지표는 선행 가이드라인을 포함하여 중앙은행의 커뮤니케이션 효과를 평가하는데 사용될 수 있음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한국은행의 의도와 상관없이 회의록에 근거한 본 논문의 지표는 통화정책의 향후 방향성을 설명하는데 도움을 줄 수 있을 것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거시경제의 불확실성이나 향후 통화정책 기조에 대한 국민들의 기대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증시 등을 측정하는 측면에서 본 논문의 방법론을 쉽게 적용할 수 있음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이와 같은 방법론을 활용하여 실제 자산 가격이나 여러 변수에 어떠한 영향을 미치는지 살펴볼 수 있을 것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A3BEF2-38DF-43BE-9C41-3230D34CAA99}"/>
              </a:ext>
            </a:extLst>
          </p:cNvPr>
          <p:cNvSpPr txBox="1"/>
          <p:nvPr/>
        </p:nvSpPr>
        <p:spPr>
          <a:xfrm>
            <a:off x="2075963" y="5504520"/>
            <a:ext cx="6553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KorPeriod"/>
            </a:pPr>
            <a:r>
              <a:rPr lang="ko-KR" altLang="en-US" sz="1400" kern="0" spc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연구를 시작으로 텍스트 마이닝 분석 방법론이 경제 통화 정책을 분석하는 실무자들이나 연구자들에게 유용한 도구가 될 수 있을 것이라 사료됨</a:t>
            </a:r>
          </a:p>
        </p:txBody>
      </p:sp>
    </p:spTree>
    <p:extLst>
      <p:ext uri="{BB962C8B-B14F-4D97-AF65-F5344CB8AC3E}">
        <p14:creationId xmlns:p14="http://schemas.microsoft.com/office/powerpoint/2010/main" val="1363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FC2ADE-B47E-42B5-A659-EC2E682085A4}"/>
              </a:ext>
            </a:extLst>
          </p:cNvPr>
          <p:cNvSpPr txBox="1"/>
          <p:nvPr/>
        </p:nvSpPr>
        <p:spPr>
          <a:xfrm>
            <a:off x="729079" y="2291312"/>
            <a:ext cx="7685842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논문에서 활용된 데이터를 그대로 수집하여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현재에도 적용될 수 있는지 확인하기 위해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까지의 데이터를 수집하여 적용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강사님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미워잉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…&gt; 3&lt;….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3BF065-8043-47FF-943D-9771082187F6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5F07E-FC9B-484E-BE82-CACD8E45839F}"/>
              </a:ext>
            </a:extLst>
          </p:cNvPr>
          <p:cNvSpPr txBox="1"/>
          <p:nvPr/>
        </p:nvSpPr>
        <p:spPr>
          <a:xfrm>
            <a:off x="881108" y="86229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프로젝트 진행 방향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5E2E14-F0B1-48B4-8091-B3DB9A55F095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965E6-79B5-4D87-AF34-A941FBE7E744}"/>
              </a:ext>
            </a:extLst>
          </p:cNvPr>
          <p:cNvSpPr txBox="1"/>
          <p:nvPr/>
        </p:nvSpPr>
        <p:spPr>
          <a:xfrm>
            <a:off x="194476" y="173928"/>
            <a:ext cx="1459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Ⅴ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00297B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39013C-6EED-4975-9CFF-4F2FFFEC3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2" y="2541973"/>
            <a:ext cx="3666294" cy="2496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EC8C9-41C3-456F-917E-95120B41213C}"/>
              </a:ext>
            </a:extLst>
          </p:cNvPr>
          <p:cNvSpPr txBox="1"/>
          <p:nvPr/>
        </p:nvSpPr>
        <p:spPr>
          <a:xfrm>
            <a:off x="194476" y="173928"/>
            <a:ext cx="1439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Ⅰ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9E1E7-7CF0-44BC-82BB-DD0477ECE6C6}"/>
              </a:ext>
            </a:extLst>
          </p:cNvPr>
          <p:cNvSpPr txBox="1"/>
          <p:nvPr/>
        </p:nvSpPr>
        <p:spPr>
          <a:xfrm>
            <a:off x="881108" y="86229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금리와 통화정책의 관계</a:t>
            </a:r>
            <a:endParaRPr kumimoji="0" lang="ko-KR" altLang="en-US" sz="1800" b="0" i="0" u="none" strike="noStrike" kern="1200" cap="none" spc="0" normalizeH="0" baseline="0" noProof="0" dirty="0"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804F38F-EEEE-4BCD-B956-9023BA7BE105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BE103-C862-4055-AD61-7A7788F0486F}"/>
              </a:ext>
            </a:extLst>
          </p:cNvPr>
          <p:cNvSpPr txBox="1"/>
          <p:nvPr/>
        </p:nvSpPr>
        <p:spPr>
          <a:xfrm>
            <a:off x="5311308" y="460366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  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BF3B3-3353-48DB-A86B-E4C1287CD089}"/>
              </a:ext>
            </a:extLst>
          </p:cNvPr>
          <p:cNvSpPr txBox="1"/>
          <p:nvPr/>
        </p:nvSpPr>
        <p:spPr>
          <a:xfrm>
            <a:off x="6356414" y="4724999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돈에 대한 사용료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F6DFE1-A5DC-4875-A3FE-A6FA60F2E3DA}"/>
              </a:ext>
            </a:extLst>
          </p:cNvPr>
          <p:cNvSpPr/>
          <p:nvPr/>
        </p:nvSpPr>
        <p:spPr>
          <a:xfrm>
            <a:off x="5005675" y="2541973"/>
            <a:ext cx="45719" cy="24961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181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9AF28E-9FF8-4970-AFE4-D60EEF38EA4B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8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1CBA4E-327D-4D1C-A17D-2611024C6211}"/>
              </a:ext>
            </a:extLst>
          </p:cNvPr>
          <p:cNvSpPr txBox="1"/>
          <p:nvPr/>
        </p:nvSpPr>
        <p:spPr>
          <a:xfrm>
            <a:off x="2144963" y="3011711"/>
            <a:ext cx="485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3A662-1197-4F04-A1FC-5B8C73452495}"/>
              </a:ext>
            </a:extLst>
          </p:cNvPr>
          <p:cNvSpPr/>
          <p:nvPr/>
        </p:nvSpPr>
        <p:spPr>
          <a:xfrm rot="10800000">
            <a:off x="8922059" y="66584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6F6A9D-493C-485C-BB9F-9B45F01A39C1}"/>
              </a:ext>
            </a:extLst>
          </p:cNvPr>
          <p:cNvSpPr/>
          <p:nvPr/>
        </p:nvSpPr>
        <p:spPr>
          <a:xfrm>
            <a:off x="1" y="0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578C-8FEE-41C3-8C74-0697E83539D8}"/>
              </a:ext>
            </a:extLst>
          </p:cNvPr>
          <p:cNvSpPr txBox="1"/>
          <p:nvPr/>
        </p:nvSpPr>
        <p:spPr>
          <a:xfrm>
            <a:off x="3416876" y="4344579"/>
            <a:ext cx="2310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김유연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조소정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황지상 김보경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C2DD3-A78D-490E-868C-7001DAD06DD1}"/>
              </a:ext>
            </a:extLst>
          </p:cNvPr>
          <p:cNvSpPr txBox="1"/>
          <p:nvPr/>
        </p:nvSpPr>
        <p:spPr>
          <a:xfrm>
            <a:off x="1411519" y="2109730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텍스트마이닝을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활용한 금융통화위원회 의사록 분석 논문 리뷰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A05C92-4D6C-4840-806F-9EBE5EE4AA7D}"/>
              </a:ext>
            </a:extLst>
          </p:cNvPr>
          <p:cNvSpPr/>
          <p:nvPr/>
        </p:nvSpPr>
        <p:spPr>
          <a:xfrm>
            <a:off x="0" y="0"/>
            <a:ext cx="9143999" cy="18535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F8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A20DF-2594-4825-8353-94523CCEFE36}"/>
              </a:ext>
            </a:extLst>
          </p:cNvPr>
          <p:cNvSpPr/>
          <p:nvPr/>
        </p:nvSpPr>
        <p:spPr>
          <a:xfrm rot="10800000">
            <a:off x="1" y="6672649"/>
            <a:ext cx="9143999" cy="18535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F8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0E5B6C-C78C-49FE-8E1A-AB7488AFC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5" y="2405498"/>
            <a:ext cx="1337553" cy="1337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EC8C9-41C3-456F-917E-95120B41213C}"/>
              </a:ext>
            </a:extLst>
          </p:cNvPr>
          <p:cNvSpPr txBox="1"/>
          <p:nvPr/>
        </p:nvSpPr>
        <p:spPr>
          <a:xfrm>
            <a:off x="194476" y="173928"/>
            <a:ext cx="1439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Ⅰ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9E1E7-7CF0-44BC-82BB-DD0477ECE6C6}"/>
              </a:ext>
            </a:extLst>
          </p:cNvPr>
          <p:cNvSpPr txBox="1"/>
          <p:nvPr/>
        </p:nvSpPr>
        <p:spPr>
          <a:xfrm>
            <a:off x="881108" y="86229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금리와 통화정책의 관계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804F38F-EEEE-4BCD-B956-9023BA7BE105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D950E-A109-4A03-A2E4-D86A8920BC48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E54C1-DB1B-42A8-B194-908471E03561}"/>
              </a:ext>
            </a:extLst>
          </p:cNvPr>
          <p:cNvSpPr txBox="1"/>
          <p:nvPr/>
        </p:nvSpPr>
        <p:spPr>
          <a:xfrm>
            <a:off x="4080519" y="140093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  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44D89-C7C4-4FB8-8B51-EB610840A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2" y="2405497"/>
            <a:ext cx="1337553" cy="1337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20D97-8FD8-4DC2-B76A-26524D51D83C}"/>
              </a:ext>
            </a:extLst>
          </p:cNvPr>
          <p:cNvSpPr txBox="1"/>
          <p:nvPr/>
        </p:nvSpPr>
        <p:spPr>
          <a:xfrm>
            <a:off x="1959657" y="4019307"/>
            <a:ext cx="178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돈에 대한 사용료 증가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돈의 가치 상승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제품의 가격 하락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물가 안정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위축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Hawkish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49279-23A3-42A5-8221-4F3B09198016}"/>
              </a:ext>
            </a:extLst>
          </p:cNvPr>
          <p:cNvSpPr txBox="1"/>
          <p:nvPr/>
        </p:nvSpPr>
        <p:spPr>
          <a:xfrm>
            <a:off x="5320757" y="4019307"/>
            <a:ext cx="194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돈에 대한 사용료 감소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돈의 가치 하락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제품의 가격 상승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물가 상승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활성화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Dovish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정책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953B621-C3C1-4698-9426-57D9D54315A8}"/>
              </a:ext>
            </a:extLst>
          </p:cNvPr>
          <p:cNvSpPr/>
          <p:nvPr/>
        </p:nvSpPr>
        <p:spPr>
          <a:xfrm>
            <a:off x="958674" y="5547725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55E9D97-F59D-4393-815F-4415FAB21E8E}"/>
              </a:ext>
            </a:extLst>
          </p:cNvPr>
          <p:cNvSpPr/>
          <p:nvPr/>
        </p:nvSpPr>
        <p:spPr>
          <a:xfrm>
            <a:off x="1476921" y="5471986"/>
            <a:ext cx="6512367" cy="321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금리의 조절을 통해 물가와 경기의 변동을 조절함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8F0C57C-5C57-4594-8BC0-43CE2B1BDA8F}"/>
              </a:ext>
            </a:extLst>
          </p:cNvPr>
          <p:cNvSpPr/>
          <p:nvPr/>
        </p:nvSpPr>
        <p:spPr>
          <a:xfrm>
            <a:off x="958674" y="6007321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6811E-C4E3-4230-9782-EBC0A5206478}"/>
              </a:ext>
            </a:extLst>
          </p:cNvPr>
          <p:cNvSpPr/>
          <p:nvPr/>
        </p:nvSpPr>
        <p:spPr>
          <a:xfrm>
            <a:off x="1476921" y="5931582"/>
            <a:ext cx="6512367" cy="321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한국은행 금융통화위원회에서 물가 동향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국내 경제상황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국외 경제상황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금융시장 등을 고려</a:t>
            </a:r>
          </a:p>
        </p:txBody>
      </p:sp>
    </p:spTree>
    <p:extLst>
      <p:ext uri="{BB962C8B-B14F-4D97-AF65-F5344CB8AC3E}">
        <p14:creationId xmlns:p14="http://schemas.microsoft.com/office/powerpoint/2010/main" val="15151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E720113-549C-454D-8771-DF26612F01CF}"/>
              </a:ext>
            </a:extLst>
          </p:cNvPr>
          <p:cNvSpPr txBox="1"/>
          <p:nvPr/>
        </p:nvSpPr>
        <p:spPr>
          <a:xfrm>
            <a:off x="194476" y="173928"/>
            <a:ext cx="1439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Ⅰ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38C2C8-FD2D-4786-AAEE-898DA7E3F303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3B8C9E-99D6-408D-9A9A-01752ED0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19" y="1598320"/>
            <a:ext cx="79499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연구의 필요성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 분야의 통화 정책 수행에 있어 투명한 정보 수집에 대한 중요성이 증대되고 있기에 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 분야에서 적용할 수 있는 텍스트 마이닝에 대한 적절한 도구를 개발할 필요성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제기됨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연구의 목적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금융통화위원회 의사록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 관련 뉴스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채권 애널리스트 분석 보고서와 같은 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문서들에 나타난 통화 정책의 비 정량적 정보를 측정하고 그 효과를 검증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하는데 목적이 있음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Polarity Classification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구축하기 위해 </a:t>
            </a:r>
            <a:r>
              <a:rPr lang="en-US" altLang="ko-KR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Market Approach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en-US" altLang="ko-KR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Lexical Approach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두가지 접근법을 이용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043E6-6AB4-468D-8D53-538BA1A79D80}"/>
              </a:ext>
            </a:extLst>
          </p:cNvPr>
          <p:cNvSpPr txBox="1"/>
          <p:nvPr/>
        </p:nvSpPr>
        <p:spPr>
          <a:xfrm>
            <a:off x="1006548" y="511441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106B0-258B-4F73-B310-E74FCA8A5B6D}"/>
              </a:ext>
            </a:extLst>
          </p:cNvPr>
          <p:cNvSpPr txBox="1"/>
          <p:nvPr/>
        </p:nvSpPr>
        <p:spPr>
          <a:xfrm>
            <a:off x="194476" y="173928"/>
            <a:ext cx="2526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Ⅱ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이론적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5E278-2148-4847-AB76-582A1979AFA8}"/>
              </a:ext>
            </a:extLst>
          </p:cNvPr>
          <p:cNvSpPr txBox="1"/>
          <p:nvPr/>
        </p:nvSpPr>
        <p:spPr>
          <a:xfrm>
            <a:off x="881108" y="86229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B97FB91-075D-4AE7-AB08-3FB9BBEC0368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8FD92C-FEC5-492C-9AEF-F87149E7E292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A4B30-26B0-49BE-B563-65EB7189DD7B}"/>
              </a:ext>
            </a:extLst>
          </p:cNvPr>
          <p:cNvSpPr txBox="1"/>
          <p:nvPr/>
        </p:nvSpPr>
        <p:spPr>
          <a:xfrm>
            <a:off x="657485" y="1816414"/>
            <a:ext cx="7943296" cy="412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Won, Son, Moon, and Lee(2017)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연구에서는 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bag-of-words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word2vec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방법론을 비교하고 </a:t>
            </a:r>
            <a:r>
              <a:rPr lang="en-US" altLang="ko-KR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word2vec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유용한 성능에 대해 보여줌</a:t>
            </a:r>
            <a:endParaRPr lang="en-US" altLang="ko-KR" sz="1550" kern="0" spc="0" dirty="0">
              <a:solidFill>
                <a:srgbClr val="C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ko-KR" altLang="en-US" sz="100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하지만 </a:t>
            </a:r>
            <a:r>
              <a:rPr lang="en-US" altLang="ko-KR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word2vec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반의어를 비슷한 단어로 분류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 등의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존재</a:t>
            </a:r>
            <a:endParaRPr lang="en-US" altLang="ko-KR" sz="155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ko-KR" altLang="en-US" sz="100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5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15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550" kern="0" spc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Pyo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and Kim(2017)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연구에서는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감정분석을 활용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있는데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문맥 및 문자의 정교함을 포착하는데 어려움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있었음</a:t>
            </a:r>
            <a:endParaRPr lang="en-US" altLang="ko-KR" sz="155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ko-KR" sz="100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just" fontAlgn="base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때문에 본 연구에서는 앞선 문제를 보완할 수 있고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감정분석에서 주로 활용하는 </a:t>
            </a:r>
            <a:r>
              <a:rPr lang="en-US" altLang="ko-KR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n-gram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예정</a:t>
            </a:r>
            <a:endParaRPr lang="en-US" altLang="ko-KR" sz="1550" kern="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indent="-171450" algn="just" fontAlgn="base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ko-KR" altLang="en-US" sz="100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5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더불어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경제와 금융 분야의 텍스트 마이닝 분석을 위해서는 이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분야에 적합한 고유 사전을 구축할 필요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있다는 것을 알게 되었음</a:t>
            </a:r>
            <a:endParaRPr lang="en-US" altLang="ko-KR" sz="155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ko-KR" altLang="en-US" sz="1000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감성분석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위해서는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어휘적인 접근 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뿐 아니라 </a:t>
            </a:r>
            <a:r>
              <a:rPr lang="ko-KR" altLang="en-US" sz="1550" kern="0" spc="0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시장에서 활용되는 다양한 상황에 대한 접근법에 근거하여 구성할 필요</a:t>
            </a:r>
            <a:r>
              <a:rPr lang="ko-KR" altLang="en-US" sz="155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있다는 것을 알게 되었음</a:t>
            </a:r>
          </a:p>
        </p:txBody>
      </p:sp>
    </p:spTree>
    <p:extLst>
      <p:ext uri="{BB962C8B-B14F-4D97-AF65-F5344CB8AC3E}">
        <p14:creationId xmlns:p14="http://schemas.microsoft.com/office/powerpoint/2010/main" val="42880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5D1ECE-EF30-450A-ABBC-6B0CA8EFC81E}"/>
              </a:ext>
            </a:extLst>
          </p:cNvPr>
          <p:cNvSpPr txBox="1"/>
          <p:nvPr/>
        </p:nvSpPr>
        <p:spPr>
          <a:xfrm>
            <a:off x="2462332" y="6268661"/>
            <a:ext cx="4227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 1. Procedure of Sentiment Analysis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531DF-A578-42A4-9B9F-196C95F44BCF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8F54321-57DC-4F3C-BE90-A31B6375838C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9F417-4812-446C-B52A-AA0D5AF1B67B}"/>
              </a:ext>
            </a:extLst>
          </p:cNvPr>
          <p:cNvSpPr txBox="1"/>
          <p:nvPr/>
        </p:nvSpPr>
        <p:spPr>
          <a:xfrm>
            <a:off x="881108" y="86229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파이프라인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CA7FA9-F6A0-4688-B56B-E4847F79B684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A70F65-14F5-4AE3-A5B1-BF710FC27BC5}"/>
              </a:ext>
            </a:extLst>
          </p:cNvPr>
          <p:cNvGrpSpPr/>
          <p:nvPr/>
        </p:nvGrpSpPr>
        <p:grpSpPr>
          <a:xfrm>
            <a:off x="367884" y="1407908"/>
            <a:ext cx="8413905" cy="4769923"/>
            <a:chOff x="367883" y="1508956"/>
            <a:chExt cx="8413905" cy="47699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C82D31-92AF-4490-A2A1-5E6125CA56F6}"/>
                </a:ext>
              </a:extLst>
            </p:cNvPr>
            <p:cNvSpPr/>
            <p:nvPr/>
          </p:nvSpPr>
          <p:spPr>
            <a:xfrm>
              <a:off x="367883" y="1508956"/>
              <a:ext cx="8338121" cy="38879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A1E4B4-A984-4BD3-80A5-54FF6DD72E2F}"/>
                </a:ext>
              </a:extLst>
            </p:cNvPr>
            <p:cNvSpPr/>
            <p:nvPr/>
          </p:nvSpPr>
          <p:spPr>
            <a:xfrm>
              <a:off x="367883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1CE316-ED0E-47B7-94FA-CCA0B2A37D71}"/>
                </a:ext>
              </a:extLst>
            </p:cNvPr>
            <p:cNvSpPr/>
            <p:nvPr/>
          </p:nvSpPr>
          <p:spPr>
            <a:xfrm>
              <a:off x="2036045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1AD397-BEAF-463C-924C-51F05DF1FF50}"/>
                </a:ext>
              </a:extLst>
            </p:cNvPr>
            <p:cNvSpPr/>
            <p:nvPr/>
          </p:nvSpPr>
          <p:spPr>
            <a:xfrm>
              <a:off x="3704207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776D50-DB68-477F-8C87-B8760DCB7042}"/>
                </a:ext>
              </a:extLst>
            </p:cNvPr>
            <p:cNvSpPr/>
            <p:nvPr/>
          </p:nvSpPr>
          <p:spPr>
            <a:xfrm>
              <a:off x="5369680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E728A-7502-4740-B791-D0D3818589CF}"/>
                </a:ext>
              </a:extLst>
            </p:cNvPr>
            <p:cNvSpPr/>
            <p:nvPr/>
          </p:nvSpPr>
          <p:spPr>
            <a:xfrm>
              <a:off x="7037842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838413-3911-4229-BE10-167A4808E707}"/>
                </a:ext>
              </a:extLst>
            </p:cNvPr>
            <p:cNvSpPr txBox="1"/>
            <p:nvPr/>
          </p:nvSpPr>
          <p:spPr>
            <a:xfrm>
              <a:off x="530947" y="1577752"/>
              <a:ext cx="1342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Preparing</a:t>
              </a:r>
              <a:r>
                <a:rPr lang="ko-KR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Corpus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513BFD-EE4A-40C3-9CBD-7ECBFC7F7B64}"/>
                </a:ext>
              </a:extLst>
            </p:cNvPr>
            <p:cNvSpPr txBox="1"/>
            <p:nvPr/>
          </p:nvSpPr>
          <p:spPr>
            <a:xfrm>
              <a:off x="2272847" y="157730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Pre-Processing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766AE-7794-4B41-8EFB-71093C9DB75E}"/>
                </a:ext>
              </a:extLst>
            </p:cNvPr>
            <p:cNvSpPr txBox="1"/>
            <p:nvPr/>
          </p:nvSpPr>
          <p:spPr>
            <a:xfrm>
              <a:off x="3865126" y="1577309"/>
              <a:ext cx="13436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Feature Selection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005289-502D-477B-B5CC-F9A5D9A39E45}"/>
                </a:ext>
              </a:extLst>
            </p:cNvPr>
            <p:cNvSpPr txBox="1"/>
            <p:nvPr/>
          </p:nvSpPr>
          <p:spPr>
            <a:xfrm>
              <a:off x="5397290" y="1577831"/>
              <a:ext cx="1612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Polarity Classification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DF10C1-E37A-4246-86F1-5BDA2408A1E2}"/>
                </a:ext>
              </a:extLst>
            </p:cNvPr>
            <p:cNvSpPr txBox="1"/>
            <p:nvPr/>
          </p:nvSpPr>
          <p:spPr>
            <a:xfrm>
              <a:off x="6962059" y="1572547"/>
              <a:ext cx="18197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Sentiment Measurement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B20CFF7-4362-4562-A345-ECBF838F7F27}"/>
                </a:ext>
              </a:extLst>
            </p:cNvPr>
            <p:cNvGrpSpPr/>
            <p:nvPr/>
          </p:nvGrpSpPr>
          <p:grpSpPr>
            <a:xfrm>
              <a:off x="461550" y="3247426"/>
              <a:ext cx="1482381" cy="1423139"/>
              <a:chOff x="872143" y="2631194"/>
              <a:chExt cx="1482381" cy="142313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AAF6462C-6142-4B97-A2FB-450E24E3F980}"/>
                  </a:ext>
                </a:extLst>
              </p:cNvPr>
              <p:cNvGrpSpPr/>
              <p:nvPr/>
            </p:nvGrpSpPr>
            <p:grpSpPr>
              <a:xfrm>
                <a:off x="872143" y="2631194"/>
                <a:ext cx="1181168" cy="501531"/>
                <a:chOff x="871152" y="2213123"/>
                <a:chExt cx="1181168" cy="501531"/>
              </a:xfrm>
            </p:grpSpPr>
            <p:sp>
              <p:nvSpPr>
                <p:cNvPr id="84" name="사각형: 위쪽 모서리의 한쪽은 둥글고 다른 한쪽은 잘림 83">
                  <a:extLst>
                    <a:ext uri="{FF2B5EF4-FFF2-40B4-BE49-F238E27FC236}">
                      <a16:creationId xmlns:a16="http://schemas.microsoft.com/office/drawing/2014/main" id="{38283D92-BF06-49F9-9233-9FBD01123F3A}"/>
                    </a:ext>
                  </a:extLst>
                </p:cNvPr>
                <p:cNvSpPr/>
                <p:nvPr/>
              </p:nvSpPr>
              <p:spPr>
                <a:xfrm>
                  <a:off x="871152" y="2213123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D2DE48A-4308-4B23-B7A9-DA7508027C26}"/>
                    </a:ext>
                  </a:extLst>
                </p:cNvPr>
                <p:cNvSpPr txBox="1"/>
                <p:nvPr/>
              </p:nvSpPr>
              <p:spPr>
                <a:xfrm>
                  <a:off x="931573" y="2268378"/>
                  <a:ext cx="947695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MPC </a:t>
                  </a:r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의사록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(151)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5CBB8AD-8463-476D-AFFF-B71C51E8CA6C}"/>
                  </a:ext>
                </a:extLst>
              </p:cNvPr>
              <p:cNvGrpSpPr/>
              <p:nvPr/>
            </p:nvGrpSpPr>
            <p:grpSpPr>
              <a:xfrm>
                <a:off x="1038068" y="3106526"/>
                <a:ext cx="1181168" cy="501531"/>
                <a:chOff x="2540107" y="2092327"/>
                <a:chExt cx="1181168" cy="501531"/>
              </a:xfrm>
            </p:grpSpPr>
            <p:sp>
              <p:nvSpPr>
                <p:cNvPr id="82" name="사각형: 위쪽 모서리의 한쪽은 둥글고 다른 한쪽은 잘림 81">
                  <a:extLst>
                    <a:ext uri="{FF2B5EF4-FFF2-40B4-BE49-F238E27FC236}">
                      <a16:creationId xmlns:a16="http://schemas.microsoft.com/office/drawing/2014/main" id="{7062174A-7833-4FE1-8EB0-1324054F420D}"/>
                    </a:ext>
                  </a:extLst>
                </p:cNvPr>
                <p:cNvSpPr/>
                <p:nvPr/>
              </p:nvSpPr>
              <p:spPr>
                <a:xfrm>
                  <a:off x="2540107" y="2092327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4CCDB3C-4326-49AB-A1E1-664025D87871}"/>
                    </a:ext>
                  </a:extLst>
                </p:cNvPr>
                <p:cNvSpPr txBox="1"/>
                <p:nvPr/>
              </p:nvSpPr>
              <p:spPr>
                <a:xfrm>
                  <a:off x="2675395" y="2132194"/>
                  <a:ext cx="7809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뉴스 기사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(206,223)</a:t>
                  </a: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2CAE0F8-EB02-48EB-9559-347306DA5480}"/>
                  </a:ext>
                </a:extLst>
              </p:cNvPr>
              <p:cNvGrpSpPr/>
              <p:nvPr/>
            </p:nvGrpSpPr>
            <p:grpSpPr>
              <a:xfrm>
                <a:off x="1173356" y="3552802"/>
                <a:ext cx="1181168" cy="501531"/>
                <a:chOff x="2788420" y="2824339"/>
                <a:chExt cx="1181168" cy="501531"/>
              </a:xfrm>
            </p:grpSpPr>
            <p:sp>
              <p:nvSpPr>
                <p:cNvPr id="80" name="사각형: 위쪽 모서리의 한쪽은 둥글고 다른 한쪽은 잘림 79">
                  <a:extLst>
                    <a:ext uri="{FF2B5EF4-FFF2-40B4-BE49-F238E27FC236}">
                      <a16:creationId xmlns:a16="http://schemas.microsoft.com/office/drawing/2014/main" id="{EBF90C22-28C4-455A-B192-B3BA1D4A76E5}"/>
                    </a:ext>
                  </a:extLst>
                </p:cNvPr>
                <p:cNvSpPr/>
                <p:nvPr/>
              </p:nvSpPr>
              <p:spPr>
                <a:xfrm>
                  <a:off x="2788420" y="2824339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F402BEF-3389-4BA4-8BFF-BE118873EDDF}"/>
                    </a:ext>
                  </a:extLst>
                </p:cNvPr>
                <p:cNvSpPr txBox="1"/>
                <p:nvPr/>
              </p:nvSpPr>
              <p:spPr>
                <a:xfrm>
                  <a:off x="2843252" y="2870241"/>
                  <a:ext cx="88838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채권 리포트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(25,325)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E36AF29-B1B5-4CF1-92A0-871FDE61003F}"/>
                </a:ext>
              </a:extLst>
            </p:cNvPr>
            <p:cNvSpPr/>
            <p:nvPr/>
          </p:nvSpPr>
          <p:spPr>
            <a:xfrm>
              <a:off x="2310548" y="2398146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1C17A5-B201-4DFA-817C-94F2EA7DA244}"/>
                </a:ext>
              </a:extLst>
            </p:cNvPr>
            <p:cNvSpPr txBox="1"/>
            <p:nvPr/>
          </p:nvSpPr>
          <p:spPr>
            <a:xfrm>
              <a:off x="2454990" y="2498406"/>
              <a:ext cx="821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eKoNLPy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F9764A-7AD5-4172-913A-0D8BFA78E805}"/>
                </a:ext>
              </a:extLst>
            </p:cNvPr>
            <p:cNvSpPr/>
            <p:nvPr/>
          </p:nvSpPr>
          <p:spPr>
            <a:xfrm>
              <a:off x="2310548" y="305912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CAC5DD-A6D1-49BE-A81A-871BEF8C11A6}"/>
                </a:ext>
              </a:extLst>
            </p:cNvPr>
            <p:cNvSpPr txBox="1"/>
            <p:nvPr/>
          </p:nvSpPr>
          <p:spPr>
            <a:xfrm>
              <a:off x="2318705" y="3159382"/>
              <a:ext cx="109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POS Tagging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A2BA26E-6363-440E-A3F8-345193FA5BBD}"/>
                </a:ext>
              </a:extLst>
            </p:cNvPr>
            <p:cNvSpPr/>
            <p:nvPr/>
          </p:nvSpPr>
          <p:spPr>
            <a:xfrm>
              <a:off x="2310548" y="3726137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374EE6-F721-465F-94F2-67406D0F5EAD}"/>
                </a:ext>
              </a:extLst>
            </p:cNvPr>
            <p:cNvSpPr txBox="1"/>
            <p:nvPr/>
          </p:nvSpPr>
          <p:spPr>
            <a:xfrm>
              <a:off x="2325275" y="3835886"/>
              <a:ext cx="1080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Lemmatization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2F9EE7-37F3-447F-A105-59A93A844E75}"/>
                </a:ext>
              </a:extLst>
            </p:cNvPr>
            <p:cNvSpPr/>
            <p:nvPr/>
          </p:nvSpPr>
          <p:spPr>
            <a:xfrm>
              <a:off x="2310548" y="439315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7150EA-F033-4B0F-912A-7A2948BD3DB5}"/>
                </a:ext>
              </a:extLst>
            </p:cNvPr>
            <p:cNvSpPr txBox="1"/>
            <p:nvPr/>
          </p:nvSpPr>
          <p:spPr>
            <a:xfrm>
              <a:off x="2462331" y="4435217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Replacing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Synonyms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2C40443-AFA0-4612-A86C-03918D91E4DD}"/>
                </a:ext>
              </a:extLst>
            </p:cNvPr>
            <p:cNvSpPr/>
            <p:nvPr/>
          </p:nvSpPr>
          <p:spPr>
            <a:xfrm>
              <a:off x="2310548" y="506016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49CBDF-7F1B-4981-B2FF-A6F4A36505FC}"/>
                </a:ext>
              </a:extLst>
            </p:cNvPr>
            <p:cNvSpPr txBox="1"/>
            <p:nvPr/>
          </p:nvSpPr>
          <p:spPr>
            <a:xfrm>
              <a:off x="2640264" y="5160427"/>
              <a:ext cx="45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토큰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E71503D-685B-4558-B751-504DDCE325F8}"/>
                </a:ext>
              </a:extLst>
            </p:cNvPr>
            <p:cNvSpPr/>
            <p:nvPr/>
          </p:nvSpPr>
          <p:spPr>
            <a:xfrm>
              <a:off x="3978710" y="5262401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A39F4B-63B4-4434-B5C3-733C78A9206B}"/>
                </a:ext>
              </a:extLst>
            </p:cNvPr>
            <p:cNvSpPr txBox="1"/>
            <p:nvPr/>
          </p:nvSpPr>
          <p:spPr>
            <a:xfrm>
              <a:off x="3949541" y="537399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73,428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916955-60D0-4531-8D9A-5205ED842116}"/>
                </a:ext>
              </a:extLst>
            </p:cNvPr>
            <p:cNvGrpSpPr/>
            <p:nvPr/>
          </p:nvGrpSpPr>
          <p:grpSpPr>
            <a:xfrm>
              <a:off x="3902765" y="3900943"/>
              <a:ext cx="1268740" cy="887383"/>
              <a:chOff x="4313358" y="3504317"/>
              <a:chExt cx="1268740" cy="88738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9AE6C64-9CCC-4D3C-9939-BF200FDFABA5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0EE6A58-E2D3-4F5D-AAC0-CB66DB6E09B9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1C945B-83E1-4D1E-B07C-C7AAFF8EAFB9}"/>
                </a:ext>
              </a:extLst>
            </p:cNvPr>
            <p:cNvSpPr txBox="1"/>
            <p:nvPr/>
          </p:nvSpPr>
          <p:spPr>
            <a:xfrm>
              <a:off x="3913473" y="3915403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Forming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8C3D02-46A1-44DC-B17A-88348ECF80A2}"/>
                </a:ext>
              </a:extLst>
            </p:cNvPr>
            <p:cNvSpPr txBox="1"/>
            <p:nvPr/>
          </p:nvSpPr>
          <p:spPr>
            <a:xfrm>
              <a:off x="3867791" y="4276843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C15E4C5-A5E7-4A92-AA9A-F74B36B66C5D}"/>
                </a:ext>
              </a:extLst>
            </p:cNvPr>
            <p:cNvGrpSpPr/>
            <p:nvPr/>
          </p:nvGrpSpPr>
          <p:grpSpPr>
            <a:xfrm>
              <a:off x="3902765" y="2569207"/>
              <a:ext cx="1268740" cy="887383"/>
              <a:chOff x="4313358" y="3504317"/>
              <a:chExt cx="1268740" cy="887383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6354EC2A-5213-421D-843A-1D66007D14EB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8260AC6-D674-47F4-B8BD-E0C4328FAFCB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FC55AE-6328-40B2-8519-F3843B5EAED9}"/>
                </a:ext>
              </a:extLst>
            </p:cNvPr>
            <p:cNvSpPr txBox="1"/>
            <p:nvPr/>
          </p:nvSpPr>
          <p:spPr>
            <a:xfrm>
              <a:off x="4091408" y="2548402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리스트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A52030-2A56-41A6-8ADB-5D389E57FE32}"/>
                </a:ext>
              </a:extLst>
            </p:cNvPr>
            <p:cNvSpPr txBox="1"/>
            <p:nvPr/>
          </p:nvSpPr>
          <p:spPr>
            <a:xfrm>
              <a:off x="3867791" y="2945107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sp>
          <p:nvSpPr>
            <p:cNvPr id="45" name="평행 사변형 44">
              <a:extLst>
                <a:ext uri="{FF2B5EF4-FFF2-40B4-BE49-F238E27FC236}">
                  <a16:creationId xmlns:a16="http://schemas.microsoft.com/office/drawing/2014/main" id="{05A326CA-9009-4074-90EA-8F63DE0351B6}"/>
                </a:ext>
              </a:extLst>
            </p:cNvPr>
            <p:cNvSpPr/>
            <p:nvPr/>
          </p:nvSpPr>
          <p:spPr>
            <a:xfrm>
              <a:off x="5485920" y="2842393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53F8D1-D79B-44A3-A4B6-BCD518427126}"/>
                </a:ext>
              </a:extLst>
            </p:cNvPr>
            <p:cNvSpPr txBox="1"/>
            <p:nvPr/>
          </p:nvSpPr>
          <p:spPr>
            <a:xfrm>
              <a:off x="5576013" y="2945107"/>
              <a:ext cx="132921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Market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 18,685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 21,280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307AEC09-060C-46F8-B514-2E5A347238B2}"/>
                </a:ext>
              </a:extLst>
            </p:cNvPr>
            <p:cNvSpPr/>
            <p:nvPr/>
          </p:nvSpPr>
          <p:spPr>
            <a:xfrm>
              <a:off x="5485920" y="4382776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E3CBD-D9B9-4DC0-90BC-268FD36FCFDC}"/>
                </a:ext>
              </a:extLst>
            </p:cNvPr>
            <p:cNvSpPr txBox="1"/>
            <p:nvPr/>
          </p:nvSpPr>
          <p:spPr>
            <a:xfrm>
              <a:off x="5584830" y="4485490"/>
              <a:ext cx="131157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Lexical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 11,710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 12,246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순서도: 다중 문서 48">
              <a:extLst>
                <a:ext uri="{FF2B5EF4-FFF2-40B4-BE49-F238E27FC236}">
                  <a16:creationId xmlns:a16="http://schemas.microsoft.com/office/drawing/2014/main" id="{809BA077-0EBD-4BF3-A8B0-22B314E48DDE}"/>
                </a:ext>
              </a:extLst>
            </p:cNvPr>
            <p:cNvSpPr/>
            <p:nvPr/>
          </p:nvSpPr>
          <p:spPr>
            <a:xfrm flipH="1">
              <a:off x="7222770" y="2606128"/>
              <a:ext cx="1301025" cy="739089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15636F-4120-4406-9EA6-1F87AA59296B}"/>
                </a:ext>
              </a:extLst>
            </p:cNvPr>
            <p:cNvSpPr txBox="1"/>
            <p:nvPr/>
          </p:nvSpPr>
          <p:spPr>
            <a:xfrm>
              <a:off x="7481083" y="2783524"/>
              <a:ext cx="9476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MPC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의사록</a:t>
              </a:r>
              <a:endPara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(151)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D8C4EC3-0C19-4A08-AD7D-21DFFE666287}"/>
                </a:ext>
              </a:extLst>
            </p:cNvPr>
            <p:cNvSpPr/>
            <p:nvPr/>
          </p:nvSpPr>
          <p:spPr>
            <a:xfrm>
              <a:off x="7222771" y="3573282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515A6-5DE6-4A1C-9096-996C7CC32E59}"/>
                </a:ext>
              </a:extLst>
            </p:cNvPr>
            <p:cNvSpPr txBox="1"/>
            <p:nvPr/>
          </p:nvSpPr>
          <p:spPr>
            <a:xfrm>
              <a:off x="7222770" y="3651220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Sentences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E34FFB-2854-4385-8367-2B5A4FC99CF4}"/>
                </a:ext>
              </a:extLst>
            </p:cNvPr>
            <p:cNvSpPr/>
            <p:nvPr/>
          </p:nvSpPr>
          <p:spPr>
            <a:xfrm>
              <a:off x="7222771" y="4389688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BF8BC8-A12B-470E-92C6-ED4DB81E7C0E}"/>
                </a:ext>
              </a:extLst>
            </p:cNvPr>
            <p:cNvSpPr txBox="1"/>
            <p:nvPr/>
          </p:nvSpPr>
          <p:spPr>
            <a:xfrm>
              <a:off x="7222770" y="4467626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Documents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74C9FA-BB76-4DB0-8F6E-D63843013DD1}"/>
                </a:ext>
              </a:extLst>
            </p:cNvPr>
            <p:cNvSpPr/>
            <p:nvPr/>
          </p:nvSpPr>
          <p:spPr>
            <a:xfrm>
              <a:off x="7329118" y="529892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FF3313-E222-4BB1-87E6-8A815BD58AF9}"/>
                </a:ext>
              </a:extLst>
            </p:cNvPr>
            <p:cNvSpPr txBox="1"/>
            <p:nvPr/>
          </p:nvSpPr>
          <p:spPr>
            <a:xfrm>
              <a:off x="7489998" y="5410205"/>
              <a:ext cx="76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최종 스코어</a:t>
              </a:r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7314607A-1516-4D37-9D70-A01DDC5B0A60}"/>
                </a:ext>
              </a:extLst>
            </p:cNvPr>
            <p:cNvCxnSpPr>
              <a:stCxn id="82" idx="0"/>
              <a:endCxn id="27" idx="1"/>
            </p:cNvCxnSpPr>
            <p:nvPr/>
          </p:nvCxnSpPr>
          <p:spPr>
            <a:xfrm flipV="1">
              <a:off x="1808643" y="2636906"/>
              <a:ext cx="501905" cy="1336618"/>
            </a:xfrm>
            <a:prstGeom prst="bentConnector3">
              <a:avLst>
                <a:gd name="adj1" fmla="val 7125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0E563EB-EFE6-4F52-B059-7BC6E69890AD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 flipH="1">
              <a:off x="2868882" y="2875666"/>
              <a:ext cx="1244" cy="18345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42787F6-97E0-4AD5-9BD1-28A820B4CCD7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2868882" y="3536642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4780A0-4F0F-4520-8C17-6398F2B8E23C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868882" y="4203657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0CED8D7-670B-44A6-90F4-4BDAB12E8440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2865647" y="4835327"/>
              <a:ext cx="4479" cy="224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AD36CDD7-3BE6-4875-8915-43FD611AB83B}"/>
                </a:ext>
              </a:extLst>
            </p:cNvPr>
            <p:cNvCxnSpPr>
              <a:stCxn id="35" idx="3"/>
              <a:endCxn id="43" idx="0"/>
            </p:cNvCxnSpPr>
            <p:nvPr/>
          </p:nvCxnSpPr>
          <p:spPr>
            <a:xfrm flipV="1">
              <a:off x="3429704" y="2548402"/>
              <a:ext cx="1105897" cy="2750525"/>
            </a:xfrm>
            <a:prstGeom prst="bentConnector4">
              <a:avLst>
                <a:gd name="adj1" fmla="val 12002"/>
                <a:gd name="adj2" fmla="val 108311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1D758ABC-F480-49AE-8231-DAF3EF284CF8}"/>
                </a:ext>
              </a:extLst>
            </p:cNvPr>
            <p:cNvCxnSpPr>
              <a:stCxn id="30" idx="3"/>
              <a:endCxn id="44" idx="1"/>
            </p:cNvCxnSpPr>
            <p:nvPr/>
          </p:nvCxnSpPr>
          <p:spPr>
            <a:xfrm flipV="1">
              <a:off x="3412594" y="3145162"/>
              <a:ext cx="455197" cy="152720"/>
            </a:xfrm>
            <a:prstGeom prst="bentConnector3">
              <a:avLst>
                <a:gd name="adj1" fmla="val 3660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D56F876-E1E4-44E1-BCA4-D4907094A30B}"/>
                </a:ext>
              </a:extLst>
            </p:cNvPr>
            <p:cNvCxnSpPr>
              <a:stCxn id="73" idx="2"/>
              <a:endCxn id="40" idx="0"/>
            </p:cNvCxnSpPr>
            <p:nvPr/>
          </p:nvCxnSpPr>
          <p:spPr>
            <a:xfrm flipH="1">
              <a:off x="4535599" y="3456590"/>
              <a:ext cx="1536" cy="45881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D2F8D2B-19C1-4050-A2DD-B181B75217F8}"/>
                </a:ext>
              </a:extLst>
            </p:cNvPr>
            <p:cNvCxnSpPr>
              <a:stCxn id="75" idx="2"/>
              <a:endCxn id="37" idx="0"/>
            </p:cNvCxnSpPr>
            <p:nvPr/>
          </p:nvCxnSpPr>
          <p:spPr>
            <a:xfrm>
              <a:off x="4537135" y="4788326"/>
              <a:ext cx="1153" cy="47407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B48C0814-AAF6-4A22-860F-90920138BDF7}"/>
                </a:ext>
              </a:extLst>
            </p:cNvPr>
            <p:cNvCxnSpPr>
              <a:stCxn id="38" idx="3"/>
              <a:endCxn id="46" idx="1"/>
            </p:cNvCxnSpPr>
            <p:nvPr/>
          </p:nvCxnSpPr>
          <p:spPr>
            <a:xfrm flipV="1">
              <a:off x="5121657" y="3229801"/>
              <a:ext cx="454356" cy="2267304"/>
            </a:xfrm>
            <a:prstGeom prst="bentConnector3">
              <a:avLst>
                <a:gd name="adj1" fmla="val 27073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F0F68D5D-335C-4F30-8DEA-346045BC29AB}"/>
                </a:ext>
              </a:extLst>
            </p:cNvPr>
            <p:cNvCxnSpPr>
              <a:stCxn id="38" idx="3"/>
              <a:endCxn id="48" idx="1"/>
            </p:cNvCxnSpPr>
            <p:nvPr/>
          </p:nvCxnSpPr>
          <p:spPr>
            <a:xfrm flipV="1">
              <a:off x="5121657" y="4770184"/>
              <a:ext cx="463173" cy="726921"/>
            </a:xfrm>
            <a:prstGeom prst="bentConnector3">
              <a:avLst>
                <a:gd name="adj1" fmla="val 25010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5CFB369C-85AF-426D-976D-4671958965D7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V="1">
              <a:off x="6896408" y="2606128"/>
              <a:ext cx="887369" cy="2164056"/>
            </a:xfrm>
            <a:prstGeom prst="bentConnector4">
              <a:avLst>
                <a:gd name="adj1" fmla="val 9258"/>
                <a:gd name="adj2" fmla="val 110563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55DB760B-749C-4CBA-A52C-7CBF5337E9F2}"/>
                </a:ext>
              </a:extLst>
            </p:cNvPr>
            <p:cNvCxnSpPr>
              <a:stCxn id="46" idx="3"/>
              <a:endCxn id="49" idx="0"/>
            </p:cNvCxnSpPr>
            <p:nvPr/>
          </p:nvCxnSpPr>
          <p:spPr>
            <a:xfrm flipV="1">
              <a:off x="6905223" y="2606128"/>
              <a:ext cx="878554" cy="623673"/>
            </a:xfrm>
            <a:prstGeom prst="bentConnector4">
              <a:avLst>
                <a:gd name="adj1" fmla="val 7532"/>
                <a:gd name="adj2" fmla="val 136654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D63F776-5F88-4722-9BE6-68B5E89DF278}"/>
                </a:ext>
              </a:extLst>
            </p:cNvPr>
            <p:cNvCxnSpPr>
              <a:cxnSpLocks/>
            </p:cNvCxnSpPr>
            <p:nvPr/>
          </p:nvCxnSpPr>
          <p:spPr>
            <a:xfrm>
              <a:off x="7862255" y="3297882"/>
              <a:ext cx="0" cy="275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C934364-D2F3-4546-9140-42B883D4E1F1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873283" y="4161623"/>
              <a:ext cx="0" cy="22806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A0FB8C1-7AD2-4726-9B62-8A17FDD884D6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7873283" y="4978029"/>
              <a:ext cx="0" cy="31045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1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61D04-2C4D-4E7D-A4B6-8B5433B10901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06A98-7406-4DC4-BD50-642881229696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1033CDC-4067-4D0C-B5DF-534DE9AB1EAF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57764-AC65-4496-8E18-06CC1709E348}"/>
              </a:ext>
            </a:extLst>
          </p:cNvPr>
          <p:cNvSpPr txBox="1"/>
          <p:nvPr/>
        </p:nvSpPr>
        <p:spPr>
          <a:xfrm>
            <a:off x="881108" y="862290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Preparing Corpus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문서 일러스트 Images, Stock Photos &amp; Vectors | Shutterstock">
            <a:extLst>
              <a:ext uri="{FF2B5EF4-FFF2-40B4-BE49-F238E27FC236}">
                <a16:creationId xmlns:a16="http://schemas.microsoft.com/office/drawing/2014/main" id="{5A2BB55A-9490-4907-B33E-07C4EE24B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" t="8215" r="6154" b="14326"/>
          <a:stretch/>
        </p:blipFill>
        <p:spPr bwMode="auto">
          <a:xfrm>
            <a:off x="3845643" y="1664735"/>
            <a:ext cx="1452708" cy="14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D70A3-D827-4235-88CD-CDA407B91CCF}"/>
              </a:ext>
            </a:extLst>
          </p:cNvPr>
          <p:cNvSpPr txBox="1"/>
          <p:nvPr/>
        </p:nvSpPr>
        <p:spPr>
          <a:xfrm>
            <a:off x="3775946" y="126713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MPB Minutes</a:t>
            </a:r>
            <a:endParaRPr lang="ko-KR" altLang="en-US" b="0" i="0" dirty="0">
              <a:solidFill>
                <a:schemeClr val="accent5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7184E-49CF-4E06-A821-3052AD742E92}"/>
              </a:ext>
            </a:extLst>
          </p:cNvPr>
          <p:cNvSpPr txBox="1"/>
          <p:nvPr/>
        </p:nvSpPr>
        <p:spPr>
          <a:xfrm>
            <a:off x="4352225" y="398837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뉴스 아이콘 일러스트 ai 무료다운로드 free news icon vector | 뉴스 ...">
            <a:extLst>
              <a:ext uri="{FF2B5EF4-FFF2-40B4-BE49-F238E27FC236}">
                <a16:creationId xmlns:a16="http://schemas.microsoft.com/office/drawing/2014/main" id="{F686D9D2-5558-459C-85D3-924EC8FED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20" b="77628" l="16726" r="81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97" t="15407" r="10114" b="15458"/>
          <a:stretch/>
        </p:blipFill>
        <p:spPr bwMode="auto">
          <a:xfrm>
            <a:off x="1654885" y="4405525"/>
            <a:ext cx="1400706" cy="12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F011-9C5C-4701-B045-0EE4367C762C}"/>
              </a:ext>
            </a:extLst>
          </p:cNvPr>
          <p:cNvSpPr txBox="1"/>
          <p:nvPr/>
        </p:nvSpPr>
        <p:spPr>
          <a:xfrm>
            <a:off x="1489103" y="3969610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NEWS Articles</a:t>
            </a:r>
            <a:endParaRPr lang="ko-KR" altLang="en-US" b="0" i="0" dirty="0">
              <a:solidFill>
                <a:schemeClr val="accent5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0" name="Picture 6" descr="데이 트레이더의 일러스트 (남성) | GARITON KIDS">
            <a:extLst>
              <a:ext uri="{FF2B5EF4-FFF2-40B4-BE49-F238E27FC236}">
                <a16:creationId xmlns:a16="http://schemas.microsoft.com/office/drawing/2014/main" id="{D4E3E52F-AEA4-4DC8-A436-334779EFD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10992" r="5908" b="8554"/>
          <a:stretch/>
        </p:blipFill>
        <p:spPr bwMode="auto">
          <a:xfrm>
            <a:off x="6606261" y="4432159"/>
            <a:ext cx="1011147" cy="11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202105-CC10-48DA-899F-A548878142A1}"/>
              </a:ext>
            </a:extLst>
          </p:cNvPr>
          <p:cNvSpPr txBox="1"/>
          <p:nvPr/>
        </p:nvSpPr>
        <p:spPr>
          <a:xfrm>
            <a:off x="5828920" y="3969610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Bond Analysts’ Report</a:t>
            </a:r>
            <a:endParaRPr lang="ko-KR" altLang="en-US" b="0" i="0" dirty="0">
              <a:solidFill>
                <a:schemeClr val="accent5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311F3-15F1-40B4-B18C-23474BA147FA}"/>
              </a:ext>
            </a:extLst>
          </p:cNvPr>
          <p:cNvSpPr txBox="1"/>
          <p:nvPr/>
        </p:nvSpPr>
        <p:spPr>
          <a:xfrm>
            <a:off x="3405132" y="3079832"/>
            <a:ext cx="272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2005. 05. – 2017.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2, 3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섹션 이용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저자가 임의로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DE286-F277-45A7-BE85-3BAD7665025F}"/>
              </a:ext>
            </a:extLst>
          </p:cNvPr>
          <p:cNvSpPr txBox="1"/>
          <p:nvPr/>
        </p:nvSpPr>
        <p:spPr>
          <a:xfrm>
            <a:off x="1150783" y="5671782"/>
            <a:ext cx="240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2005. 01. – 2017.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키워드가 들어간 경제기사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F4870-FC28-4163-AE95-BC3705AD025E}"/>
              </a:ext>
            </a:extLst>
          </p:cNvPr>
          <p:cNvSpPr txBox="1"/>
          <p:nvPr/>
        </p:nvSpPr>
        <p:spPr>
          <a:xfrm>
            <a:off x="5584311" y="5697635"/>
            <a:ext cx="305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2005. 01. – 2017.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전문가의 견해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전문적 어휘 사용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반영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전달 경향이 강한 글들로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질적 도움이 많이 될 것으로 예상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2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607F-502B-4E0A-82D2-4B098764B8ED}"/>
              </a:ext>
            </a:extLst>
          </p:cNvPr>
          <p:cNvSpPr txBox="1"/>
          <p:nvPr/>
        </p:nvSpPr>
        <p:spPr>
          <a:xfrm>
            <a:off x="194476" y="173928"/>
            <a:ext cx="324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solidFill>
                    <a:srgbClr val="00297B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및 방법론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0A7EB-F1C5-4459-A8BF-6F0488AA30FD}"/>
              </a:ext>
            </a:extLst>
          </p:cNvPr>
          <p:cNvSpPr txBox="1"/>
          <p:nvPr/>
        </p:nvSpPr>
        <p:spPr>
          <a:xfrm>
            <a:off x="881108" y="86229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</a:t>
            </a: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BE9A08-2A92-4BE2-B239-F4F1C8E5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50" y="4806417"/>
            <a:ext cx="7556849" cy="14418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띄어쓰기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영어와 달리 한국어는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space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만으로 공간 구분을 하기에 무리가 있음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외래어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외국어의 표기 기준을 따르지 않는 외래어가 많음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(+ field specific)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의미를 지닌 상이한 모양의 단어들이 많음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(+ n-gram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사용할 때 특히 문제가 될 수 있음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형용사와 동사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활용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불규칙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(+ n-gram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차원을 악화시켜 분류를 방해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1228142-D37A-4EAC-B834-70989E19129B}"/>
              </a:ext>
            </a:extLst>
          </p:cNvPr>
          <p:cNvSpPr/>
          <p:nvPr/>
        </p:nvSpPr>
        <p:spPr>
          <a:xfrm rot="5400000">
            <a:off x="583659" y="945403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0194ED-009E-4EB3-AF73-F39E2BA87D33}"/>
              </a:ext>
            </a:extLst>
          </p:cNvPr>
          <p:cNvSpPr/>
          <p:nvPr/>
        </p:nvSpPr>
        <p:spPr>
          <a:xfrm>
            <a:off x="0" y="6672649"/>
            <a:ext cx="9144000" cy="185351"/>
          </a:xfrm>
          <a:prstGeom prst="rect">
            <a:avLst/>
          </a:prstGeom>
          <a:gradFill flip="none" rotWithShape="1">
            <a:gsLst>
              <a:gs pos="0">
                <a:srgbClr val="00297B">
                  <a:shade val="30000"/>
                  <a:satMod val="115000"/>
                </a:srgbClr>
              </a:gs>
              <a:gs pos="50000">
                <a:srgbClr val="00297B">
                  <a:shade val="67500"/>
                  <a:satMod val="115000"/>
                </a:srgbClr>
              </a:gs>
              <a:gs pos="100000">
                <a:srgbClr val="00297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6BD9CF-7C01-4C89-958F-5B6C5961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48" y="2086950"/>
            <a:ext cx="3491904" cy="24652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9685AA-DB10-489B-B3D5-7CDBF6A81E86}"/>
              </a:ext>
            </a:extLst>
          </p:cNvPr>
          <p:cNvSpPr txBox="1"/>
          <p:nvPr/>
        </p:nvSpPr>
        <p:spPr>
          <a:xfrm>
            <a:off x="3428097" y="142792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전처리의 문제점</a:t>
            </a:r>
          </a:p>
        </p:txBody>
      </p:sp>
    </p:spTree>
    <p:extLst>
      <p:ext uri="{BB962C8B-B14F-4D97-AF65-F5344CB8AC3E}">
        <p14:creationId xmlns:p14="http://schemas.microsoft.com/office/powerpoint/2010/main" val="780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2514</Words>
  <Application>Microsoft Office PowerPoint</Application>
  <PresentationFormat>화면 슬라이드 쇼(4:3)</PresentationFormat>
  <Paragraphs>371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Arial</vt:lpstr>
      <vt:lpstr>Symbol</vt:lpstr>
      <vt:lpstr>Adobe Caslon Pro Bold</vt:lpstr>
      <vt:lpstr>나눔스퀘어_ac Bold</vt:lpstr>
      <vt:lpstr>Calibri Light</vt:lpstr>
      <vt:lpstr>Open Sans</vt:lpstr>
      <vt:lpstr>08서울남산체 EB</vt:lpstr>
      <vt:lpstr>나눔스퀘어_ac</vt:lpstr>
      <vt:lpstr>맑은 고딕</vt:lpstr>
      <vt:lpstr>Cambria Math</vt:lpstr>
      <vt:lpstr>나눔스퀘어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지상 황</dc:creator>
  <cp:lastModifiedBy> </cp:lastModifiedBy>
  <cp:revision>115</cp:revision>
  <dcterms:created xsi:type="dcterms:W3CDTF">2020-07-15T06:25:35Z</dcterms:created>
  <dcterms:modified xsi:type="dcterms:W3CDTF">2020-07-20T07:57:06Z</dcterms:modified>
</cp:coreProperties>
</file>