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42" r:id="rId3"/>
    <p:sldId id="320" r:id="rId5"/>
    <p:sldId id="347" r:id="rId6"/>
    <p:sldId id="348" r:id="rId7"/>
    <p:sldId id="349" r:id="rId8"/>
    <p:sldId id="350" r:id="rId9"/>
    <p:sldId id="306" r:id="rId10"/>
  </p:sldIdLst>
  <p:sldSz cx="12198350" cy="6859270"/>
  <p:notesSz cx="6858000" cy="9144000"/>
  <p:custDataLst>
    <p:tags r:id="rId14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22" userDrawn="1">
          <p15:clr>
            <a:srgbClr val="A4A3A4"/>
          </p15:clr>
        </p15:guide>
        <p15:guide id="3" pos="304" userDrawn="1">
          <p15:clr>
            <a:srgbClr val="A4A3A4"/>
          </p15:clr>
        </p15:guide>
        <p15:guide id="4" pos="1863" userDrawn="1">
          <p15:clr>
            <a:srgbClr val="A4A3A4"/>
          </p15:clr>
        </p15:guide>
        <p15:guide id="5" pos="1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005DA2"/>
    <a:srgbClr val="FFC400"/>
    <a:srgbClr val="FFD347"/>
    <a:srgbClr val="FFC91D"/>
    <a:srgbClr val="0071C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767"/>
  </p:normalViewPr>
  <p:slideViewPr>
    <p:cSldViewPr showGuides="1">
      <p:cViewPr varScale="1">
        <p:scale>
          <a:sx n="78" d="100"/>
          <a:sy n="78" d="100"/>
        </p:scale>
        <p:origin x="48" y="608"/>
      </p:cViewPr>
      <p:guideLst>
        <p:guide orient="horz" pos="2160"/>
        <p:guide pos="3822"/>
        <p:guide pos="304"/>
        <p:guide pos="1863"/>
        <p:guide pos="12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3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, 画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0583" y="-98598"/>
            <a:ext cx="3036016" cy="118785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637" y="365210"/>
            <a:ext cx="10521077" cy="1325870"/>
          </a:xfrm>
          <a:prstGeom prst="rect">
            <a:avLst/>
          </a:prstGeom>
        </p:spPr>
        <p:txBody>
          <a:bodyPr lIns="91472" tIns="45736" rIns="91472" bIns="45736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637" y="1826048"/>
            <a:ext cx="10521077" cy="4352346"/>
          </a:xfrm>
          <a:prstGeom prst="rect">
            <a:avLst/>
          </a:prstGeom>
        </p:spPr>
        <p:txBody>
          <a:bodyPr lIns="91472" tIns="45736" rIns="91472" bIns="45736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636" y="6357822"/>
            <a:ext cx="2744629" cy="365210"/>
          </a:xfrm>
          <a:prstGeom prst="rect">
            <a:avLst/>
          </a:prstGeom>
        </p:spPr>
        <p:txBody>
          <a:bodyPr lIns="91472" tIns="45736" rIns="91472" bIns="45736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40704" y="6357822"/>
            <a:ext cx="4116943" cy="365210"/>
          </a:xfrm>
          <a:prstGeom prst="rect">
            <a:avLst/>
          </a:prstGeom>
        </p:spPr>
        <p:txBody>
          <a:bodyPr lIns="91472" tIns="45736" rIns="91472" bIns="45736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5085" y="6357822"/>
            <a:ext cx="2744629" cy="365210"/>
          </a:xfrm>
          <a:prstGeom prst="rect">
            <a:avLst/>
          </a:prstGeom>
        </p:spPr>
        <p:txBody>
          <a:bodyPr lIns="91472" tIns="45736" rIns="91472" bIns="45736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876" y="2130919"/>
            <a:ext cx="10368598" cy="1470366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53" y="3887100"/>
            <a:ext cx="8538845" cy="1753006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9E0611D0-9A6A-4745-A630-3246110313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9D3F3D8C-2C4B-4342-80F1-9B8A0E6BA8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0" y="621482"/>
            <a:ext cx="121983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剪去单角 1"/>
          <p:cNvSpPr/>
          <p:nvPr userDrawn="1"/>
        </p:nvSpPr>
        <p:spPr>
          <a:xfrm>
            <a:off x="0" y="0"/>
            <a:ext cx="1710813" cy="607582"/>
          </a:xfrm>
          <a:prstGeom prst="snip1Rect">
            <a:avLst>
              <a:gd name="adj" fmla="val 400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图片包含 游戏机, 画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95" y="51218"/>
            <a:ext cx="1611491" cy="63050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0" y="273112"/>
            <a:ext cx="4013173" cy="116232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114"/>
            <a:ext cx="6819216" cy="5854469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20" y="1435434"/>
            <a:ext cx="4013173" cy="46921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1712"/>
            <a:ext cx="7319010" cy="56687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916"/>
            <a:ext cx="7319010" cy="4115753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8581"/>
            <a:ext cx="7319010" cy="8050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572"/>
            <a:ext cx="10978515" cy="4527011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4" y="206422"/>
            <a:ext cx="2744629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06422"/>
            <a:ext cx="8030580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0">
    <p:wipe/>
  </p:transition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形状&#10;&#10;低可信度描述已自动生成"/>
          <p:cNvPicPr>
            <a:picLocks noChangeAspect="1"/>
          </p:cNvPicPr>
          <p:nvPr/>
        </p:nvPicPr>
        <p:blipFill rotWithShape="1">
          <a:blip r:embed="rId1"/>
          <a:srcRect r="47047"/>
          <a:stretch>
            <a:fillRect/>
          </a:stretch>
        </p:blipFill>
        <p:spPr>
          <a:xfrm>
            <a:off x="3175" y="794"/>
            <a:ext cx="6456040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42815" y="2349500"/>
            <a:ext cx="7332980" cy="95123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r"/>
            <a:r>
              <a:rPr lang="zh-CN" altLang="en-US" sz="5400" b="1" dirty="0">
                <a:solidFill>
                  <a:schemeClr val="tx2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自 我 介 绍 及 分 享</a:t>
            </a:r>
            <a:endParaRPr lang="zh-CN" altLang="en-US" sz="5400" b="1" dirty="0">
              <a:solidFill>
                <a:schemeClr val="tx2"/>
              </a:solidFill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747247" y="3419571"/>
            <a:ext cx="48543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590915" y="4798060"/>
            <a:ext cx="3053080" cy="99758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2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部 门 ：</a:t>
            </a:r>
            <a:r>
              <a:rPr lang="en-US" altLang="zh-CN" sz="1900" b="1" dirty="0">
                <a:solidFill>
                  <a:schemeClr val="bg2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AI</a:t>
            </a:r>
            <a:r>
              <a:rPr lang="zh-CN" altLang="en-US" sz="1900" b="1" dirty="0">
                <a:solidFill>
                  <a:schemeClr val="bg2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工程部</a:t>
            </a:r>
            <a:br>
              <a:rPr lang="zh-CN" altLang="en-US" sz="1900" b="1" dirty="0">
                <a:solidFill>
                  <a:schemeClr val="bg2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</a:br>
            <a:r>
              <a:rPr lang="zh-CN" altLang="en-US" sz="1900" b="1" dirty="0">
                <a:solidFill>
                  <a:schemeClr val="bg2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姓 名 ：宋江江</a:t>
            </a:r>
            <a:br>
              <a:rPr lang="zh-CN" altLang="en-US" sz="1900" b="1" dirty="0">
                <a:solidFill>
                  <a:schemeClr val="bg2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</a:br>
            <a:r>
              <a:rPr lang="zh-CN" altLang="en-US" sz="1900" b="1" dirty="0">
                <a:solidFill>
                  <a:schemeClr val="bg2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岗 位 ：高级研发工程师</a:t>
            </a:r>
            <a:endParaRPr lang="zh-CN" altLang="en-US" sz="1900" b="1" dirty="0">
              <a:solidFill>
                <a:schemeClr val="bg2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6527" y="6310114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3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www.datacanvas.com</a:t>
            </a:r>
            <a:endParaRPr lang="en-US" altLang="zh-CN" sz="1600" dirty="0">
              <a:solidFill>
                <a:schemeClr val="accent3"/>
              </a:solidFill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pic>
        <p:nvPicPr>
          <p:cNvPr id="6" name="图片 5" descr="徽标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439" y="261070"/>
            <a:ext cx="3435720" cy="1342078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1658095" y="117426"/>
            <a:ext cx="328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2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自我介绍</a:t>
            </a:r>
            <a:endParaRPr lang="zh-CN" altLang="en-US" sz="2800" b="1" dirty="0">
              <a:solidFill>
                <a:schemeClr val="tx2"/>
              </a:solidFill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02920" y="2170430"/>
            <a:ext cx="10385425" cy="44691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buClrTx/>
              <a:buSzTx/>
              <a:buFontTx/>
            </a:pPr>
            <a:endParaRPr lang="zh-CN" altLang="en-US" sz="1600" dirty="0">
              <a:latin typeface="Source Han Sans CN Regular" panose="020B0400000000000000" charset="-122"/>
              <a:ea typeface="Source Han Sans CN Regular" panose="020B0400000000000000" charset="-122"/>
              <a:cs typeface="Source Han Sans CN Regular" panose="020B0400000000000000" charset="-122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600" b="1" dirty="0"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入职时间：2022</a:t>
            </a:r>
            <a:r>
              <a:rPr lang="en-US" altLang="zh-CN" sz="1600" b="1" dirty="0"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.10.8</a:t>
            </a:r>
            <a:endParaRPr lang="zh-CN" altLang="en-US" sz="1600" b="1" dirty="0">
              <a:latin typeface="Source Han Sans CN Regular" panose="020B0400000000000000" charset="-122"/>
              <a:ea typeface="Source Han Sans CN Regular" panose="020B0400000000000000" charset="-122"/>
              <a:cs typeface="Source Han Sans CN Regular" panose="020B0400000000000000" charset="-122"/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1600" dirty="0">
              <a:latin typeface="Source Han Sans CN Regular" panose="020B0400000000000000" charset="-122"/>
              <a:ea typeface="Source Han Sans CN Regular" panose="020B0400000000000000" charset="-122"/>
              <a:cs typeface="Source Han Sans CN Regular" panose="020B0400000000000000" charset="-122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600" b="1" dirty="0"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目前职位：高级研发工程师</a:t>
            </a:r>
            <a:endParaRPr lang="zh-CN" altLang="en-US" sz="1600" dirty="0">
              <a:latin typeface="Source Han Sans CN Regular" panose="020B0400000000000000" charset="-122"/>
              <a:ea typeface="Source Han Sans CN Regular" panose="020B0400000000000000" charset="-122"/>
              <a:cs typeface="Source Han Sans CN Regular" panose="020B0400000000000000" charset="-122"/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1600" dirty="0">
              <a:latin typeface="Source Han Sans CN Regular" panose="020B0400000000000000" charset="-122"/>
              <a:ea typeface="Source Han Sans CN Regular" panose="020B0400000000000000" charset="-122"/>
              <a:cs typeface="Source Han Sans CN Regular" panose="020B0400000000000000" charset="-122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600" b="1" dirty="0"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教育背景：河南科技学院新科学院</a:t>
            </a:r>
            <a:endParaRPr lang="zh-CN" altLang="en-US" sz="1600" dirty="0">
              <a:latin typeface="Source Han Sans CN Regular" panose="020B0400000000000000" charset="-122"/>
              <a:ea typeface="Source Han Sans CN Regular" panose="020B0400000000000000" charset="-122"/>
              <a:cs typeface="Source Han Sans CN Regular" panose="020B0400000000000000" charset="-122"/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1600" dirty="0">
              <a:latin typeface="Source Han Sans CN Regular" panose="020B0400000000000000" charset="-122"/>
              <a:ea typeface="Source Han Sans CN Regular" panose="020B0400000000000000" charset="-122"/>
              <a:cs typeface="Source Han Sans CN Regular" panose="020B0400000000000000" charset="-122"/>
              <a:sym typeface="方正正准黑简体" pitchFamily="2" charset="-122"/>
            </a:endParaRPr>
          </a:p>
          <a:p>
            <a:pPr algn="l"/>
            <a:r>
              <a:rPr lang="zh-CN" altLang="en-US" sz="1600" b="1" dirty="0"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方正正准黑简体" pitchFamily="2" charset="-122"/>
              </a:rPr>
              <a:t>工作技能：</a:t>
            </a:r>
            <a:r>
              <a:rPr lang="en-US" altLang="zh-CN" sz="1600" b="1" dirty="0"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方正正准黑简体" pitchFamily="2" charset="-122"/>
              </a:rPr>
              <a:t>Web</a:t>
            </a:r>
            <a:r>
              <a:rPr lang="zh-CN" altLang="en-US" sz="1600" b="1" dirty="0"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方正正准黑简体" pitchFamily="2" charset="-122"/>
              </a:rPr>
              <a:t>端开发</a:t>
            </a:r>
            <a:r>
              <a:rPr lang="zh-CN" altLang="en-US" sz="1600" b="1">
                <a:sym typeface="+mn-ea"/>
              </a:rPr>
              <a:t>、跨平台移动端开发、跨平台桌面端开发、</a:t>
            </a:r>
            <a:r>
              <a:rPr lang="en-US" altLang="zh-CN" sz="1600" b="1">
                <a:sym typeface="+mn-ea"/>
              </a:rPr>
              <a:t>Py</a:t>
            </a:r>
            <a:r>
              <a:rPr lang="zh-CN" altLang="en-US" sz="1600" b="1">
                <a:sym typeface="+mn-ea"/>
              </a:rPr>
              <a:t>thon脚本开发</a:t>
            </a:r>
            <a:endParaRPr lang="zh-CN" altLang="en-US" sz="1600" b="1">
              <a:sym typeface="+mn-ea"/>
            </a:endParaRPr>
          </a:p>
          <a:p>
            <a:pPr algn="l"/>
            <a:endParaRPr lang="zh-CN" altLang="en-US" sz="1600" dirty="0">
              <a:latin typeface="Source Han Sans CN Regular" panose="020B0400000000000000" charset="-122"/>
              <a:ea typeface="Source Han Sans CN Regular" panose="020B0400000000000000" charset="-122"/>
              <a:cs typeface="Source Han Sans CN Regular" panose="020B0400000000000000" charset="-122"/>
              <a:sym typeface="+mn-ea"/>
            </a:endParaRPr>
          </a:p>
          <a:p>
            <a:pPr algn="l"/>
            <a:r>
              <a:rPr lang="zh-CN" altLang="en-US" sz="1600" b="1" dirty="0"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我的优势：</a:t>
            </a:r>
            <a:endParaRPr lang="zh-CN" altLang="en-US" sz="1600" b="1" dirty="0">
              <a:latin typeface="Source Han Sans CN Regular" panose="020B0400000000000000" charset="-122"/>
              <a:ea typeface="Source Han Sans CN Regular" panose="020B0400000000000000" charset="-122"/>
              <a:cs typeface="Source Han Sans CN Regular" panose="020B0400000000000000" charset="-122"/>
              <a:sym typeface="+mn-ea"/>
            </a:endParaRPr>
          </a:p>
          <a:p>
            <a:pPr algn="l"/>
            <a:endParaRPr lang="zh-CN" altLang="en-US" sz="1600" b="1" dirty="0">
              <a:latin typeface="Source Han Sans CN Regular" panose="020B0400000000000000" charset="-122"/>
              <a:ea typeface="Source Han Sans CN Regular" panose="020B0400000000000000" charset="-122"/>
              <a:cs typeface="Source Han Sans CN Regular" panose="020B0400000000000000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方正正准黑简体" pitchFamily="2" charset="-122"/>
              </a:rPr>
              <a:t>热爱学习和分享，空闲之余会学习各类工作相关技能，并编写</a:t>
            </a:r>
            <a:r>
              <a:rPr lang="en-US" altLang="zh-CN" sz="1600" dirty="0"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方正正准黑简体" pitchFamily="2" charset="-122"/>
              </a:rPr>
              <a:t>CSDN</a:t>
            </a:r>
            <a:r>
              <a:rPr lang="zh-CN" altLang="en-US" sz="1600" dirty="0"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方正正准黑简体" pitchFamily="2" charset="-122"/>
              </a:rPr>
              <a:t>技术博客分享自己的经历和工作中遇到的问题</a:t>
            </a:r>
            <a:endParaRPr lang="zh-CN" altLang="en-US" sz="1600" dirty="0">
              <a:latin typeface="Source Han Sans CN Regular" panose="020B0400000000000000" charset="-122"/>
              <a:ea typeface="Source Han Sans CN Regular" panose="020B0400000000000000" charset="-122"/>
              <a:cs typeface="Source Han Sans CN Regular" panose="020B0400000000000000" charset="-122"/>
              <a:sym typeface="方正正准黑简体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方正正准黑简体" pitchFamily="2" charset="-122"/>
              </a:rPr>
              <a:t>喜欢</a:t>
            </a:r>
            <a:r>
              <a:rPr lang="en-US" altLang="zh-CN" sz="1600" dirty="0"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方正正准黑简体" pitchFamily="2" charset="-122"/>
              </a:rPr>
              <a:t>Coding</a:t>
            </a:r>
            <a:r>
              <a:rPr lang="zh-CN" altLang="en-US" sz="1600" dirty="0"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方正正准黑简体" pitchFamily="2" charset="-122"/>
              </a:rPr>
              <a:t>，永远保持一个成长的心态，愿意并很高兴不断点亮我的技能树</a:t>
            </a:r>
            <a:endParaRPr lang="zh-CN" altLang="en-US" sz="1600" dirty="0">
              <a:latin typeface="Source Han Sans CN Regular" panose="020B0400000000000000" charset="-122"/>
              <a:ea typeface="Source Han Sans CN Regular" panose="020B0400000000000000" charset="-122"/>
              <a:cs typeface="Source Han Sans CN Regular" panose="020B0400000000000000" charset="-122"/>
              <a:sym typeface="方正正准黑简体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方正正准黑简体" pitchFamily="2" charset="-122"/>
              </a:rPr>
              <a:t>在生活和工作中，都是一个比较细心的人，</a:t>
            </a:r>
            <a:r>
              <a:rPr lang="en-US" altLang="zh-CN" sz="1600" dirty="0"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方正正准黑简体" pitchFamily="2" charset="-122"/>
              </a:rPr>
              <a:t>Coding</a:t>
            </a:r>
            <a:r>
              <a:rPr lang="zh-CN" altLang="en-US" sz="1600" dirty="0"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方正正准黑简体" pitchFamily="2" charset="-122"/>
              </a:rPr>
              <a:t>本身就是一件需要细心的工作</a:t>
            </a:r>
            <a:endParaRPr lang="zh-CN" altLang="en-US" sz="1600" dirty="0">
              <a:latin typeface="Source Han Sans CN Regular" panose="020B0400000000000000" charset="-122"/>
              <a:ea typeface="Source Han Sans CN Regular" panose="020B0400000000000000" charset="-122"/>
              <a:cs typeface="Source Han Sans CN Regular" panose="020B0400000000000000" charset="-122"/>
              <a:sym typeface="方正正准黑简体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方正正准黑简体" pitchFamily="2" charset="-122"/>
              </a:rPr>
              <a:t>拥有独立解决问题的能力，</a:t>
            </a:r>
            <a:r>
              <a:rPr lang="en-US" altLang="zh-CN" sz="1600" dirty="0"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方正正准黑简体" pitchFamily="2" charset="-122"/>
              </a:rPr>
              <a:t>Coding</a:t>
            </a:r>
            <a:r>
              <a:rPr lang="zh-CN" altLang="en-US" sz="1600" dirty="0"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方正正准黑简体" pitchFamily="2" charset="-122"/>
              </a:rPr>
              <a:t>本身就需要有对复杂问题的故障排除和寻找解决方案的能力，我很高兴自己拥有这种能力</a:t>
            </a:r>
            <a:endParaRPr lang="en-US" altLang="zh-CN" sz="1600" dirty="0">
              <a:latin typeface="Source Han Sans CN Regular" panose="020B0400000000000000" charset="-122"/>
              <a:ea typeface="Source Han Sans CN Regular" panose="020B0400000000000000" charset="-122"/>
              <a:cs typeface="Source Han Sans CN Regular" panose="020B0400000000000000" charset="-122"/>
              <a:sym typeface="方正正准黑简体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78485" y="765175"/>
            <a:ext cx="2379345" cy="15405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lang="zh-CN" altLang="en-US" sz="3600" b="1" spc="300" noProof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lang="zh-CN" altLang="en-US" sz="3600" b="1" spc="300" noProof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宋江江</a:t>
            </a:r>
            <a:endParaRPr lang="zh-CN" altLang="en-US" sz="3600" b="1" spc="300" noProof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lang="zh-CN" altLang="en-US" sz="3600" b="1" spc="300" noProof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lang="zh-CN" altLang="en-US" sz="3600" b="1" spc="300" noProof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lang="zh-CN" altLang="en-US" sz="3600" b="1" spc="300" noProof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lang="zh-CN" altLang="en-US" sz="3600" b="1" spc="300" noProof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lang="zh-CN" altLang="en-US" sz="3600" b="1" spc="300" noProof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lang="zh-CN" altLang="en-US" sz="3600" b="1" spc="300" noProof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lang="zh-CN" altLang="en-US" sz="3600" b="1" spc="300" noProof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lang="zh-CN" altLang="en-US" sz="3600" b="1" spc="300" noProof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lang="zh-CN" altLang="en-US" sz="3600" b="1" spc="300" noProof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lang="zh-CN" altLang="en-US" sz="3600" b="1" spc="300" noProof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lang="zh-CN" altLang="en-US" sz="3600" b="1" spc="300" noProof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1658095" y="117426"/>
            <a:ext cx="328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2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试用期工作总结</a:t>
            </a:r>
            <a:endParaRPr lang="zh-CN" altLang="en-US" sz="2800" b="1" dirty="0">
              <a:solidFill>
                <a:schemeClr val="tx2"/>
              </a:solidFill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4310" y="789305"/>
            <a:ext cx="11720195" cy="5405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80000"/>
              </a:lnSpc>
              <a:buFont typeface="Wingdings" panose="05000000000000000000" charset="0"/>
              <a:buChar char=""/>
            </a:pPr>
            <a:r>
              <a:rPr lang="zh-CN" altLang="en-US"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学习隐私计算以及我们产品的使用和适用场景，更加熟悉了解我们自己的产品</a:t>
            </a:r>
            <a:endParaRPr lang="en-US" altLang="zh-CN">
              <a:solidFill>
                <a:schemeClr val="tx2"/>
              </a:solidFill>
              <a:latin typeface="Source Han Sans CN Regular" panose="020B0400000000000000" charset="-122"/>
              <a:ea typeface="Source Han Sans CN Regular" panose="020B0400000000000000" charset="-122"/>
              <a:cs typeface="Source Han Sans CN Regular" panose="020B0400000000000000" charset="-122"/>
            </a:endParaRPr>
          </a:p>
          <a:p>
            <a:pPr marL="342900" indent="-342900" algn="l">
              <a:lnSpc>
                <a:spcPct val="180000"/>
              </a:lnSpc>
              <a:buClrTx/>
              <a:buSzTx/>
              <a:buFont typeface="Wingdings" panose="05000000000000000000" charset="0"/>
              <a:buChar char=""/>
            </a:pPr>
            <a:r>
              <a:rPr lang="zh-CN" altLang="en-US"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完成复杂的算子级联关系的开发，学习相关的</a:t>
            </a:r>
            <a:r>
              <a:rPr lang="en-US" altLang="zh-CN"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Coding</a:t>
            </a:r>
            <a:r>
              <a:rPr lang="zh-CN" altLang="en-US"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技巧，提高开发效率</a:t>
            </a:r>
            <a:endParaRPr lang="zh-CN" altLang="en-US">
              <a:solidFill>
                <a:schemeClr val="tx2"/>
              </a:solidFill>
              <a:latin typeface="Source Han Sans CN Regular" panose="020B0400000000000000" charset="-122"/>
              <a:ea typeface="Source Han Sans CN Regular" panose="020B0400000000000000" charset="-122"/>
              <a:cs typeface="Source Han Sans CN Regular" panose="020B0400000000000000" charset="-122"/>
              <a:sym typeface="+mn-ea"/>
            </a:endParaRPr>
          </a:p>
          <a:p>
            <a:pPr marL="342900" indent="-342900" algn="l">
              <a:lnSpc>
                <a:spcPct val="180000"/>
              </a:lnSpc>
              <a:buClrTx/>
              <a:buSzTx/>
              <a:buFont typeface="Wingdings" panose="05000000000000000000" charset="0"/>
              <a:buChar char=""/>
            </a:pPr>
            <a:r>
              <a:rPr lang="zh-CN" altLang="en-US"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</a:rPr>
              <a:t>对我们产品的前端代码结构进行梳理总结，优化系统潜在</a:t>
            </a:r>
            <a:r>
              <a:rPr lang="en-US" altLang="zh-CN"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</a:rPr>
              <a:t>Bug</a:t>
            </a:r>
            <a:r>
              <a:rPr lang="zh-CN" altLang="en-US"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</a:rPr>
              <a:t>，提高代码健壮性</a:t>
            </a:r>
            <a:endParaRPr lang="zh-CN" altLang="en-US">
              <a:solidFill>
                <a:schemeClr val="tx2"/>
              </a:solidFill>
              <a:latin typeface="Source Han Sans CN Regular" panose="020B0400000000000000" charset="-122"/>
              <a:ea typeface="Source Han Sans CN Regular" panose="020B0400000000000000" charset="-122"/>
              <a:cs typeface="Source Han Sans CN Regular" panose="020B0400000000000000" charset="-122"/>
            </a:endParaRPr>
          </a:p>
          <a:p>
            <a:pPr marL="342900" indent="-342900" algn="l">
              <a:lnSpc>
                <a:spcPct val="180000"/>
              </a:lnSpc>
              <a:buClrTx/>
              <a:buSzTx/>
              <a:buFont typeface="Wingdings" panose="05000000000000000000" charset="0"/>
              <a:buChar char=""/>
            </a:pPr>
            <a:r>
              <a:rPr lang="zh-CN" altLang="en-US"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协助</a:t>
            </a:r>
            <a:r>
              <a:rPr lang="en-US" altLang="zh-CN"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AI</a:t>
            </a:r>
            <a:r>
              <a:rPr lang="zh-CN" altLang="en-US"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视觉团队开发计算机视觉开发平台，并进行自动化构建和部署工作</a:t>
            </a:r>
            <a:endParaRPr lang="zh-CN" altLang="en-US">
              <a:solidFill>
                <a:schemeClr val="tx2"/>
              </a:solidFill>
              <a:latin typeface="Source Han Sans CN Regular" panose="020B0400000000000000" charset="-122"/>
              <a:ea typeface="Source Han Sans CN Regular" panose="020B0400000000000000" charset="-122"/>
              <a:cs typeface="Source Han Sans CN Regular" panose="020B0400000000000000" charset="-122"/>
              <a:sym typeface="+mn-ea"/>
            </a:endParaRPr>
          </a:p>
          <a:p>
            <a:pPr marL="342900" indent="-342900" algn="l">
              <a:lnSpc>
                <a:spcPct val="180000"/>
              </a:lnSpc>
              <a:buClrTx/>
              <a:buSzTx/>
              <a:buFont typeface="Wingdings" panose="05000000000000000000" charset="0"/>
              <a:buChar char=""/>
            </a:pPr>
            <a:r>
              <a:rPr lang="zh-CN" altLang="en-US"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开发</a:t>
            </a:r>
            <a:r>
              <a:rPr lang="en-US" altLang="zh-CN"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Python</a:t>
            </a:r>
            <a:r>
              <a:rPr lang="zh-CN" altLang="en-US"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脚本用于模拟创建百万级数据集，协助测试进行压力测试</a:t>
            </a:r>
            <a:endParaRPr lang="zh-CN" altLang="en-US">
              <a:solidFill>
                <a:schemeClr val="tx2"/>
              </a:solidFill>
              <a:latin typeface="Source Han Sans CN Regular" panose="020B0400000000000000" charset="-122"/>
              <a:ea typeface="Source Han Sans CN Regular" panose="020B0400000000000000" charset="-122"/>
              <a:cs typeface="Source Han Sans CN Regular" panose="020B0400000000000000" charset="-122"/>
              <a:sym typeface="+mn-ea"/>
            </a:endParaRPr>
          </a:p>
          <a:p>
            <a:pPr marL="342900" indent="-342900" algn="l">
              <a:lnSpc>
                <a:spcPct val="180000"/>
              </a:lnSpc>
              <a:buClrTx/>
              <a:buSzTx/>
              <a:buFont typeface="Wingdings" panose="05000000000000000000" charset="0"/>
              <a:buChar char=""/>
            </a:pPr>
            <a:r>
              <a:rPr lang="zh-CN" altLang="en-US"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使用</a:t>
            </a:r>
            <a:r>
              <a:rPr lang="en-US" altLang="zh-CN"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WireShark</a:t>
            </a:r>
            <a:r>
              <a:rPr lang="zh-CN" altLang="en-US"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对服务端工作流加密通讯进行抓包分析，筛选出需要的加密内容</a:t>
            </a:r>
            <a:endParaRPr lang="zh-CN" altLang="en-US">
              <a:solidFill>
                <a:schemeClr val="tx2"/>
              </a:solidFill>
              <a:latin typeface="Source Han Sans CN Regular" panose="020B0400000000000000" charset="-122"/>
              <a:ea typeface="Source Han Sans CN Regular" panose="020B0400000000000000" charset="-122"/>
              <a:cs typeface="Source Han Sans CN Regular" panose="020B0400000000000000" charset="-122"/>
              <a:sym typeface="+mn-ea"/>
            </a:endParaRPr>
          </a:p>
          <a:p>
            <a:pPr marL="342900" indent="-342900" algn="l">
              <a:lnSpc>
                <a:spcPct val="180000"/>
              </a:lnSpc>
              <a:buClrTx/>
              <a:buSzTx/>
              <a:buFont typeface="Wingdings" panose="05000000000000000000" charset="0"/>
              <a:buChar char=""/>
            </a:pPr>
            <a:r>
              <a:rPr lang="zh-CN" altLang="en-US"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修复波塞冬项目的系统</a:t>
            </a:r>
            <a:r>
              <a:rPr lang="en-US" altLang="zh-CN"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Bug</a:t>
            </a:r>
            <a:r>
              <a:rPr lang="zh-CN" altLang="en-US"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，优化波塞冬算子配置，使波塞冬算子可以更快运行工作流</a:t>
            </a:r>
            <a:endParaRPr lang="zh-CN" altLang="en-US">
              <a:solidFill>
                <a:schemeClr val="tx2"/>
              </a:solidFill>
              <a:latin typeface="Source Han Sans CN Regular" panose="020B0400000000000000" charset="-122"/>
              <a:ea typeface="Source Han Sans CN Regular" panose="020B0400000000000000" charset="-122"/>
              <a:cs typeface="Source Han Sans CN Regular" panose="020B0400000000000000" charset="-122"/>
              <a:sym typeface="+mn-ea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1658095" y="117426"/>
            <a:ext cx="328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2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未来工作计划</a:t>
            </a:r>
            <a:endParaRPr lang="zh-CN" altLang="en-US" sz="2800" b="1" dirty="0">
              <a:solidFill>
                <a:schemeClr val="tx2"/>
              </a:solidFill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0" y="1058545"/>
            <a:ext cx="11355705" cy="53867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lnSpc>
                <a:spcPct val="180000"/>
              </a:lnSpc>
              <a:buFont typeface="Wingdings" panose="05000000000000000000" charset="0"/>
              <a:buChar char=""/>
            </a:pPr>
            <a:r>
              <a:rPr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了解隐私计算的最新技术和趋势：作为前端开发人员，了解最新工具和技术是很重要的</a:t>
            </a:r>
            <a:r>
              <a:rPr lang="zh-CN"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，保持不断学习的心态</a:t>
            </a:r>
            <a:r>
              <a:rPr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。关注行业趋势，了解隐私计算的新发展</a:t>
            </a:r>
            <a:endParaRPr lang="zh-CN" altLang="en-US">
              <a:solidFill>
                <a:schemeClr val="tx2"/>
              </a:solidFill>
              <a:latin typeface="Source Han Sans CN Regular" panose="020B0400000000000000" charset="-122"/>
              <a:ea typeface="Source Han Sans CN Regular" panose="020B0400000000000000" charset="-122"/>
              <a:cs typeface="Source Han Sans CN Regular" panose="020B0400000000000000" charset="-122"/>
            </a:endParaRPr>
          </a:p>
          <a:p>
            <a:pPr marL="342900" indent="-342900">
              <a:lnSpc>
                <a:spcPct val="180000"/>
              </a:lnSpc>
              <a:buFont typeface="Wingdings" panose="05000000000000000000" charset="0"/>
              <a:buChar char=""/>
            </a:pPr>
            <a:r>
              <a:rPr lang="zh-CN" altLang="en-US"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发展相关领域的技能：发展与隐私计算和人工智能相关的领域技能，如密码学、数据安全和数据隐私法规，并为公司提供更多价值</a:t>
            </a:r>
            <a:endParaRPr lang="zh-CN" altLang="en-US">
              <a:solidFill>
                <a:schemeClr val="tx2"/>
              </a:solidFill>
              <a:latin typeface="Source Han Sans CN Regular" panose="020B0400000000000000" charset="-122"/>
              <a:ea typeface="Source Han Sans CN Regular" panose="020B0400000000000000" charset="-122"/>
              <a:cs typeface="Source Han Sans CN Regular" panose="020B0400000000000000" charset="-122"/>
              <a:sym typeface="+mn-ea"/>
            </a:endParaRPr>
          </a:p>
          <a:p>
            <a:pPr marL="342900" indent="-342900">
              <a:lnSpc>
                <a:spcPct val="180000"/>
              </a:lnSpc>
              <a:buFont typeface="Wingdings" panose="05000000000000000000" charset="0"/>
              <a:buChar char=""/>
            </a:pPr>
            <a:r>
              <a:rPr lang="zh-CN" altLang="en-US"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提升用户体验：无论什么产品，都应该提供良好的用户体验。在完成本职工作的同时，不断优化产品性能和产品兼容性，不断提高代码健壮性和可拓展性</a:t>
            </a:r>
            <a:endParaRPr lang="en-US" altLang="zh-CN">
              <a:solidFill>
                <a:schemeClr val="tx2"/>
              </a:solidFill>
              <a:latin typeface="Source Han Sans CN Regular" panose="020B0400000000000000" charset="-122"/>
              <a:ea typeface="Source Han Sans CN Regular" panose="020B0400000000000000" charset="-122"/>
              <a:cs typeface="Source Han Sans CN Regular" panose="020B0400000000000000" charset="-122"/>
              <a:sym typeface="+mn-ea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1658095" y="117426"/>
            <a:ext cx="328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2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个人成长计划</a:t>
            </a:r>
            <a:endParaRPr lang="zh-CN" altLang="en-US" sz="2800" b="1" dirty="0">
              <a:solidFill>
                <a:schemeClr val="tx2"/>
              </a:solidFill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9105" y="1033145"/>
            <a:ext cx="11123295" cy="5337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lvl="0" indent="-342900" algn="l">
              <a:lnSpc>
                <a:spcPct val="180000"/>
              </a:lnSpc>
              <a:buFont typeface="Wingdings" panose="05000000000000000000" charset="0"/>
              <a:buChar char=""/>
            </a:pPr>
            <a:r>
              <a:rPr lang="zh-CN" altLang="en-US"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学习新技术和编程语言：技术格局不断变化，比如最近的</a:t>
            </a:r>
            <a:r>
              <a:rPr lang="en-US" altLang="zh-CN"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Chatgpt</a:t>
            </a:r>
            <a:r>
              <a:rPr lang="zh-CN" altLang="en-US"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，掌握最新的工具和技术可以帮助我在所在领域保持竞争力</a:t>
            </a:r>
            <a:endParaRPr lang="zh-CN" altLang="en-US">
              <a:solidFill>
                <a:schemeClr val="tx2"/>
              </a:solidFill>
              <a:latin typeface="Source Han Sans CN Regular" panose="020B0400000000000000" charset="-122"/>
              <a:ea typeface="Source Han Sans CN Regular" panose="020B0400000000000000" charset="-122"/>
              <a:cs typeface="Source Han Sans CN Regular" panose="020B0400000000000000" charset="-122"/>
              <a:sym typeface="+mn-ea"/>
            </a:endParaRPr>
          </a:p>
          <a:p>
            <a:pPr marL="342900" lvl="0" indent="-342900" algn="l">
              <a:lnSpc>
                <a:spcPct val="180000"/>
              </a:lnSpc>
              <a:buFont typeface="Wingdings" panose="05000000000000000000" charset="0"/>
              <a:buChar char=""/>
            </a:pPr>
            <a:r>
              <a:rPr lang="zh-CN" altLang="en-US"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扩展UX/UI设计知识：前端开发与用户体验和用户界面设计密切相关。更多地了解设计原则和最佳实践可以帮助我创建更有效、用户友好的软件程序</a:t>
            </a:r>
            <a:endParaRPr lang="zh-CN" altLang="en-US">
              <a:solidFill>
                <a:schemeClr val="tx2"/>
              </a:solidFill>
              <a:latin typeface="Source Han Sans CN Regular" panose="020B0400000000000000" charset="-122"/>
              <a:ea typeface="Source Han Sans CN Regular" panose="020B0400000000000000" charset="-122"/>
              <a:cs typeface="Source Han Sans CN Regular" panose="020B0400000000000000" charset="-122"/>
              <a:sym typeface="+mn-ea"/>
            </a:endParaRPr>
          </a:p>
          <a:p>
            <a:pPr marL="342900" lvl="0" indent="-342900" algn="l">
              <a:lnSpc>
                <a:spcPct val="180000"/>
              </a:lnSpc>
              <a:buFont typeface="Wingdings" panose="05000000000000000000" charset="0"/>
              <a:buChar char=""/>
            </a:pPr>
            <a:r>
              <a:rPr lang="zh-CN" altLang="en-US"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扩展加密和数据保护的知识：加密和数据防护是隐私计算的重要组成部分。更多地了解这些技术以及如何将其应用于前端开发，可以构建更安全的应用程序并保护用户数据</a:t>
            </a:r>
            <a:endParaRPr lang="zh-CN" altLang="en-US">
              <a:solidFill>
                <a:schemeClr val="tx2"/>
              </a:solidFill>
              <a:latin typeface="Source Han Sans CN Regular" panose="020B0400000000000000" charset="-122"/>
              <a:ea typeface="Source Han Sans CN Regular" panose="020B0400000000000000" charset="-122"/>
              <a:cs typeface="Source Han Sans CN Regular" panose="020B0400000000000000" charset="-122"/>
              <a:sym typeface="+mn-ea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1658095" y="117426"/>
            <a:ext cx="408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2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对公司和团队的建议</a:t>
            </a:r>
            <a:endParaRPr lang="zh-CN" altLang="en-US" sz="2800" b="1" dirty="0">
              <a:solidFill>
                <a:schemeClr val="tx2"/>
              </a:solidFill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2920" y="1118870"/>
            <a:ext cx="10931525" cy="5481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80000"/>
              </a:lnSpc>
              <a:buFont typeface="Wingdings" panose="05000000000000000000" charset="0"/>
              <a:buChar char=""/>
            </a:pPr>
            <a:r>
              <a:rPr lang="zh-CN" altLang="en-US"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培养不断学习的文化：鼓励团队成员通过培训、研讨会和其他学习机会不断发展自己的技能和知识。这可以帮助员工了解最新技术和最佳实践，从而提高工作质量并推动公司内部的创新。</a:t>
            </a:r>
            <a:endParaRPr lang="zh-CN" altLang="en-US">
              <a:solidFill>
                <a:schemeClr val="tx2"/>
              </a:solidFill>
              <a:latin typeface="Source Han Sans CN Regular" panose="020B0400000000000000" charset="-122"/>
              <a:ea typeface="Source Han Sans CN Regular" panose="020B0400000000000000" charset="-122"/>
              <a:cs typeface="Source Han Sans CN Regular" panose="020B0400000000000000" charset="-122"/>
              <a:sym typeface="+mn-ea"/>
            </a:endParaRPr>
          </a:p>
          <a:p>
            <a:pPr marL="342900" indent="-342900">
              <a:lnSpc>
                <a:spcPct val="180000"/>
              </a:lnSpc>
              <a:buFont typeface="Wingdings" panose="05000000000000000000" charset="0"/>
              <a:buChar char=""/>
            </a:pPr>
            <a:r>
              <a:rPr lang="zh-CN" altLang="en-US"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促进协作和团队合作：鼓励团队成员一起工作，分享他们的知识和专业知识。这有助于改善团队内部的沟通和协作，从而实现更高效、更有效的项目成果。</a:t>
            </a:r>
            <a:endParaRPr lang="zh-CN" altLang="en-US">
              <a:solidFill>
                <a:schemeClr val="tx2"/>
              </a:solidFill>
              <a:latin typeface="Source Han Sans CN Regular" panose="020B0400000000000000" charset="-122"/>
              <a:ea typeface="Source Han Sans CN Regular" panose="020B0400000000000000" charset="-122"/>
              <a:cs typeface="Source Han Sans CN Regular" panose="020B0400000000000000" charset="-122"/>
              <a:sym typeface="+mn-ea"/>
            </a:endParaRPr>
          </a:p>
          <a:p>
            <a:pPr marL="342900" indent="-342900">
              <a:lnSpc>
                <a:spcPct val="180000"/>
              </a:lnSpc>
              <a:buFont typeface="Wingdings" panose="05000000000000000000" charset="0"/>
              <a:buChar char=""/>
            </a:pPr>
            <a:r>
              <a:rPr lang="zh-CN" altLang="en-US">
                <a:solidFill>
                  <a:schemeClr val="tx2"/>
                </a:solidFill>
                <a:latin typeface="Source Han Sans CN Regular" panose="020B0400000000000000" charset="-122"/>
                <a:ea typeface="Source Han Sans CN Regular" panose="020B0400000000000000" charset="-122"/>
                <a:cs typeface="Source Han Sans CN Regular" panose="020B0400000000000000" charset="-122"/>
                <a:sym typeface="+mn-ea"/>
              </a:rPr>
              <a:t>强调工作与生活平衡的重要性：确保团队成员有一个健康的工作与生活的平衡，并且不会过度工作或精疲力竭。这有助于提高他们的生产力和工作满意度，最终使公司受益。</a:t>
            </a:r>
            <a:endParaRPr lang="zh-CN" altLang="en-US">
              <a:solidFill>
                <a:schemeClr val="tx2"/>
              </a:solidFill>
              <a:latin typeface="Source Han Sans CN Regular" panose="020B0400000000000000" charset="-122"/>
              <a:ea typeface="Source Han Sans CN Regular" panose="020B0400000000000000" charset="-122"/>
              <a:cs typeface="Source Han Sans CN Regular" panose="020B0400000000000000" charset="-122"/>
              <a:sym typeface="+mn-ea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形状&#10;&#10;低可信度描述已自动生成"/>
          <p:cNvPicPr>
            <a:picLocks noChangeAspect="1"/>
          </p:cNvPicPr>
          <p:nvPr/>
        </p:nvPicPr>
        <p:blipFill rotWithShape="1">
          <a:blip r:embed="rId1"/>
          <a:srcRect r="47047"/>
          <a:stretch>
            <a:fillRect/>
          </a:stretch>
        </p:blipFill>
        <p:spPr>
          <a:xfrm>
            <a:off x="0" y="7566"/>
            <a:ext cx="645604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39335" y="2277666"/>
            <a:ext cx="4227566" cy="122809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r"/>
            <a:r>
              <a:rPr lang="zh-CN" altLang="en-US" sz="7200" b="1" dirty="0">
                <a:solidFill>
                  <a:schemeClr val="tx2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谢谢观看</a:t>
            </a:r>
            <a:endParaRPr lang="zh-CN" altLang="en-US" sz="7200" b="1" dirty="0">
              <a:solidFill>
                <a:schemeClr val="tx2"/>
              </a:solidFill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8043391" y="3605001"/>
            <a:ext cx="3528767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81845" y="5850255"/>
            <a:ext cx="1964055" cy="4127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2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汇报人：宋江江</a:t>
            </a:r>
            <a:endParaRPr lang="zh-CN" altLang="en-US" sz="1900" b="1" dirty="0">
              <a:solidFill>
                <a:schemeClr val="bg2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6527" y="626564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3"/>
                </a:solidFill>
                <a:latin typeface="思源黑体" panose="020B0400000000000000" pitchFamily="34" charset="-122"/>
                <a:ea typeface="思源黑体" panose="020B0400000000000000" pitchFamily="34" charset="-122"/>
              </a:rPr>
              <a:t>www.datacanvas.com</a:t>
            </a:r>
            <a:endParaRPr lang="zh-CN" altLang="en-US" sz="1600" dirty="0">
              <a:solidFill>
                <a:schemeClr val="accent3"/>
              </a:solidFill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74844" y="3643414"/>
            <a:ext cx="1730596" cy="1730596"/>
          </a:xfrm>
          <a:prstGeom prst="rect">
            <a:avLst/>
          </a:prstGeom>
        </p:spPr>
      </p:pic>
      <p:pic>
        <p:nvPicPr>
          <p:cNvPr id="9" name="图片 8" descr="徽标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439" y="261070"/>
            <a:ext cx="3435720" cy="1342078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PP_MARK_KEY" val="06413a87-79ea-4dab-93c1-65a7c2cc3327"/>
  <p:tag name="COMMONDATA" val="eyJoZGlkIjoiMWM2OTc3ZDRmMjM3MGNhYTU0Y2E4Mjg3M2FlMWQ1M2IifQ=="/>
</p:tagLst>
</file>

<file path=ppt/theme/theme1.xml><?xml version="1.0" encoding="utf-8"?>
<a:theme xmlns:a="http://schemas.openxmlformats.org/drawingml/2006/main" name="Office 主题​​">
  <a:themeElements>
    <a:clrScheme name="自定义 6">
      <a:dk1>
        <a:srgbClr val="E9953C"/>
      </a:dk1>
      <a:lt1>
        <a:srgbClr val="EB6B29"/>
      </a:lt1>
      <a:dk2>
        <a:srgbClr val="444444"/>
      </a:dk2>
      <a:lt2>
        <a:srgbClr val="A6A6A6"/>
      </a:lt2>
      <a:accent1>
        <a:srgbClr val="E9953C"/>
      </a:accent1>
      <a:accent2>
        <a:srgbClr val="EB6B29"/>
      </a:accent2>
      <a:accent3>
        <a:srgbClr val="FFFFFF"/>
      </a:accent3>
      <a:accent4>
        <a:srgbClr val="CCCCCC"/>
      </a:accent4>
      <a:accent5>
        <a:srgbClr val="E9953C"/>
      </a:accent5>
      <a:accent6>
        <a:srgbClr val="EB6B29"/>
      </a:accent6>
      <a:hlink>
        <a:srgbClr val="339FFF"/>
      </a:hlink>
      <a:folHlink>
        <a:srgbClr val="EC4A7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1262</Words>
  <Application>WPS 演示</Application>
  <PresentationFormat>自定义</PresentationFormat>
  <Paragraphs>70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思源黑体 CN Regular</vt:lpstr>
      <vt:lpstr>黑体</vt:lpstr>
      <vt:lpstr>Source Han Sans CN Regular</vt:lpstr>
      <vt:lpstr>方正正准黑简体</vt:lpstr>
      <vt:lpstr>微软雅黑</vt:lpstr>
      <vt:lpstr>Wingdings</vt:lpstr>
      <vt:lpstr>思源黑体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星愿～</cp:lastModifiedBy>
  <cp:revision>154</cp:revision>
  <dcterms:created xsi:type="dcterms:W3CDTF">2014-08-23T07:50:00Z</dcterms:created>
  <dcterms:modified xsi:type="dcterms:W3CDTF">2023-04-07T04:27:57Z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4E1A5C9DB8C84914B0A2F82B7511D513</vt:lpwstr>
  </property>
</Properties>
</file>