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D8C88-95A5-4058-A078-32B156111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B06888-1496-4286-BC21-9068CF44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535C-5C74-49DD-AE09-BD54923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35C97-5A1B-4870-B816-B43BFBD0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A70EA-0BED-479C-A1F0-627B0889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2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8EA5E-F14D-488C-AE2D-2DBECEB1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3DDBF-288C-4C28-B70A-79F3D0A5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97CE7-4DB4-4D65-ADA0-F98A0C4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74128-6004-4807-9878-F87C8294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ECBB8-1D19-4339-9261-DF15D93A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2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DFBFF-D906-4722-BFDE-85A3337B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9EFD4-1C67-41BD-A927-EA569D96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4BE24-5719-41CD-87EA-D04D9FF8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85BE6-C516-4778-ADD0-A3D7E501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748F5-AEC4-4863-9462-FE42FE9B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6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0499-BB8B-486A-A63D-6132C22F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94A74-2513-4882-A3B8-93BF5972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EF15D-D541-4429-ACAB-E7E261AE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ECBA2-941D-4D38-86ED-35BF79B5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F182D-CDA1-447E-8FE1-1303ADD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7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330D6-674E-4073-8927-44D43E52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60DC1-D327-4DD8-A393-ECE15E21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BD62B-45E8-40E9-89A4-ED1D14AD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A9414-D284-44A3-A314-8B5F60DD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A046C-E0EC-482F-87F7-18CD7E7B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B79E8-756B-41C8-AB49-F0884AB5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0CB40-D120-4CE0-A27C-71FB99ED9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B0188-AFA5-4185-BE18-47B10B086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7EE7B-95DC-46AE-909B-EF8F144F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44BE5-77CC-4885-A392-88A2447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79564-AFF0-465F-98B4-00B3E3BC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2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0F6C2-63AA-48CC-B047-ED9DB64E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488ED-95F9-4C34-95A2-598B04D9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6107B-365F-4768-8AB0-6E043881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34C1FF-552A-4E27-A17C-8BB692733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D70D6-E1DC-4D45-BB54-390406AA9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DB8059-DE1C-4F82-B489-B2093511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06892-D352-4A7D-BCEC-BD88F826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6DFB29-9CC6-4798-BF45-2963021A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E206E-A02A-4453-83BD-A9C3A963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BB6BF3-D1D4-447F-BD12-116EA9CC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44EEAC-9D21-41E6-89AF-628F9CAD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61F17-887C-4145-B6A3-6230D870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F9084A-FF94-461E-9B5F-5F6AE4D3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CF3B6-20DF-4C78-9719-E6ED439D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684D2-5544-4520-95DC-2A1052EA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6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9C1AA-8B70-41B8-8E4E-6A8422C1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2EA34-9875-428E-8BCE-6CD730D1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B351A-D497-4577-AFE2-0AEE85E2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F9E6-118C-4504-88E8-2676AF77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FC8B0-0822-4D91-81DF-2B2D3784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5C5E9-3182-406A-A005-8A8A7953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6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19144-DD16-4586-B153-D522539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5A74E1-6226-4958-9BAF-FA8F61F3F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FAEC0-798C-4985-A5FF-EE4A5BCFE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27D8B-A4C1-4D5D-85E6-6A94F9F3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BA6EF-1630-4975-9B0E-34262E31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8E3AC-BFAB-4E8B-88BC-BE37DF32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EF7C3-5F42-4BF2-AE04-7CDA3101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975C1-2316-411A-B71B-9253DC44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C9BBB-AFE5-454C-87D4-B33E1D997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E76D-6535-46B4-B2D8-A1BF0A112E26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F189D-4D93-44CE-AB36-9CC50EC33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713F5-A1A8-4626-AAA5-858284FC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9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FBE6E5-FC7D-423A-9DE5-977D882D0394}"/>
              </a:ext>
            </a:extLst>
          </p:cNvPr>
          <p:cNvSpPr txBox="1"/>
          <p:nvPr/>
        </p:nvSpPr>
        <p:spPr>
          <a:xfrm>
            <a:off x="3814439" y="2875002"/>
            <a:ext cx="45631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小孔直径计算流程汇报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汇报人：石俊杰</a:t>
            </a:r>
          </a:p>
        </p:txBody>
      </p:sp>
    </p:spTree>
    <p:extLst>
      <p:ext uri="{BB962C8B-B14F-4D97-AF65-F5344CB8AC3E}">
        <p14:creationId xmlns:p14="http://schemas.microsoft.com/office/powerpoint/2010/main" val="345928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E75D30-7021-4314-B198-CCC79FB7167C}"/>
              </a:ext>
            </a:extLst>
          </p:cNvPr>
          <p:cNvSpPr txBox="1"/>
          <p:nvPr/>
        </p:nvSpPr>
        <p:spPr>
          <a:xfrm>
            <a:off x="2227648" y="1651524"/>
            <a:ext cx="5486400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硬件设施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标定流程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测量流程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测量结果以及精度</a:t>
            </a:r>
          </a:p>
        </p:txBody>
      </p:sp>
    </p:spTree>
    <p:extLst>
      <p:ext uri="{BB962C8B-B14F-4D97-AF65-F5344CB8AC3E}">
        <p14:creationId xmlns:p14="http://schemas.microsoft.com/office/powerpoint/2010/main" val="322123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F9E1B4-1A1E-4C69-8D4B-98AB4210AA7E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230924-B1A6-4426-AAF2-516A96DB76EF}"/>
              </a:ext>
            </a:extLst>
          </p:cNvPr>
          <p:cNvSpPr txBox="1"/>
          <p:nvPr/>
        </p:nvSpPr>
        <p:spPr>
          <a:xfrm>
            <a:off x="7235301" y="1188002"/>
            <a:ext cx="4956699" cy="224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显微镜具体参数：</a:t>
            </a:r>
            <a:endParaRPr lang="en-US" altLang="zh-CN" sz="2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目镜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-CCD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放大倍数：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72.5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倍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物镜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光学放大倍数：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0.7-4.5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倍可调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工作距离：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95mm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E58AB6-458D-4165-B9FC-C93E8FEF3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34"/>
          <a:stretch/>
        </p:blipFill>
        <p:spPr>
          <a:xfrm>
            <a:off x="1585867" y="894981"/>
            <a:ext cx="3143250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D33189-1DBB-4739-9AFD-7862155240F3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标定流程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346ACB-489E-4519-9413-2AD827006281}"/>
              </a:ext>
            </a:extLst>
          </p:cNvPr>
          <p:cNvSpPr txBox="1"/>
          <p:nvPr/>
        </p:nvSpPr>
        <p:spPr>
          <a:xfrm>
            <a:off x="504548" y="1003471"/>
            <a:ext cx="730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目的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：确定显微镜拍摄的图片的单位像素的实际长度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确定算法内部一些阈值参数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0DAD83-FAB7-4708-9A12-61094C4A5278}"/>
              </a:ext>
            </a:extLst>
          </p:cNvPr>
          <p:cNvSpPr txBox="1"/>
          <p:nvPr/>
        </p:nvSpPr>
        <p:spPr>
          <a:xfrm>
            <a:off x="504548" y="2010107"/>
            <a:ext cx="492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获取单位像素实际长度具体流程：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78FBBE-7926-4EF3-B4A9-51D8C8EBD967}"/>
              </a:ext>
            </a:extLst>
          </p:cNvPr>
          <p:cNvSpPr/>
          <p:nvPr/>
        </p:nvSpPr>
        <p:spPr>
          <a:xfrm>
            <a:off x="952499" y="2859566"/>
            <a:ext cx="1304925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获取标定棋盘格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9C8CFAD-B2DA-400C-AC13-9B0CDE1C1E88}"/>
              </a:ext>
            </a:extLst>
          </p:cNvPr>
          <p:cNvSpPr/>
          <p:nvPr/>
        </p:nvSpPr>
        <p:spPr>
          <a:xfrm>
            <a:off x="666749" y="4095750"/>
            <a:ext cx="18764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将显示设备放至显微镜视野范围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A5B8F6-4E84-4E83-A252-59E51F654135}"/>
              </a:ext>
            </a:extLst>
          </p:cNvPr>
          <p:cNvSpPr/>
          <p:nvPr/>
        </p:nvSpPr>
        <p:spPr>
          <a:xfrm>
            <a:off x="723898" y="5331934"/>
            <a:ext cx="17621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调整显微镜工作高度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79B5D09-4EE9-4ADE-80A4-417B5D2316A9}"/>
              </a:ext>
            </a:extLst>
          </p:cNvPr>
          <p:cNvSpPr/>
          <p:nvPr/>
        </p:nvSpPr>
        <p:spPr>
          <a:xfrm>
            <a:off x="3400423" y="2809875"/>
            <a:ext cx="17621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拍摄清晰图像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CEA8775-E41B-4E2F-B9F0-27C18F566886}"/>
              </a:ext>
            </a:extLst>
          </p:cNvPr>
          <p:cNvSpPr/>
          <p:nvPr/>
        </p:nvSpPr>
        <p:spPr>
          <a:xfrm>
            <a:off x="3400423" y="4095749"/>
            <a:ext cx="17621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获取两个灯之间的像素数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16206A1-61B3-486B-A8BF-4E33FC51737E}"/>
              </a:ext>
            </a:extLst>
          </p:cNvPr>
          <p:cNvSpPr/>
          <p:nvPr/>
        </p:nvSpPr>
        <p:spPr>
          <a:xfrm>
            <a:off x="3333747" y="5381623"/>
            <a:ext cx="1895478" cy="847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根据手机像素密度计算显微镜单位像素实际长度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8F4AC0-5EB1-4255-80AE-04316423BED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04962" y="3535841"/>
            <a:ext cx="0" cy="55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E257C4-7B0E-4383-B1C8-F69B1B8684E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04961" y="4772025"/>
            <a:ext cx="1" cy="55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101F05-7665-4427-84ED-BB04843FCAC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81486" y="3486150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9A3FC7-6441-454F-8663-B2D71B50833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81486" y="4772024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54ADC2D-EA59-4721-AE87-384DFD465EF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 flipH="1" flipV="1">
            <a:off x="1344056" y="3070779"/>
            <a:ext cx="3198334" cy="2676525"/>
          </a:xfrm>
          <a:prstGeom prst="bentConnector5">
            <a:avLst>
              <a:gd name="adj1" fmla="val -7147"/>
              <a:gd name="adj2" fmla="val 50000"/>
              <a:gd name="adj3" fmla="val 1071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4CE94F77-311F-4929-9D58-70CFAFE3B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19" y="2057731"/>
            <a:ext cx="5455033" cy="43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4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A30D99-A65E-4640-AC6D-594C7CE9A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0" t="16666" r="24625" b="9446"/>
          <a:stretch/>
        </p:blipFill>
        <p:spPr>
          <a:xfrm>
            <a:off x="4251259" y="1614441"/>
            <a:ext cx="7452360" cy="5067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C3BB03-E81F-43FC-BE8D-5300C3B35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0" y="371807"/>
            <a:ext cx="3281742" cy="26253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BC2BAA-42A2-4275-99C4-85B44110EFE8}"/>
              </a:ext>
            </a:extLst>
          </p:cNvPr>
          <p:cNvSpPr/>
          <p:nvPr/>
        </p:nvSpPr>
        <p:spPr>
          <a:xfrm>
            <a:off x="1643063" y="1309688"/>
            <a:ext cx="342900" cy="333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542FD0-78A1-4823-B6A6-4C153249F57F}"/>
              </a:ext>
            </a:extLst>
          </p:cNvPr>
          <p:cNvCxnSpPr>
            <a:stCxn id="6" idx="3"/>
          </p:cNvCxnSpPr>
          <p:nvPr/>
        </p:nvCxnSpPr>
        <p:spPr>
          <a:xfrm>
            <a:off x="1985963" y="1476376"/>
            <a:ext cx="2265296" cy="12820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CCE9E6E-551C-4C04-B426-7A79B455C5E6}"/>
              </a:ext>
            </a:extLst>
          </p:cNvPr>
          <p:cNvSpPr/>
          <p:nvPr/>
        </p:nvSpPr>
        <p:spPr>
          <a:xfrm>
            <a:off x="5905500" y="3429000"/>
            <a:ext cx="45719" cy="500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F42D21-0033-48D6-AD56-D479835275DD}"/>
              </a:ext>
            </a:extLst>
          </p:cNvPr>
          <p:cNvSpPr/>
          <p:nvPr/>
        </p:nvSpPr>
        <p:spPr>
          <a:xfrm>
            <a:off x="7279481" y="3429000"/>
            <a:ext cx="45719" cy="500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6C5C0EDC-D8E8-49DD-8429-2ED3A43013E9}"/>
              </a:ext>
            </a:extLst>
          </p:cNvPr>
          <p:cNvSpPr/>
          <p:nvPr/>
        </p:nvSpPr>
        <p:spPr>
          <a:xfrm rot="5400000">
            <a:off x="6525578" y="2878930"/>
            <a:ext cx="179545" cy="1379697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2D4064-764D-47BC-8F25-E51119A540CE}"/>
              </a:ext>
            </a:extLst>
          </p:cNvPr>
          <p:cNvSpPr txBox="1"/>
          <p:nvPr/>
        </p:nvSpPr>
        <p:spPr>
          <a:xfrm>
            <a:off x="6203950" y="3863009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26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像素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2FC21-D9EC-46EA-BC03-07FDE5960DF1}"/>
              </a:ext>
            </a:extLst>
          </p:cNvPr>
          <p:cNvSpPr txBox="1"/>
          <p:nvPr/>
        </p:nvSpPr>
        <p:spPr>
          <a:xfrm>
            <a:off x="271463" y="3935082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手机单个像素长度：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0.0631840796019mm</a:t>
            </a: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显微镜一个像素长度：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0.0631840796019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*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 / 26 = 0.004860313815mm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4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EE820B-DDCD-4D80-B1B1-FE411A03C6B4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标定流程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80B468-6266-4E23-BEBE-3B989E14EDE7}"/>
              </a:ext>
            </a:extLst>
          </p:cNvPr>
          <p:cNvSpPr txBox="1"/>
          <p:nvPr/>
        </p:nvSpPr>
        <p:spPr>
          <a:xfrm>
            <a:off x="590550" y="1552575"/>
            <a:ext cx="4648200" cy="279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算法内部阈值参数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小孔半径范围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小孔的周长范围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小孔的面积范围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图像阈值范围所在的像素数量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337502-11A5-4692-AE42-D52D4EFAA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679654"/>
            <a:ext cx="6633128" cy="49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A48315-6BEE-4CAE-BDB4-9152F591060E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测量流程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BEED41E-3318-4F30-8C7A-DBF8438E2779}"/>
              </a:ext>
            </a:extLst>
          </p:cNvPr>
          <p:cNvSpPr/>
          <p:nvPr/>
        </p:nvSpPr>
        <p:spPr>
          <a:xfrm>
            <a:off x="953608" y="1186602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将待测量小孔放至显微镜下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2D5CDC-E0FC-429E-96CB-647B4F2097CE}"/>
              </a:ext>
            </a:extLst>
          </p:cNvPr>
          <p:cNvSpPr/>
          <p:nvPr/>
        </p:nvSpPr>
        <p:spPr>
          <a:xfrm>
            <a:off x="953607" y="2456109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保持放大倍数不变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AC35EC-9DF8-4E0F-A465-3A70AAB4DDFC}"/>
              </a:ext>
            </a:extLst>
          </p:cNvPr>
          <p:cNvSpPr/>
          <p:nvPr/>
        </p:nvSpPr>
        <p:spPr>
          <a:xfrm>
            <a:off x="953606" y="3725616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调整高度至物像清晰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691CA2-EBBA-43BB-926E-240008B36D99}"/>
              </a:ext>
            </a:extLst>
          </p:cNvPr>
          <p:cNvSpPr/>
          <p:nvPr/>
        </p:nvSpPr>
        <p:spPr>
          <a:xfrm>
            <a:off x="953605" y="4995123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拍摄多张照片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855DEAB-F77E-4D63-BA7E-200B52236BA2}"/>
              </a:ext>
            </a:extLst>
          </p:cNvPr>
          <p:cNvSpPr/>
          <p:nvPr/>
        </p:nvSpPr>
        <p:spPr>
          <a:xfrm>
            <a:off x="3657229" y="1186602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输入指令进行测量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689E0F-70F6-463F-A956-D1D941B0E77B}"/>
              </a:ext>
            </a:extLst>
          </p:cNvPr>
          <p:cNvSpPr/>
          <p:nvPr/>
        </p:nvSpPr>
        <p:spPr>
          <a:xfrm>
            <a:off x="3657228" y="2456109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得到测量结果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C717376-DB67-4BD3-BC3E-D9A5F4BDD51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1848958" y="1862877"/>
            <a:ext cx="1" cy="593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0DCBCB-C315-4D1F-A112-DC1AE35495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848957" y="3132384"/>
            <a:ext cx="1" cy="593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C43AEC-DAA6-4B88-815B-0E2DE61E54B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48956" y="4401891"/>
            <a:ext cx="1" cy="593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5C86225-6C06-4F81-9B4A-31240A963E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 flipV="1">
            <a:off x="958370" y="2077188"/>
            <a:ext cx="4484796" cy="2703624"/>
          </a:xfrm>
          <a:prstGeom prst="bentConnector5">
            <a:avLst>
              <a:gd name="adj1" fmla="val -5097"/>
              <a:gd name="adj2" fmla="val 50000"/>
              <a:gd name="adj3" fmla="val 1050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5DEAADD-F67C-4FCF-A03C-8F3416091FD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552579" y="1862877"/>
            <a:ext cx="1" cy="593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C102BDA-5FEB-4401-A826-436B687B027F}"/>
              </a:ext>
            </a:extLst>
          </p:cNvPr>
          <p:cNvSpPr txBox="1"/>
          <p:nvPr/>
        </p:nvSpPr>
        <p:spPr>
          <a:xfrm>
            <a:off x="6360849" y="1058611"/>
            <a:ext cx="4648200" cy="374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具体指令</a:t>
            </a:r>
            <a:endParaRPr lang="en-US" altLang="zh-CN" sz="2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生成标定棋盘格：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start IndentationDetection.exe </a:t>
            </a:r>
            <a:r>
              <a:rPr lang="en-US" altLang="zh-CN" sz="16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gen_calibrator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宽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]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高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]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方格宽度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] 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输出路径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生成标定棋盘格：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start IndentationDetection.exe </a:t>
            </a:r>
            <a:r>
              <a:rPr lang="en-US" altLang="zh-CN" sz="16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cal_diam_fit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 [</a:t>
            </a:r>
            <a:r>
              <a:rPr lang="en-US" altLang="zh-CN" sz="1600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dic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/file]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输入路径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]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二值化阈值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/0]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阈值附近像素数量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]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浮动范围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]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像素实际长度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]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最小半径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] [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最大半径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1400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9D3C72-A4D7-4D1E-88EE-73CF7BDEC300}"/>
              </a:ext>
            </a:extLst>
          </p:cNvPr>
          <p:cNvSpPr txBox="1"/>
          <p:nvPr/>
        </p:nvSpPr>
        <p:spPr>
          <a:xfrm>
            <a:off x="504548" y="245800"/>
            <a:ext cx="332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测试结果及精度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27807D-62F4-48CC-832D-888D03AB6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76412"/>
              </p:ext>
            </p:extLst>
          </p:nvPr>
        </p:nvGraphicFramePr>
        <p:xfrm>
          <a:off x="310719" y="830575"/>
          <a:ext cx="7812348" cy="5960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342">
                  <a:extLst>
                    <a:ext uri="{9D8B030D-6E8A-4147-A177-3AD203B41FA5}">
                      <a16:colId xmlns:a16="http://schemas.microsoft.com/office/drawing/2014/main" val="2033010980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2980251800"/>
                    </a:ext>
                  </a:extLst>
                </a:gridCol>
                <a:gridCol w="1941250">
                  <a:extLst>
                    <a:ext uri="{9D8B030D-6E8A-4147-A177-3AD203B41FA5}">
                      <a16:colId xmlns:a16="http://schemas.microsoft.com/office/drawing/2014/main" val="3558045460"/>
                    </a:ext>
                  </a:extLst>
                </a:gridCol>
                <a:gridCol w="2462072">
                  <a:extLst>
                    <a:ext uri="{9D8B030D-6E8A-4147-A177-3AD203B41FA5}">
                      <a16:colId xmlns:a16="http://schemas.microsoft.com/office/drawing/2014/main" val="2205226535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3920625044"/>
                    </a:ext>
                  </a:extLst>
                </a:gridCol>
              </a:tblGrid>
              <a:tr h="273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小孔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次数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算法测量值</a:t>
                      </a:r>
                      <a:r>
                        <a:rPr lang="en-US" altLang="zh-CN" sz="1800" u="none" strike="noStrike">
                          <a:effectLst/>
                        </a:rPr>
                        <a:t>/</a:t>
                      </a:r>
                      <a:r>
                        <a:rPr lang="en-US" sz="1800" u="none" strike="noStrike">
                          <a:effectLst/>
                        </a:rPr>
                        <a:t>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软件人工测量值</a:t>
                      </a:r>
                      <a:r>
                        <a:rPr lang="en-US" altLang="zh-CN" sz="1800" u="none" strike="noStrike">
                          <a:effectLst/>
                        </a:rPr>
                        <a:t>/mm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误差</a:t>
                      </a:r>
                      <a:r>
                        <a:rPr lang="en-US" altLang="zh-CN" sz="1800" u="none" strike="noStrike">
                          <a:effectLst/>
                        </a:rPr>
                        <a:t>/</a:t>
                      </a:r>
                      <a:r>
                        <a:rPr lang="en-US" sz="1800" u="none" strike="noStrike">
                          <a:effectLst/>
                        </a:rPr>
                        <a:t>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2604372"/>
                  </a:ext>
                </a:extLst>
              </a:tr>
              <a:tr h="2739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26--1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3.50625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3.498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0.00825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1559575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3.50776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0.00976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1633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3.5032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42381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3.50513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0.00713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1526585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3.50462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0.00662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814583"/>
                  </a:ext>
                </a:extLst>
              </a:tr>
              <a:tr h="2739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 </a:t>
                      </a:r>
                      <a:r>
                        <a:rPr lang="en-US" altLang="zh-CN" sz="1800" u="none" strike="noStrike">
                          <a:effectLst/>
                        </a:rPr>
                        <a:t>26--2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3.50623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0.00023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4086074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3.51041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0.00441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192193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3.51251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0.00651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4310024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3.51154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0.00554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719132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3.50921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0.00321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588815"/>
                  </a:ext>
                </a:extLst>
              </a:tr>
              <a:tr h="2739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89--1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4.31201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0.01201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963507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4.31593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0.01593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07830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4.31794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0.01794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9011900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4.32509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0.02509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7164805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4.31283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0.01283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2409722"/>
                  </a:ext>
                </a:extLst>
              </a:tr>
              <a:tr h="2739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92--1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4.66503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4.652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0.01303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947715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4.66631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0.01431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3063114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4.66638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0.01438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590917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4.65753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0.00553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3108042"/>
                  </a:ext>
                </a:extLst>
              </a:tr>
              <a:tr h="273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4.65619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0.00419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93261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8733DA7-D6C2-44AD-8039-323991DE2A84}"/>
              </a:ext>
            </a:extLst>
          </p:cNvPr>
          <p:cNvSpPr txBox="1"/>
          <p:nvPr/>
        </p:nvSpPr>
        <p:spPr>
          <a:xfrm>
            <a:off x="8309499" y="923278"/>
            <a:ext cx="3648723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测试结果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较光滑屏幕误差不超过</a:t>
            </a:r>
            <a:r>
              <a:rPr lang="en-US" altLang="zh-CN" sz="2400" dirty="0">
                <a:solidFill>
                  <a:srgbClr val="FF0000"/>
                </a:solidFill>
              </a:rPr>
              <a:t>0.01mm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较粗糙平面误差不超过</a:t>
            </a:r>
            <a:r>
              <a:rPr lang="en-US" altLang="zh-CN" sz="2400" dirty="0">
                <a:solidFill>
                  <a:srgbClr val="FF0000"/>
                </a:solidFill>
              </a:rPr>
              <a:t>0.03mm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3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385</Words>
  <Application>Microsoft Office PowerPoint</Application>
  <PresentationFormat>宽屏</PresentationFormat>
  <Paragraphs>122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华文细黑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278238975@qq.com</dc:creator>
  <cp:lastModifiedBy>278238975@qq.com</cp:lastModifiedBy>
  <cp:revision>19</cp:revision>
  <dcterms:created xsi:type="dcterms:W3CDTF">2020-08-21T08:06:32Z</dcterms:created>
  <dcterms:modified xsi:type="dcterms:W3CDTF">2020-08-24T02:47:55Z</dcterms:modified>
</cp:coreProperties>
</file>