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anva Sans Bold" charset="1" panose="020B0803030501040103"/>
      <p:regular r:id="rId24"/>
    </p:embeddedFont>
    <p:embeddedFont>
      <p:font typeface="Futura Bold" charset="1" panose="020B0702020204020203"/>
      <p:regular r:id="rId25"/>
    </p:embeddedFont>
    <p:embeddedFont>
      <p:font typeface="Canva Sans Bold Italics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B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7198" y="2337798"/>
            <a:ext cx="16773604" cy="5741516"/>
            <a:chOff x="0" y="0"/>
            <a:chExt cx="52563188" cy="1799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2390" y="72390"/>
              <a:ext cx="52418409" cy="17847321"/>
            </a:xfrm>
            <a:custGeom>
              <a:avLst/>
              <a:gdLst/>
              <a:ahLst/>
              <a:cxnLst/>
              <a:rect r="r" b="b" t="t" l="l"/>
              <a:pathLst>
                <a:path h="17847321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563185" cy="17992100"/>
            </a:xfrm>
            <a:custGeom>
              <a:avLst/>
              <a:gdLst/>
              <a:ahLst/>
              <a:cxnLst/>
              <a:rect r="r" b="b" t="t" l="l"/>
              <a:pathLst>
                <a:path h="17992100" w="52563185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27004" y="2555415"/>
            <a:ext cx="12336204" cy="493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64"/>
              </a:lnSpc>
            </a:pPr>
            <a:r>
              <a:rPr lang="en-US" sz="14188">
                <a:solidFill>
                  <a:srgbClr val="080706"/>
                </a:solidFill>
                <a:latin typeface="Canva Sans Bold"/>
              </a:rPr>
              <a:t>PIZZA </a:t>
            </a:r>
          </a:p>
          <a:p>
            <a:pPr algn="ctr">
              <a:lnSpc>
                <a:spcPts val="19864"/>
              </a:lnSpc>
            </a:pPr>
            <a:r>
              <a:rPr lang="en-US" sz="14188">
                <a:solidFill>
                  <a:srgbClr val="080706"/>
                </a:solidFill>
                <a:latin typeface="Canva Sans Bold"/>
              </a:rPr>
              <a:t>BOXCAR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045605" y="5208556"/>
            <a:ext cx="4213695" cy="4512659"/>
          </a:xfrm>
          <a:custGeom>
            <a:avLst/>
            <a:gdLst/>
            <a:ahLst/>
            <a:cxnLst/>
            <a:rect r="r" b="b" t="t" l="l"/>
            <a:pathLst>
              <a:path h="4512659" w="4213695">
                <a:moveTo>
                  <a:pt x="0" y="0"/>
                </a:moveTo>
                <a:lnTo>
                  <a:pt x="4213695" y="0"/>
                </a:lnTo>
                <a:lnTo>
                  <a:pt x="4213695" y="4512659"/>
                </a:lnTo>
                <a:lnTo>
                  <a:pt x="0" y="45126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5738" y="278717"/>
            <a:ext cx="1872075" cy="1728818"/>
          </a:xfrm>
          <a:custGeom>
            <a:avLst/>
            <a:gdLst/>
            <a:ahLst/>
            <a:cxnLst/>
            <a:rect r="r" b="b" t="t" l="l"/>
            <a:pathLst>
              <a:path h="1728818" w="1872075">
                <a:moveTo>
                  <a:pt x="0" y="0"/>
                </a:moveTo>
                <a:lnTo>
                  <a:pt x="1872075" y="0"/>
                </a:lnTo>
                <a:lnTo>
                  <a:pt x="1872075" y="1728818"/>
                </a:lnTo>
                <a:lnTo>
                  <a:pt x="0" y="172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154892"/>
            <a:ext cx="17736524" cy="347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Join the necessary tables to find 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the total quantity of each pizza 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category ordered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09562" y="278717"/>
            <a:ext cx="1902700" cy="1757099"/>
          </a:xfrm>
          <a:custGeom>
            <a:avLst/>
            <a:gdLst/>
            <a:ahLst/>
            <a:cxnLst/>
            <a:rect r="r" b="b" t="t" l="l"/>
            <a:pathLst>
              <a:path h="1757099" w="1902700">
                <a:moveTo>
                  <a:pt x="0" y="0"/>
                </a:moveTo>
                <a:lnTo>
                  <a:pt x="1902700" y="0"/>
                </a:lnTo>
                <a:lnTo>
                  <a:pt x="1902700" y="1757099"/>
                </a:lnTo>
                <a:lnTo>
                  <a:pt x="0" y="175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4908" y="3972748"/>
            <a:ext cx="10069441" cy="4523636"/>
          </a:xfrm>
          <a:custGeom>
            <a:avLst/>
            <a:gdLst/>
            <a:ahLst/>
            <a:cxnLst/>
            <a:rect r="r" b="b" t="t" l="l"/>
            <a:pathLst>
              <a:path h="4523636" w="10069441">
                <a:moveTo>
                  <a:pt x="0" y="0"/>
                </a:moveTo>
                <a:lnTo>
                  <a:pt x="10069441" y="0"/>
                </a:lnTo>
                <a:lnTo>
                  <a:pt x="10069441" y="4523636"/>
                </a:lnTo>
                <a:lnTo>
                  <a:pt x="0" y="4523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28924" y="5143500"/>
            <a:ext cx="5630376" cy="4376540"/>
          </a:xfrm>
          <a:custGeom>
            <a:avLst/>
            <a:gdLst/>
            <a:ahLst/>
            <a:cxnLst/>
            <a:rect r="r" b="b" t="t" l="l"/>
            <a:pathLst>
              <a:path h="4376540" w="5630376">
                <a:moveTo>
                  <a:pt x="0" y="0"/>
                </a:moveTo>
                <a:lnTo>
                  <a:pt x="5630376" y="0"/>
                </a:lnTo>
                <a:lnTo>
                  <a:pt x="5630376" y="4376540"/>
                </a:lnTo>
                <a:lnTo>
                  <a:pt x="0" y="43765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825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6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219227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1618946" y="0"/>
                </a:moveTo>
                <a:lnTo>
                  <a:pt x="0" y="0"/>
                </a:lnTo>
                <a:lnTo>
                  <a:pt x="0" y="1527696"/>
                </a:lnTo>
                <a:lnTo>
                  <a:pt x="1618946" y="1527696"/>
                </a:lnTo>
                <a:lnTo>
                  <a:pt x="16189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421746"/>
            <a:ext cx="17736524" cy="263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80706"/>
                </a:solidFill>
                <a:latin typeface="Canva Sans Bold"/>
              </a:rPr>
              <a:t>Determine the distribution of </a:t>
            </a:r>
          </a:p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80706"/>
                </a:solidFill>
                <a:latin typeface="Canva Sans Bold"/>
              </a:rPr>
              <a:t>orders by hour of the day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393316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0" y="0"/>
                </a:moveTo>
                <a:lnTo>
                  <a:pt x="1618946" y="0"/>
                </a:lnTo>
                <a:lnTo>
                  <a:pt x="1618946" y="1527696"/>
                </a:lnTo>
                <a:lnTo>
                  <a:pt x="0" y="152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72663" y="5143500"/>
            <a:ext cx="8152766" cy="4639419"/>
          </a:xfrm>
          <a:custGeom>
            <a:avLst/>
            <a:gdLst/>
            <a:ahLst/>
            <a:cxnLst/>
            <a:rect r="r" b="b" t="t" l="l"/>
            <a:pathLst>
              <a:path h="4639419" w="8152766">
                <a:moveTo>
                  <a:pt x="0" y="0"/>
                </a:moveTo>
                <a:lnTo>
                  <a:pt x="8152766" y="0"/>
                </a:lnTo>
                <a:lnTo>
                  <a:pt x="8152766" y="4639419"/>
                </a:lnTo>
                <a:lnTo>
                  <a:pt x="0" y="4639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6912" y="3400348"/>
            <a:ext cx="9085751" cy="3486303"/>
          </a:xfrm>
          <a:custGeom>
            <a:avLst/>
            <a:gdLst/>
            <a:ahLst/>
            <a:cxnLst/>
            <a:rect r="r" b="b" t="t" l="l"/>
            <a:pathLst>
              <a:path h="3486303" w="9085751">
                <a:moveTo>
                  <a:pt x="0" y="0"/>
                </a:moveTo>
                <a:lnTo>
                  <a:pt x="9085751" y="0"/>
                </a:lnTo>
                <a:lnTo>
                  <a:pt x="9085751" y="3486304"/>
                </a:lnTo>
                <a:lnTo>
                  <a:pt x="0" y="3486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532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6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219227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1618946" y="0"/>
                </a:moveTo>
                <a:lnTo>
                  <a:pt x="0" y="0"/>
                </a:lnTo>
                <a:lnTo>
                  <a:pt x="0" y="1527696"/>
                </a:lnTo>
                <a:lnTo>
                  <a:pt x="1618946" y="1527696"/>
                </a:lnTo>
                <a:lnTo>
                  <a:pt x="16189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421746"/>
            <a:ext cx="17736524" cy="263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80706"/>
                </a:solidFill>
                <a:latin typeface="Canva Sans Bold"/>
              </a:rPr>
              <a:t>Join relevant tables to find the category-wise distribution of pizzas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393316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0" y="0"/>
                </a:moveTo>
                <a:lnTo>
                  <a:pt x="1618946" y="0"/>
                </a:lnTo>
                <a:lnTo>
                  <a:pt x="1618946" y="1527696"/>
                </a:lnTo>
                <a:lnTo>
                  <a:pt x="0" y="152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0847" y="3737170"/>
            <a:ext cx="7946390" cy="4642834"/>
          </a:xfrm>
          <a:custGeom>
            <a:avLst/>
            <a:gdLst/>
            <a:ahLst/>
            <a:cxnLst/>
            <a:rect r="r" b="b" t="t" l="l"/>
            <a:pathLst>
              <a:path h="4642834" w="7946390">
                <a:moveTo>
                  <a:pt x="0" y="0"/>
                </a:moveTo>
                <a:lnTo>
                  <a:pt x="7946389" y="0"/>
                </a:lnTo>
                <a:lnTo>
                  <a:pt x="7946389" y="4642835"/>
                </a:lnTo>
                <a:lnTo>
                  <a:pt x="0" y="4642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22569" y="4887519"/>
            <a:ext cx="6636731" cy="4594660"/>
          </a:xfrm>
          <a:custGeom>
            <a:avLst/>
            <a:gdLst/>
            <a:ahLst/>
            <a:cxnLst/>
            <a:rect r="r" b="b" t="t" l="l"/>
            <a:pathLst>
              <a:path h="4594660" w="6636731">
                <a:moveTo>
                  <a:pt x="0" y="0"/>
                </a:moveTo>
                <a:lnTo>
                  <a:pt x="6636731" y="0"/>
                </a:lnTo>
                <a:lnTo>
                  <a:pt x="6636731" y="4594660"/>
                </a:lnTo>
                <a:lnTo>
                  <a:pt x="0" y="45946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5738" y="278717"/>
            <a:ext cx="1872075" cy="1728818"/>
          </a:xfrm>
          <a:custGeom>
            <a:avLst/>
            <a:gdLst/>
            <a:ahLst/>
            <a:cxnLst/>
            <a:rect r="r" b="b" t="t" l="l"/>
            <a:pathLst>
              <a:path h="1728818" w="1872075">
                <a:moveTo>
                  <a:pt x="0" y="0"/>
                </a:moveTo>
                <a:lnTo>
                  <a:pt x="1872075" y="0"/>
                </a:lnTo>
                <a:lnTo>
                  <a:pt x="1872075" y="1728818"/>
                </a:lnTo>
                <a:lnTo>
                  <a:pt x="0" y="172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154892"/>
            <a:ext cx="17736524" cy="347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Group the orders by date and 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calculate the average number of 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pizzas ordered per day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09562" y="278717"/>
            <a:ext cx="1902700" cy="1757099"/>
          </a:xfrm>
          <a:custGeom>
            <a:avLst/>
            <a:gdLst/>
            <a:ahLst/>
            <a:cxnLst/>
            <a:rect r="r" b="b" t="t" l="l"/>
            <a:pathLst>
              <a:path h="1757099" w="1902700">
                <a:moveTo>
                  <a:pt x="0" y="0"/>
                </a:moveTo>
                <a:lnTo>
                  <a:pt x="1902700" y="0"/>
                </a:lnTo>
                <a:lnTo>
                  <a:pt x="1902700" y="1757099"/>
                </a:lnTo>
                <a:lnTo>
                  <a:pt x="0" y="175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4960" y="3625800"/>
            <a:ext cx="10098947" cy="3889169"/>
          </a:xfrm>
          <a:custGeom>
            <a:avLst/>
            <a:gdLst/>
            <a:ahLst/>
            <a:cxnLst/>
            <a:rect r="r" b="b" t="t" l="l"/>
            <a:pathLst>
              <a:path h="3889169" w="10098947">
                <a:moveTo>
                  <a:pt x="0" y="0"/>
                </a:moveTo>
                <a:lnTo>
                  <a:pt x="10098946" y="0"/>
                </a:lnTo>
                <a:lnTo>
                  <a:pt x="10098946" y="3889169"/>
                </a:lnTo>
                <a:lnTo>
                  <a:pt x="0" y="388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90440" y="7245413"/>
            <a:ext cx="7840257" cy="2516500"/>
          </a:xfrm>
          <a:custGeom>
            <a:avLst/>
            <a:gdLst/>
            <a:ahLst/>
            <a:cxnLst/>
            <a:rect r="r" b="b" t="t" l="l"/>
            <a:pathLst>
              <a:path h="2516500" w="7840257">
                <a:moveTo>
                  <a:pt x="0" y="0"/>
                </a:moveTo>
                <a:lnTo>
                  <a:pt x="7840257" y="0"/>
                </a:lnTo>
                <a:lnTo>
                  <a:pt x="7840257" y="2516500"/>
                </a:lnTo>
                <a:lnTo>
                  <a:pt x="0" y="2516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42" t="-20977" r="-4938" b="-5594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5738" y="278717"/>
            <a:ext cx="1872075" cy="1728818"/>
          </a:xfrm>
          <a:custGeom>
            <a:avLst/>
            <a:gdLst/>
            <a:ahLst/>
            <a:cxnLst/>
            <a:rect r="r" b="b" t="t" l="l"/>
            <a:pathLst>
              <a:path h="1728818" w="1872075">
                <a:moveTo>
                  <a:pt x="0" y="0"/>
                </a:moveTo>
                <a:lnTo>
                  <a:pt x="1872075" y="0"/>
                </a:lnTo>
                <a:lnTo>
                  <a:pt x="1872075" y="1728818"/>
                </a:lnTo>
                <a:lnTo>
                  <a:pt x="0" y="172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154892"/>
            <a:ext cx="17736524" cy="229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Determine the top 3 most ordered 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pizza types based on revenue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09562" y="278717"/>
            <a:ext cx="1902700" cy="1757099"/>
          </a:xfrm>
          <a:custGeom>
            <a:avLst/>
            <a:gdLst/>
            <a:ahLst/>
            <a:cxnLst/>
            <a:rect r="r" b="b" t="t" l="l"/>
            <a:pathLst>
              <a:path h="1757099" w="1902700">
                <a:moveTo>
                  <a:pt x="0" y="0"/>
                </a:moveTo>
                <a:lnTo>
                  <a:pt x="1902700" y="0"/>
                </a:lnTo>
                <a:lnTo>
                  <a:pt x="1902700" y="1757099"/>
                </a:lnTo>
                <a:lnTo>
                  <a:pt x="0" y="175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6030" y="2584649"/>
            <a:ext cx="8830544" cy="5117702"/>
          </a:xfrm>
          <a:custGeom>
            <a:avLst/>
            <a:gdLst/>
            <a:ahLst/>
            <a:cxnLst/>
            <a:rect r="r" b="b" t="t" l="l"/>
            <a:pathLst>
              <a:path h="5117702" w="8830544">
                <a:moveTo>
                  <a:pt x="0" y="0"/>
                </a:moveTo>
                <a:lnTo>
                  <a:pt x="8830544" y="0"/>
                </a:lnTo>
                <a:lnTo>
                  <a:pt x="8830544" y="5117702"/>
                </a:lnTo>
                <a:lnTo>
                  <a:pt x="0" y="5117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23551" y="6743649"/>
            <a:ext cx="8806294" cy="2994140"/>
          </a:xfrm>
          <a:custGeom>
            <a:avLst/>
            <a:gdLst/>
            <a:ahLst/>
            <a:cxnLst/>
            <a:rect r="r" b="b" t="t" l="l"/>
            <a:pathLst>
              <a:path h="2994140" w="8806294">
                <a:moveTo>
                  <a:pt x="0" y="0"/>
                </a:moveTo>
                <a:lnTo>
                  <a:pt x="8806294" y="0"/>
                </a:lnTo>
                <a:lnTo>
                  <a:pt x="8806294" y="2994140"/>
                </a:lnTo>
                <a:lnTo>
                  <a:pt x="0" y="29941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5738" y="278717"/>
            <a:ext cx="1872075" cy="1728818"/>
          </a:xfrm>
          <a:custGeom>
            <a:avLst/>
            <a:gdLst/>
            <a:ahLst/>
            <a:cxnLst/>
            <a:rect r="r" b="b" t="t" l="l"/>
            <a:pathLst>
              <a:path h="1728818" w="1872075">
                <a:moveTo>
                  <a:pt x="0" y="0"/>
                </a:moveTo>
                <a:lnTo>
                  <a:pt x="1872075" y="0"/>
                </a:lnTo>
                <a:lnTo>
                  <a:pt x="1872075" y="1728818"/>
                </a:lnTo>
                <a:lnTo>
                  <a:pt x="0" y="172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154892"/>
            <a:ext cx="17736524" cy="347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Calculate the percentage 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contribution of each pizza type to 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total revenue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09562" y="278717"/>
            <a:ext cx="1902700" cy="1757099"/>
          </a:xfrm>
          <a:custGeom>
            <a:avLst/>
            <a:gdLst/>
            <a:ahLst/>
            <a:cxnLst/>
            <a:rect r="r" b="b" t="t" l="l"/>
            <a:pathLst>
              <a:path h="1757099" w="1902700">
                <a:moveTo>
                  <a:pt x="0" y="0"/>
                </a:moveTo>
                <a:lnTo>
                  <a:pt x="1902700" y="0"/>
                </a:lnTo>
                <a:lnTo>
                  <a:pt x="1902700" y="1757099"/>
                </a:lnTo>
                <a:lnTo>
                  <a:pt x="0" y="175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47301" y="3625800"/>
            <a:ext cx="10886137" cy="5934961"/>
          </a:xfrm>
          <a:custGeom>
            <a:avLst/>
            <a:gdLst/>
            <a:ahLst/>
            <a:cxnLst/>
            <a:rect r="r" b="b" t="t" l="l"/>
            <a:pathLst>
              <a:path h="5934961" w="10886137">
                <a:moveTo>
                  <a:pt x="0" y="0"/>
                </a:moveTo>
                <a:lnTo>
                  <a:pt x="10886137" y="0"/>
                </a:lnTo>
                <a:lnTo>
                  <a:pt x="10886137" y="5934961"/>
                </a:lnTo>
                <a:lnTo>
                  <a:pt x="0" y="5934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6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219227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1618946" y="0"/>
                </a:moveTo>
                <a:lnTo>
                  <a:pt x="0" y="0"/>
                </a:lnTo>
                <a:lnTo>
                  <a:pt x="0" y="1527696"/>
                </a:lnTo>
                <a:lnTo>
                  <a:pt x="1618946" y="1527696"/>
                </a:lnTo>
                <a:lnTo>
                  <a:pt x="16189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421746"/>
            <a:ext cx="17736524" cy="263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80706"/>
                </a:solidFill>
                <a:latin typeface="Canva Sans Bold"/>
              </a:rPr>
              <a:t>Analyze the cumulative revenue generated over time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393316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0" y="0"/>
                </a:moveTo>
                <a:lnTo>
                  <a:pt x="1618946" y="0"/>
                </a:lnTo>
                <a:lnTo>
                  <a:pt x="1618946" y="1527696"/>
                </a:lnTo>
                <a:lnTo>
                  <a:pt x="0" y="152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71184" y="3481115"/>
            <a:ext cx="9745633" cy="5436510"/>
          </a:xfrm>
          <a:custGeom>
            <a:avLst/>
            <a:gdLst/>
            <a:ahLst/>
            <a:cxnLst/>
            <a:rect r="r" b="b" t="t" l="l"/>
            <a:pathLst>
              <a:path h="5436510" w="9745633">
                <a:moveTo>
                  <a:pt x="0" y="0"/>
                </a:moveTo>
                <a:lnTo>
                  <a:pt x="9745632" y="0"/>
                </a:lnTo>
                <a:lnTo>
                  <a:pt x="9745632" y="5436510"/>
                </a:lnTo>
                <a:lnTo>
                  <a:pt x="0" y="5436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6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219227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1618946" y="0"/>
                </a:moveTo>
                <a:lnTo>
                  <a:pt x="0" y="0"/>
                </a:lnTo>
                <a:lnTo>
                  <a:pt x="0" y="1527696"/>
                </a:lnTo>
                <a:lnTo>
                  <a:pt x="1618946" y="1527696"/>
                </a:lnTo>
                <a:lnTo>
                  <a:pt x="16189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145367"/>
            <a:ext cx="17736524" cy="388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</a:pPr>
            <a:r>
              <a:rPr lang="en-US" sz="7399">
                <a:solidFill>
                  <a:srgbClr val="080706"/>
                </a:solidFill>
                <a:latin typeface="Canva Sans Bold"/>
              </a:rPr>
              <a:t>Determine the top 3 most </a:t>
            </a:r>
          </a:p>
          <a:p>
            <a:pPr algn="ctr">
              <a:lnSpc>
                <a:spcPts val="10359"/>
              </a:lnSpc>
            </a:pPr>
            <a:r>
              <a:rPr lang="en-US" sz="7399">
                <a:solidFill>
                  <a:srgbClr val="080706"/>
                </a:solidFill>
                <a:latin typeface="Canva Sans Bold"/>
              </a:rPr>
              <a:t>ordered pizza types based on </a:t>
            </a:r>
          </a:p>
          <a:p>
            <a:pPr algn="ctr">
              <a:lnSpc>
                <a:spcPts val="10359"/>
              </a:lnSpc>
            </a:pPr>
            <a:r>
              <a:rPr lang="en-US" sz="7399">
                <a:solidFill>
                  <a:srgbClr val="080706"/>
                </a:solidFill>
                <a:latin typeface="Canva Sans Bold"/>
              </a:rPr>
              <a:t>revenue for each pizza category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393316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0" y="0"/>
                </a:moveTo>
                <a:lnTo>
                  <a:pt x="1618946" y="0"/>
                </a:lnTo>
                <a:lnTo>
                  <a:pt x="1618946" y="1527696"/>
                </a:lnTo>
                <a:lnTo>
                  <a:pt x="0" y="152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91477" y="4369173"/>
            <a:ext cx="8905046" cy="5149440"/>
          </a:xfrm>
          <a:custGeom>
            <a:avLst/>
            <a:gdLst/>
            <a:ahLst/>
            <a:cxnLst/>
            <a:rect r="r" b="b" t="t" l="l"/>
            <a:pathLst>
              <a:path h="5149440" w="8905046">
                <a:moveTo>
                  <a:pt x="0" y="0"/>
                </a:moveTo>
                <a:lnTo>
                  <a:pt x="8905046" y="0"/>
                </a:lnTo>
                <a:lnTo>
                  <a:pt x="8905046" y="5149440"/>
                </a:lnTo>
                <a:lnTo>
                  <a:pt x="0" y="5149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57198" y="2337798"/>
            <a:ext cx="16773604" cy="5741516"/>
            <a:chOff x="0" y="0"/>
            <a:chExt cx="52563188" cy="1799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17847321"/>
            </a:xfrm>
            <a:custGeom>
              <a:avLst/>
              <a:gdLst/>
              <a:ahLst/>
              <a:cxnLst/>
              <a:rect r="r" b="b" t="t" l="l"/>
              <a:pathLst>
                <a:path h="17847321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17992100"/>
            </a:xfrm>
            <a:custGeom>
              <a:avLst/>
              <a:gdLst/>
              <a:ahLst/>
              <a:cxnLst/>
              <a:rect r="r" b="b" t="t" l="l"/>
              <a:pathLst>
                <a:path h="17992100" w="52563185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460738"/>
            <a:ext cx="16230600" cy="239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080706"/>
                </a:solidFill>
                <a:latin typeface="Canva Sans Bold"/>
              </a:rPr>
              <a:t>PIZZA PARTY!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500290" y="5403022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7" y="0"/>
                </a:lnTo>
                <a:lnTo>
                  <a:pt x="2498987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94905" y="5403022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98943" y="5403022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209066" y="3286454"/>
            <a:ext cx="3869642" cy="3854526"/>
          </a:xfrm>
          <a:custGeom>
            <a:avLst/>
            <a:gdLst/>
            <a:ahLst/>
            <a:cxnLst/>
            <a:rect r="r" b="b" t="t" l="l"/>
            <a:pathLst>
              <a:path h="3854526" w="3869642">
                <a:moveTo>
                  <a:pt x="0" y="0"/>
                </a:moveTo>
                <a:lnTo>
                  <a:pt x="3869642" y="0"/>
                </a:lnTo>
                <a:lnTo>
                  <a:pt x="3869642" y="3854526"/>
                </a:lnTo>
                <a:lnTo>
                  <a:pt x="0" y="385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20666">
            <a:off x="11379567" y="3684781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0" y="0"/>
                </a:moveTo>
                <a:lnTo>
                  <a:pt x="4283407" y="0"/>
                </a:lnTo>
                <a:lnTo>
                  <a:pt x="4283407" y="1981076"/>
                </a:lnTo>
                <a:lnTo>
                  <a:pt x="0" y="1981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07407" y="7626755"/>
            <a:ext cx="14708052" cy="187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8"/>
              </a:lnSpc>
            </a:pPr>
            <a:r>
              <a:rPr lang="en-US" sz="5084">
                <a:solidFill>
                  <a:srgbClr val="000000"/>
                </a:solidFill>
                <a:latin typeface="Futura Bold"/>
              </a:rPr>
              <a:t>My name is Shashank Jain. In this project i solved a query related to the sales through SQL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738" y="194933"/>
            <a:ext cx="17736524" cy="203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5"/>
              </a:lnSpc>
            </a:pPr>
            <a:r>
              <a:rPr lang="en-US" sz="11889">
                <a:solidFill>
                  <a:srgbClr val="080706"/>
                </a:solidFill>
                <a:latin typeface="Canva Sans Bold"/>
              </a:rPr>
              <a:t>Hello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14985" y="2528468"/>
            <a:ext cx="3060289" cy="351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52"/>
              </a:lnSpc>
            </a:pPr>
            <a:r>
              <a:rPr lang="en-US" sz="20537">
                <a:solidFill>
                  <a:srgbClr val="000000"/>
                </a:solidFill>
                <a:latin typeface="Canva Sans Bold"/>
              </a:rPr>
              <a:t>!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1358480">
            <a:off x="2623671" y="3667128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4283407" y="0"/>
                </a:moveTo>
                <a:lnTo>
                  <a:pt x="0" y="0"/>
                </a:lnTo>
                <a:lnTo>
                  <a:pt x="0" y="1981075"/>
                </a:lnTo>
                <a:lnTo>
                  <a:pt x="4283407" y="1981075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75738" y="164417"/>
            <a:ext cx="17349372" cy="1006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56"/>
              </a:lnSpc>
            </a:pPr>
          </a:p>
          <a:p>
            <a:pPr algn="ctr">
              <a:lnSpc>
                <a:spcPts val="7956"/>
              </a:lnSpc>
            </a:pPr>
            <a:r>
              <a:rPr lang="en-US" sz="5683">
                <a:solidFill>
                  <a:srgbClr val="000000"/>
                </a:solidFill>
                <a:latin typeface="Canva Sans Bold Italics"/>
              </a:rPr>
              <a:t>QUESTIONS: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Retrieve the total number of orders placed.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Calculate the total revenue generated from pizza sales.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Identify the highest-priced pizza.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Identify the most common pizza size ordered.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List the top 5 most ordered pizza types along with their quantities.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Join the necessary tables to find the total quantity of each pizza category ordered.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Determine the distribution of orders by hour of the day.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Join relevant tables to find the category-wise distribution of pizzas.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Group the orders by date and calculate the average number of pizzas ordered per day.</a:t>
            </a:r>
          </a:p>
          <a:p>
            <a:pPr algn="just" marL="708929" indent="-354464" lvl="1">
              <a:lnSpc>
                <a:spcPts val="4597"/>
              </a:lnSpc>
              <a:buFont typeface="Arial"/>
              <a:buChar char="•"/>
            </a:pPr>
            <a:r>
              <a:rPr lang="en-US" sz="3283">
                <a:solidFill>
                  <a:srgbClr val="000000"/>
                </a:solidFill>
                <a:latin typeface="Canva Sans Bold"/>
              </a:rPr>
              <a:t>Determine the top 3 most ordered pizza types based on revenue.</a:t>
            </a:r>
          </a:p>
          <a:p>
            <a:pPr algn="ctr">
              <a:lnSpc>
                <a:spcPts val="4249"/>
              </a:lnSpc>
              <a:spcBef>
                <a:spcPct val="0"/>
              </a:spcBef>
            </a:pPr>
          </a:p>
          <a:p>
            <a:pPr algn="ctr">
              <a:lnSpc>
                <a:spcPts val="42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13002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61792" y="213002"/>
            <a:ext cx="3550470" cy="4347413"/>
          </a:xfrm>
          <a:custGeom>
            <a:avLst/>
            <a:gdLst/>
            <a:ahLst/>
            <a:cxnLst/>
            <a:rect r="r" b="b" t="t" l="l"/>
            <a:pathLst>
              <a:path h="4347413" w="3550470">
                <a:moveTo>
                  <a:pt x="0" y="0"/>
                </a:moveTo>
                <a:lnTo>
                  <a:pt x="3550470" y="0"/>
                </a:lnTo>
                <a:lnTo>
                  <a:pt x="3550470" y="4347413"/>
                </a:lnTo>
                <a:lnTo>
                  <a:pt x="0" y="434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72578" y="4017438"/>
            <a:ext cx="11214012" cy="270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095" indent="-334548" lvl="1">
              <a:lnSpc>
                <a:spcPts val="4338"/>
              </a:lnSpc>
              <a:spcBef>
                <a:spcPct val="0"/>
              </a:spcBef>
              <a:buFont typeface="Arial"/>
              <a:buChar char="•"/>
            </a:pPr>
            <a:r>
              <a:rPr lang="en-US" sz="3099" strike="noStrike" u="none">
                <a:solidFill>
                  <a:srgbClr val="000000"/>
                </a:solidFill>
                <a:latin typeface="Canva Sans Bold"/>
              </a:rPr>
              <a:t>Calculate the percentage contribution of each pizza type to total revenue.</a:t>
            </a:r>
          </a:p>
          <a:p>
            <a:pPr algn="l" marL="669095" indent="-334548" lvl="1">
              <a:lnSpc>
                <a:spcPts val="4338"/>
              </a:lnSpc>
              <a:spcBef>
                <a:spcPct val="0"/>
              </a:spcBef>
              <a:buFont typeface="Arial"/>
              <a:buChar char="•"/>
            </a:pPr>
            <a:r>
              <a:rPr lang="en-US" sz="3099" strike="noStrike" u="none">
                <a:solidFill>
                  <a:srgbClr val="000000"/>
                </a:solidFill>
                <a:latin typeface="Canva Sans Bold"/>
              </a:rPr>
              <a:t>Analyze the cumulative revenue generated over time.</a:t>
            </a:r>
          </a:p>
          <a:p>
            <a:pPr algn="l" marL="669095" indent="-334548" lvl="1">
              <a:lnSpc>
                <a:spcPts val="4338"/>
              </a:lnSpc>
              <a:spcBef>
                <a:spcPct val="0"/>
              </a:spcBef>
              <a:buFont typeface="Arial"/>
              <a:buChar char="•"/>
            </a:pPr>
            <a:r>
              <a:rPr lang="en-US" sz="3099" strike="noStrike" u="none">
                <a:solidFill>
                  <a:srgbClr val="000000"/>
                </a:solidFill>
                <a:latin typeface="Canva Sans Bold"/>
              </a:rPr>
              <a:t>Determine the top 3 most ordered pizza types based on revenue for each pizza category.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275738" y="5660870"/>
            <a:ext cx="3550470" cy="4347413"/>
          </a:xfrm>
          <a:custGeom>
            <a:avLst/>
            <a:gdLst/>
            <a:ahLst/>
            <a:cxnLst/>
            <a:rect r="r" b="b" t="t" l="l"/>
            <a:pathLst>
              <a:path h="4347413" w="3550470">
                <a:moveTo>
                  <a:pt x="3550470" y="0"/>
                </a:moveTo>
                <a:lnTo>
                  <a:pt x="0" y="0"/>
                </a:lnTo>
                <a:lnTo>
                  <a:pt x="0" y="4347413"/>
                </a:lnTo>
                <a:lnTo>
                  <a:pt x="3550470" y="4347413"/>
                </a:lnTo>
                <a:lnTo>
                  <a:pt x="355047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5738" y="278717"/>
            <a:ext cx="1106901" cy="1661389"/>
          </a:xfrm>
          <a:custGeom>
            <a:avLst/>
            <a:gdLst/>
            <a:ahLst/>
            <a:cxnLst/>
            <a:rect r="r" b="b" t="t" l="l"/>
            <a:pathLst>
              <a:path h="1661389" w="1106901">
                <a:moveTo>
                  <a:pt x="0" y="0"/>
                </a:moveTo>
                <a:lnTo>
                  <a:pt x="1106901" y="0"/>
                </a:lnTo>
                <a:lnTo>
                  <a:pt x="1106901" y="1661390"/>
                </a:lnTo>
                <a:lnTo>
                  <a:pt x="0" y="1661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135842"/>
            <a:ext cx="17736524" cy="267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80706"/>
                </a:solidFill>
                <a:latin typeface="Canva Sans Bold"/>
              </a:rPr>
              <a:t>Retrieve the total no of orders placed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619259" y="278717"/>
            <a:ext cx="1280083" cy="1921325"/>
          </a:xfrm>
          <a:custGeom>
            <a:avLst/>
            <a:gdLst/>
            <a:ahLst/>
            <a:cxnLst/>
            <a:rect r="r" b="b" t="t" l="l"/>
            <a:pathLst>
              <a:path h="1921325" w="1280083">
                <a:moveTo>
                  <a:pt x="0" y="0"/>
                </a:moveTo>
                <a:lnTo>
                  <a:pt x="1280082" y="0"/>
                </a:lnTo>
                <a:lnTo>
                  <a:pt x="1280082" y="1921325"/>
                </a:lnTo>
                <a:lnTo>
                  <a:pt x="0" y="1921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0102" y="4426276"/>
            <a:ext cx="9174923" cy="3194232"/>
          </a:xfrm>
          <a:custGeom>
            <a:avLst/>
            <a:gdLst/>
            <a:ahLst/>
            <a:cxnLst/>
            <a:rect r="r" b="b" t="t" l="l"/>
            <a:pathLst>
              <a:path h="3194232" w="9174923">
                <a:moveTo>
                  <a:pt x="0" y="0"/>
                </a:moveTo>
                <a:lnTo>
                  <a:pt x="9174923" y="0"/>
                </a:lnTo>
                <a:lnTo>
                  <a:pt x="9174923" y="3194232"/>
                </a:lnTo>
                <a:lnTo>
                  <a:pt x="0" y="319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264293" y="4023358"/>
            <a:ext cx="5995007" cy="4000068"/>
          </a:xfrm>
          <a:custGeom>
            <a:avLst/>
            <a:gdLst/>
            <a:ahLst/>
            <a:cxnLst/>
            <a:rect r="r" b="b" t="t" l="l"/>
            <a:pathLst>
              <a:path h="4000068" w="5995007">
                <a:moveTo>
                  <a:pt x="0" y="0"/>
                </a:moveTo>
                <a:lnTo>
                  <a:pt x="5995007" y="0"/>
                </a:lnTo>
                <a:lnTo>
                  <a:pt x="5995007" y="4000068"/>
                </a:lnTo>
                <a:lnTo>
                  <a:pt x="0" y="40000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198" r="-13826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5738" y="278717"/>
            <a:ext cx="1872075" cy="1728818"/>
          </a:xfrm>
          <a:custGeom>
            <a:avLst/>
            <a:gdLst/>
            <a:ahLst/>
            <a:cxnLst/>
            <a:rect r="r" b="b" t="t" l="l"/>
            <a:pathLst>
              <a:path h="1728818" w="1872075">
                <a:moveTo>
                  <a:pt x="0" y="0"/>
                </a:moveTo>
                <a:lnTo>
                  <a:pt x="1872075" y="0"/>
                </a:lnTo>
                <a:lnTo>
                  <a:pt x="1872075" y="1728818"/>
                </a:lnTo>
                <a:lnTo>
                  <a:pt x="0" y="172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135842"/>
            <a:ext cx="17736524" cy="267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80706"/>
                </a:solidFill>
                <a:latin typeface="Canva Sans Bold"/>
              </a:rPr>
              <a:t>Calculate the total revenue generated from pizza sales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09562" y="278717"/>
            <a:ext cx="1902700" cy="1757099"/>
          </a:xfrm>
          <a:custGeom>
            <a:avLst/>
            <a:gdLst/>
            <a:ahLst/>
            <a:cxnLst/>
            <a:rect r="r" b="b" t="t" l="l"/>
            <a:pathLst>
              <a:path h="1757099" w="1902700">
                <a:moveTo>
                  <a:pt x="0" y="0"/>
                </a:moveTo>
                <a:lnTo>
                  <a:pt x="1902700" y="0"/>
                </a:lnTo>
                <a:lnTo>
                  <a:pt x="1902700" y="1757099"/>
                </a:lnTo>
                <a:lnTo>
                  <a:pt x="0" y="175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17098" y="4442832"/>
            <a:ext cx="6713599" cy="3090728"/>
          </a:xfrm>
          <a:custGeom>
            <a:avLst/>
            <a:gdLst/>
            <a:ahLst/>
            <a:cxnLst/>
            <a:rect r="r" b="b" t="t" l="l"/>
            <a:pathLst>
              <a:path h="3090728" w="6713599">
                <a:moveTo>
                  <a:pt x="0" y="0"/>
                </a:moveTo>
                <a:lnTo>
                  <a:pt x="6713599" y="0"/>
                </a:lnTo>
                <a:lnTo>
                  <a:pt x="6713599" y="3090728"/>
                </a:lnTo>
                <a:lnTo>
                  <a:pt x="0" y="30907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879" t="-6832" r="-14154" b="-1024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5519" y="4141160"/>
            <a:ext cx="9768219" cy="3694073"/>
          </a:xfrm>
          <a:custGeom>
            <a:avLst/>
            <a:gdLst/>
            <a:ahLst/>
            <a:cxnLst/>
            <a:rect r="r" b="b" t="t" l="l"/>
            <a:pathLst>
              <a:path h="3694073" w="9768219">
                <a:moveTo>
                  <a:pt x="0" y="0"/>
                </a:moveTo>
                <a:lnTo>
                  <a:pt x="9768219" y="0"/>
                </a:lnTo>
                <a:lnTo>
                  <a:pt x="9768219" y="3694072"/>
                </a:lnTo>
                <a:lnTo>
                  <a:pt x="0" y="36940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6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219227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1618946" y="0"/>
                </a:moveTo>
                <a:lnTo>
                  <a:pt x="0" y="0"/>
                </a:lnTo>
                <a:lnTo>
                  <a:pt x="0" y="1527696"/>
                </a:lnTo>
                <a:lnTo>
                  <a:pt x="1618946" y="1527696"/>
                </a:lnTo>
                <a:lnTo>
                  <a:pt x="16189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421746"/>
            <a:ext cx="17736524" cy="263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80706"/>
                </a:solidFill>
                <a:latin typeface="Canva Sans Bold"/>
              </a:rPr>
              <a:t>Identify the highest-priced </a:t>
            </a:r>
          </a:p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80706"/>
                </a:solidFill>
                <a:latin typeface="Canva Sans Bold"/>
              </a:rPr>
              <a:t>pizza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393316" y="264852"/>
            <a:ext cx="1618946" cy="1527696"/>
          </a:xfrm>
          <a:custGeom>
            <a:avLst/>
            <a:gdLst/>
            <a:ahLst/>
            <a:cxnLst/>
            <a:rect r="r" b="b" t="t" l="l"/>
            <a:pathLst>
              <a:path h="1527696" w="1618946">
                <a:moveTo>
                  <a:pt x="0" y="0"/>
                </a:moveTo>
                <a:lnTo>
                  <a:pt x="1618946" y="0"/>
                </a:lnTo>
                <a:lnTo>
                  <a:pt x="1618946" y="1527696"/>
                </a:lnTo>
                <a:lnTo>
                  <a:pt x="0" y="152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239916"/>
            <a:ext cx="9971154" cy="3807168"/>
          </a:xfrm>
          <a:custGeom>
            <a:avLst/>
            <a:gdLst/>
            <a:ahLst/>
            <a:cxnLst/>
            <a:rect r="r" b="b" t="t" l="l"/>
            <a:pathLst>
              <a:path h="3807168" w="9971154">
                <a:moveTo>
                  <a:pt x="0" y="0"/>
                </a:moveTo>
                <a:lnTo>
                  <a:pt x="9971154" y="0"/>
                </a:lnTo>
                <a:lnTo>
                  <a:pt x="9971154" y="3807168"/>
                </a:lnTo>
                <a:lnTo>
                  <a:pt x="0" y="3807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7533788"/>
            <a:ext cx="7933873" cy="2242501"/>
          </a:xfrm>
          <a:custGeom>
            <a:avLst/>
            <a:gdLst/>
            <a:ahLst/>
            <a:cxnLst/>
            <a:rect r="r" b="b" t="t" l="l"/>
            <a:pathLst>
              <a:path h="2242501" w="7933873">
                <a:moveTo>
                  <a:pt x="0" y="0"/>
                </a:moveTo>
                <a:lnTo>
                  <a:pt x="7933873" y="0"/>
                </a:lnTo>
                <a:lnTo>
                  <a:pt x="7933873" y="2242501"/>
                </a:lnTo>
                <a:lnTo>
                  <a:pt x="0" y="22425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548" t="-14978" r="-3548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5738" y="278717"/>
            <a:ext cx="1872075" cy="1728818"/>
          </a:xfrm>
          <a:custGeom>
            <a:avLst/>
            <a:gdLst/>
            <a:ahLst/>
            <a:cxnLst/>
            <a:rect r="r" b="b" t="t" l="l"/>
            <a:pathLst>
              <a:path h="1728818" w="1872075">
                <a:moveTo>
                  <a:pt x="0" y="0"/>
                </a:moveTo>
                <a:lnTo>
                  <a:pt x="1872075" y="0"/>
                </a:lnTo>
                <a:lnTo>
                  <a:pt x="1872075" y="1728818"/>
                </a:lnTo>
                <a:lnTo>
                  <a:pt x="0" y="172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135842"/>
            <a:ext cx="17736524" cy="267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80706"/>
                </a:solidFill>
                <a:latin typeface="Canva Sans Bold"/>
              </a:rPr>
              <a:t>Identify the most common </a:t>
            </a:r>
          </a:p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080706"/>
                </a:solidFill>
                <a:latin typeface="Canva Sans Bold"/>
              </a:rPr>
              <a:t>pizza size ordered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09562" y="278717"/>
            <a:ext cx="1902700" cy="1757099"/>
          </a:xfrm>
          <a:custGeom>
            <a:avLst/>
            <a:gdLst/>
            <a:ahLst/>
            <a:cxnLst/>
            <a:rect r="r" b="b" t="t" l="l"/>
            <a:pathLst>
              <a:path h="1757099" w="1902700">
                <a:moveTo>
                  <a:pt x="0" y="0"/>
                </a:moveTo>
                <a:lnTo>
                  <a:pt x="1902700" y="0"/>
                </a:lnTo>
                <a:lnTo>
                  <a:pt x="1902700" y="1757099"/>
                </a:lnTo>
                <a:lnTo>
                  <a:pt x="0" y="175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9153" y="3169233"/>
            <a:ext cx="9932126" cy="4793230"/>
          </a:xfrm>
          <a:custGeom>
            <a:avLst/>
            <a:gdLst/>
            <a:ahLst/>
            <a:cxnLst/>
            <a:rect r="r" b="b" t="t" l="l"/>
            <a:pathLst>
              <a:path h="4793230" w="9932126">
                <a:moveTo>
                  <a:pt x="0" y="0"/>
                </a:moveTo>
                <a:lnTo>
                  <a:pt x="9932126" y="0"/>
                </a:lnTo>
                <a:lnTo>
                  <a:pt x="9932126" y="4793230"/>
                </a:lnTo>
                <a:lnTo>
                  <a:pt x="0" y="4793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34890" y="7203147"/>
            <a:ext cx="7698703" cy="2532687"/>
          </a:xfrm>
          <a:custGeom>
            <a:avLst/>
            <a:gdLst/>
            <a:ahLst/>
            <a:cxnLst/>
            <a:rect r="r" b="b" t="t" l="l"/>
            <a:pathLst>
              <a:path h="2532687" w="7698703">
                <a:moveTo>
                  <a:pt x="0" y="0"/>
                </a:moveTo>
                <a:lnTo>
                  <a:pt x="7698703" y="0"/>
                </a:lnTo>
                <a:lnTo>
                  <a:pt x="7698703" y="2532687"/>
                </a:lnTo>
                <a:lnTo>
                  <a:pt x="0" y="2532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727" r="-8228" b="-5558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75738" y="278717"/>
            <a:ext cx="1872075" cy="1728818"/>
          </a:xfrm>
          <a:custGeom>
            <a:avLst/>
            <a:gdLst/>
            <a:ahLst/>
            <a:cxnLst/>
            <a:rect r="r" b="b" t="t" l="l"/>
            <a:pathLst>
              <a:path h="1728818" w="1872075">
                <a:moveTo>
                  <a:pt x="0" y="0"/>
                </a:moveTo>
                <a:lnTo>
                  <a:pt x="1872075" y="0"/>
                </a:lnTo>
                <a:lnTo>
                  <a:pt x="1872075" y="1728818"/>
                </a:lnTo>
                <a:lnTo>
                  <a:pt x="0" y="172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738" y="154892"/>
            <a:ext cx="17736524" cy="229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List the top 5 most ordered pizza 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80706"/>
                </a:solidFill>
                <a:latin typeface="Canva Sans Bold"/>
              </a:rPr>
              <a:t>types along with their quantities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09562" y="278717"/>
            <a:ext cx="1902700" cy="1757099"/>
          </a:xfrm>
          <a:custGeom>
            <a:avLst/>
            <a:gdLst/>
            <a:ahLst/>
            <a:cxnLst/>
            <a:rect r="r" b="b" t="t" l="l"/>
            <a:pathLst>
              <a:path h="1757099" w="1902700">
                <a:moveTo>
                  <a:pt x="0" y="0"/>
                </a:moveTo>
                <a:lnTo>
                  <a:pt x="1902700" y="0"/>
                </a:lnTo>
                <a:lnTo>
                  <a:pt x="1902700" y="1757099"/>
                </a:lnTo>
                <a:lnTo>
                  <a:pt x="0" y="175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45276" y="3229696"/>
            <a:ext cx="9704709" cy="5235435"/>
          </a:xfrm>
          <a:custGeom>
            <a:avLst/>
            <a:gdLst/>
            <a:ahLst/>
            <a:cxnLst/>
            <a:rect r="r" b="b" t="t" l="l"/>
            <a:pathLst>
              <a:path h="5235435" w="9704709">
                <a:moveTo>
                  <a:pt x="0" y="0"/>
                </a:moveTo>
                <a:lnTo>
                  <a:pt x="9704709" y="0"/>
                </a:lnTo>
                <a:lnTo>
                  <a:pt x="9704709" y="5235435"/>
                </a:lnTo>
                <a:lnTo>
                  <a:pt x="0" y="5235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DAGJOuXcL0o</dc:identifier>
  <dcterms:modified xsi:type="dcterms:W3CDTF">2011-08-01T06:04:30Z</dcterms:modified>
  <cp:revision>1</cp:revision>
  <dc:title>Punctuation English Educational Presentation Red and Green Pizza Party</dc:title>
</cp:coreProperties>
</file>