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3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766E7-91D9-4A67-AA41-016EBFE5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13B263-7059-4BA1-B3A1-1E76045BD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BD87CD-D2C3-430B-86A7-5C070714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1D80-AC6E-4E86-B1FE-153957ACEE67}" type="datetimeFigureOut">
              <a:rPr lang="nl-NL" smtClean="0"/>
              <a:t>16-6-2021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9D3FF2-0E3B-4E9A-9E59-E67DE81B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E8B248-370D-43B9-B641-EC3E36BC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F3-C8F5-41DF-8948-43AC5796B1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466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DBA6F-7F7E-4154-8A78-F03759F1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47F2EAC-96C5-4A51-90AF-03BA65837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94DB1D-1E3F-4B39-8814-70E08570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1D80-AC6E-4E86-B1FE-153957ACEE67}" type="datetimeFigureOut">
              <a:rPr lang="nl-NL" smtClean="0"/>
              <a:t>16-6-2021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F5D371-A572-4D82-BACE-3262071F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B700CE-540A-410D-A701-84EB024D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F3-C8F5-41DF-8948-43AC5796B1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31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D92D2EF-D114-4089-BC6B-99128B950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26764FB-AB5D-4401-8A95-8330E58A0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1FB1A1-DB4A-4AC0-B2AB-E77E7702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1D80-AC6E-4E86-B1FE-153957ACEE67}" type="datetimeFigureOut">
              <a:rPr lang="nl-NL" smtClean="0"/>
              <a:t>16-6-2021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096F51-ED5B-4B75-855F-5FD5A329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7F7DF5-AB87-4302-90E7-63370F16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F3-C8F5-41DF-8948-43AC5796B1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45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DB7F5-A47A-46A9-813D-9C032797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583082-B0BB-4EC4-9580-8D22693F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7E55F6-E96D-43DC-92A8-4257CD77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1D80-AC6E-4E86-B1FE-153957ACEE67}" type="datetimeFigureOut">
              <a:rPr lang="nl-NL" smtClean="0"/>
              <a:t>16-6-2021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2B49B4-C710-4FD4-9777-E08EE99D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F3398C-904F-45BE-AAC5-30228C72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F3-C8F5-41DF-8948-43AC5796B1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4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3DF8E-AD76-4578-A89D-861727CD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F39818-C72C-4B02-ADEB-22CAC3925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D84561-1C03-4367-826D-B2EB86F0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1D80-AC6E-4E86-B1FE-153957ACEE67}" type="datetimeFigureOut">
              <a:rPr lang="nl-NL" smtClean="0"/>
              <a:t>16-6-2021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207123-29CE-4D96-B2D1-F11DA2D9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E80D37-7275-45C2-B65D-DB75A16A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F3-C8F5-41DF-8948-43AC5796B1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271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5B3EA-733E-47DE-B67C-0E9615CB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DBC57D-F4EF-45EA-9649-F30C9527A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2D8EA83-EF99-4979-8A04-43A04B51D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45B8978-2E05-4F5E-94C9-586F6887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1D80-AC6E-4E86-B1FE-153957ACEE67}" type="datetimeFigureOut">
              <a:rPr lang="nl-NL" smtClean="0"/>
              <a:t>16-6-2021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285261D-E6DB-4DF8-90F8-F145679D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13D7150-597E-4F2D-A866-5DAA87B1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F3-C8F5-41DF-8948-43AC5796B1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85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EF182-4059-446B-A8B3-2F388AE0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484531-092E-4A39-82D1-854145F5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6913B9A-E8E4-40FE-A3E4-711F79877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E544E2-9135-44EF-9687-1A64DB384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3D33DEB-F1EE-4B7B-8B37-27B562E66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31B6D6A-FBD6-4B3D-8AB2-239F42E8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1D80-AC6E-4E86-B1FE-153957ACEE67}" type="datetimeFigureOut">
              <a:rPr lang="nl-NL" smtClean="0"/>
              <a:t>16-6-2021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4F8409B-B41E-4F26-AABD-DC88707D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6E8254D-8CF5-4272-9B67-0DD97F96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F3-C8F5-41DF-8948-43AC5796B1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06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0FF9-91A0-4C3D-BE00-F3321055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584EB0-DE9E-45B9-A585-EF94FA0F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1D80-AC6E-4E86-B1FE-153957ACEE67}" type="datetimeFigureOut">
              <a:rPr lang="nl-NL" smtClean="0"/>
              <a:t>16-6-2021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A1402CC-7431-4546-9C3B-73BA960C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37AC460-27C6-4C8B-A2A8-C1DD94A6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F3-C8F5-41DF-8948-43AC5796B1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155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7B47724-2A64-4C8A-B603-427F59B3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1D80-AC6E-4E86-B1FE-153957ACEE67}" type="datetimeFigureOut">
              <a:rPr lang="nl-NL" smtClean="0"/>
              <a:t>16-6-2021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274D6FD-3B2B-47D0-922B-7A087AAE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41A4FB-403B-4F07-B015-119BED4F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F3-C8F5-41DF-8948-43AC5796B1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84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2695C-64E6-466A-9295-0AC4A064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1A865E-29A7-400F-9D3F-D9FFF7E0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1F84C6-569C-46C1-A92F-1B4847C81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AB5B9C-2B77-4684-976C-3C089A43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1D80-AC6E-4E86-B1FE-153957ACEE67}" type="datetimeFigureOut">
              <a:rPr lang="nl-NL" smtClean="0"/>
              <a:t>16-6-2021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CE945FA-EE23-4ABD-B0E3-1C2EA1E2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C5F82B-BBCA-4B39-9273-60F050E1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F3-C8F5-41DF-8948-43AC5796B1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311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3197A-E390-4530-A760-F161E38B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86D1C0B-A2DF-49C3-A647-C36AA81D4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3BF7689-D4CD-4FE6-A058-00E0D78EE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32C5565-2179-4DD1-97C5-DD3D5111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1D80-AC6E-4E86-B1FE-153957ACEE67}" type="datetimeFigureOut">
              <a:rPr lang="nl-NL" smtClean="0"/>
              <a:t>16-6-2021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56EA418-D18D-4B6B-A9C9-AF9FB5AE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33E1471-0355-46E7-9A9D-A5C771DD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81F3-C8F5-41DF-8948-43AC5796B1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656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17C2756-E0F9-44BF-BAB3-31D42B18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E6EE24-14FD-4E69-908F-E97AF43B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628354-3C7C-4180-B3F3-23FD29CEF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1D80-AC6E-4E86-B1FE-153957ACEE67}" type="datetimeFigureOut">
              <a:rPr lang="nl-NL" smtClean="0"/>
              <a:t>16-6-2021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0F09FE-EC0C-4F5F-B84E-23AB23FC7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12FF1B-08FC-477F-B278-90000FFC6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81F3-C8F5-41DF-8948-43AC5796B1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624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15CC7-B489-4A18-83F9-1D9DC6414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CE9F6A5-9C9D-4833-8C47-AB2947B06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351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ep 24">
            <a:extLst>
              <a:ext uri="{FF2B5EF4-FFF2-40B4-BE49-F238E27FC236}">
                <a16:creationId xmlns:a16="http://schemas.microsoft.com/office/drawing/2014/main" id="{675A57FA-F786-4C41-86B1-B822A7C01C21}"/>
              </a:ext>
            </a:extLst>
          </p:cNvPr>
          <p:cNvGrpSpPr/>
          <p:nvPr/>
        </p:nvGrpSpPr>
        <p:grpSpPr>
          <a:xfrm>
            <a:off x="2920865" y="2277935"/>
            <a:ext cx="4203874" cy="2727468"/>
            <a:chOff x="2920865" y="2277935"/>
            <a:chExt cx="4203874" cy="2727468"/>
          </a:xfrm>
        </p:grpSpPr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88774989-C76A-4BB4-B7C8-C534817F7C54}"/>
                </a:ext>
              </a:extLst>
            </p:cNvPr>
            <p:cNvSpPr/>
            <p:nvPr/>
          </p:nvSpPr>
          <p:spPr>
            <a:xfrm>
              <a:off x="2920865" y="2288429"/>
              <a:ext cx="1417055" cy="522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Experience</a:t>
              </a:r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B30F1234-FEEF-41FD-A9FE-31258892732B}"/>
                </a:ext>
              </a:extLst>
            </p:cNvPr>
            <p:cNvSpPr/>
            <p:nvPr/>
          </p:nvSpPr>
          <p:spPr>
            <a:xfrm>
              <a:off x="4564980" y="2288429"/>
              <a:ext cx="1289165" cy="522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Education</a:t>
              </a:r>
            </a:p>
          </p:txBody>
        </p:sp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505E8434-E581-4D1B-A2DD-2352A06E122F}"/>
                </a:ext>
              </a:extLst>
            </p:cNvPr>
            <p:cNvSpPr/>
            <p:nvPr/>
          </p:nvSpPr>
          <p:spPr>
            <a:xfrm>
              <a:off x="5911759" y="2277935"/>
              <a:ext cx="1212980" cy="522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Gender</a:t>
              </a:r>
            </a:p>
          </p:txBody>
        </p:sp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FC285D63-216A-4C2F-9E61-152757D4494C}"/>
                </a:ext>
              </a:extLst>
            </p:cNvPr>
            <p:cNvSpPr/>
            <p:nvPr/>
          </p:nvSpPr>
          <p:spPr>
            <a:xfrm>
              <a:off x="3249962" y="3283263"/>
              <a:ext cx="1557613" cy="522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Salary based on skills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794DB8C-0293-4AF0-BD38-F8495E9937E9}"/>
                </a:ext>
              </a:extLst>
            </p:cNvPr>
            <p:cNvSpPr/>
            <p:nvPr/>
          </p:nvSpPr>
          <p:spPr>
            <a:xfrm>
              <a:off x="3442226" y="4482889"/>
              <a:ext cx="1212980" cy="522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True salary</a:t>
              </a:r>
            </a:p>
          </p:txBody>
        </p:sp>
        <p:cxnSp>
          <p:nvCxnSpPr>
            <p:cNvPr id="10" name="Rechte verbindingslijn met pijl 9">
              <a:extLst>
                <a:ext uri="{FF2B5EF4-FFF2-40B4-BE49-F238E27FC236}">
                  <a16:creationId xmlns:a16="http://schemas.microsoft.com/office/drawing/2014/main" id="{0405D1A4-261D-4C96-9073-912C279A07B1}"/>
                </a:ext>
              </a:extLst>
            </p:cNvPr>
            <p:cNvCxnSpPr>
              <a:cxnSpLocks/>
              <a:stCxn id="4" idx="4"/>
              <a:endCxn id="7" idx="0"/>
            </p:cNvCxnSpPr>
            <p:nvPr/>
          </p:nvCxnSpPr>
          <p:spPr>
            <a:xfrm rot="16200000" flipH="1">
              <a:off x="3592921" y="2847415"/>
              <a:ext cx="472320" cy="39937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met pijl 11">
              <a:extLst>
                <a:ext uri="{FF2B5EF4-FFF2-40B4-BE49-F238E27FC236}">
                  <a16:creationId xmlns:a16="http://schemas.microsoft.com/office/drawing/2014/main" id="{EFF2F65E-4091-4F36-98BD-11887799F0E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rot="5400000">
              <a:off x="4383006" y="2456706"/>
              <a:ext cx="472320" cy="118079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>
              <a:extLst>
                <a:ext uri="{FF2B5EF4-FFF2-40B4-BE49-F238E27FC236}">
                  <a16:creationId xmlns:a16="http://schemas.microsoft.com/office/drawing/2014/main" id="{C0CD0EFA-A09F-4DE7-94B9-1858134FBDFB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 rot="5400000">
              <a:off x="4442263" y="2406903"/>
              <a:ext cx="1682440" cy="246953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15">
              <a:extLst>
                <a:ext uri="{FF2B5EF4-FFF2-40B4-BE49-F238E27FC236}">
                  <a16:creationId xmlns:a16="http://schemas.microsoft.com/office/drawing/2014/main" id="{15400A08-37BA-4F53-8551-49920676656C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3700186" y="4134359"/>
              <a:ext cx="677112" cy="199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E9360360-14EB-45FB-AE34-BB32135AD1B6}"/>
              </a:ext>
            </a:extLst>
          </p:cNvPr>
          <p:cNvSpPr txBox="1"/>
          <p:nvPr/>
        </p:nvSpPr>
        <p:spPr>
          <a:xfrm>
            <a:off x="5176567" y="3602433"/>
            <a:ext cx="1308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Employer bias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2D8BB248-9A32-4920-B9FC-7F9447D83011}"/>
              </a:ext>
            </a:extLst>
          </p:cNvPr>
          <p:cNvSpPr txBox="1"/>
          <p:nvPr/>
        </p:nvSpPr>
        <p:spPr>
          <a:xfrm>
            <a:off x="1507969" y="4659147"/>
            <a:ext cx="171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/>
              <a:t>What we observe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2AC95755-46F8-4BE3-BD6D-6593755246EA}"/>
              </a:ext>
            </a:extLst>
          </p:cNvPr>
          <p:cNvSpPr txBox="1"/>
          <p:nvPr/>
        </p:nvSpPr>
        <p:spPr>
          <a:xfrm>
            <a:off x="1507969" y="3146789"/>
            <a:ext cx="1712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/>
              <a:t>What we should be after, but </a:t>
            </a:r>
            <a:r>
              <a:rPr lang="nl-NL" sz="1400" b="1" dirty="0" err="1"/>
              <a:t>cannot</a:t>
            </a:r>
            <a:r>
              <a:rPr lang="nl-NL" sz="1400" b="1" dirty="0"/>
              <a:t> </a:t>
            </a:r>
            <a:r>
              <a:rPr lang="nl-NL" sz="1400" b="1" dirty="0" err="1"/>
              <a:t>observe</a:t>
            </a:r>
            <a:endParaRPr lang="nl-NL" sz="1400" b="1" dirty="0"/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6E711AEC-40E5-4456-AADE-2A5DDCC8EB06}"/>
              </a:ext>
            </a:extLst>
          </p:cNvPr>
          <p:cNvSpPr txBox="1"/>
          <p:nvPr/>
        </p:nvSpPr>
        <p:spPr>
          <a:xfrm>
            <a:off x="1507969" y="2277229"/>
            <a:ext cx="171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/>
              <a:t>Employee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6463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ep 24">
            <a:extLst>
              <a:ext uri="{FF2B5EF4-FFF2-40B4-BE49-F238E27FC236}">
                <a16:creationId xmlns:a16="http://schemas.microsoft.com/office/drawing/2014/main" id="{675A57FA-F786-4C41-86B1-B822A7C01C21}"/>
              </a:ext>
            </a:extLst>
          </p:cNvPr>
          <p:cNvGrpSpPr/>
          <p:nvPr/>
        </p:nvGrpSpPr>
        <p:grpSpPr>
          <a:xfrm>
            <a:off x="2920865" y="2277935"/>
            <a:ext cx="4203874" cy="2727468"/>
            <a:chOff x="2920865" y="2277935"/>
            <a:chExt cx="4203874" cy="2727468"/>
          </a:xfrm>
        </p:grpSpPr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88774989-C76A-4BB4-B7C8-C534817F7C54}"/>
                </a:ext>
              </a:extLst>
            </p:cNvPr>
            <p:cNvSpPr/>
            <p:nvPr/>
          </p:nvSpPr>
          <p:spPr>
            <a:xfrm>
              <a:off x="2920865" y="2288429"/>
              <a:ext cx="1417055" cy="522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Experience</a:t>
              </a:r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B30F1234-FEEF-41FD-A9FE-31258892732B}"/>
                </a:ext>
              </a:extLst>
            </p:cNvPr>
            <p:cNvSpPr/>
            <p:nvPr/>
          </p:nvSpPr>
          <p:spPr>
            <a:xfrm>
              <a:off x="4564980" y="2288429"/>
              <a:ext cx="1289165" cy="522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Education</a:t>
              </a:r>
            </a:p>
          </p:txBody>
        </p:sp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505E8434-E581-4D1B-A2DD-2352A06E122F}"/>
                </a:ext>
              </a:extLst>
            </p:cNvPr>
            <p:cNvSpPr/>
            <p:nvPr/>
          </p:nvSpPr>
          <p:spPr>
            <a:xfrm>
              <a:off x="5911759" y="2277935"/>
              <a:ext cx="1212980" cy="522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Gender</a:t>
              </a:r>
            </a:p>
          </p:txBody>
        </p:sp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FC285D63-216A-4C2F-9E61-152757D4494C}"/>
                </a:ext>
              </a:extLst>
            </p:cNvPr>
            <p:cNvSpPr/>
            <p:nvPr/>
          </p:nvSpPr>
          <p:spPr>
            <a:xfrm>
              <a:off x="3249962" y="3283263"/>
              <a:ext cx="1557613" cy="522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Salary based on skills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794DB8C-0293-4AF0-BD38-F8495E9937E9}"/>
                </a:ext>
              </a:extLst>
            </p:cNvPr>
            <p:cNvSpPr/>
            <p:nvPr/>
          </p:nvSpPr>
          <p:spPr>
            <a:xfrm>
              <a:off x="3442226" y="4482889"/>
              <a:ext cx="1212980" cy="522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>
                  <a:solidFill>
                    <a:schemeClr val="tx1"/>
                  </a:solidFill>
                </a:rPr>
                <a:t>True salary</a:t>
              </a:r>
            </a:p>
          </p:txBody>
        </p:sp>
        <p:cxnSp>
          <p:nvCxnSpPr>
            <p:cNvPr id="10" name="Rechte verbindingslijn met pijl 9">
              <a:extLst>
                <a:ext uri="{FF2B5EF4-FFF2-40B4-BE49-F238E27FC236}">
                  <a16:creationId xmlns:a16="http://schemas.microsoft.com/office/drawing/2014/main" id="{0405D1A4-261D-4C96-9073-912C279A07B1}"/>
                </a:ext>
              </a:extLst>
            </p:cNvPr>
            <p:cNvCxnSpPr>
              <a:cxnSpLocks/>
              <a:stCxn id="4" idx="4"/>
              <a:endCxn id="7" idx="0"/>
            </p:cNvCxnSpPr>
            <p:nvPr/>
          </p:nvCxnSpPr>
          <p:spPr>
            <a:xfrm rot="16200000" flipH="1">
              <a:off x="3592921" y="2847415"/>
              <a:ext cx="472320" cy="39937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met pijl 11">
              <a:extLst>
                <a:ext uri="{FF2B5EF4-FFF2-40B4-BE49-F238E27FC236}">
                  <a16:creationId xmlns:a16="http://schemas.microsoft.com/office/drawing/2014/main" id="{EFF2F65E-4091-4F36-98BD-11887799F0E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rot="5400000">
              <a:off x="4383006" y="2456706"/>
              <a:ext cx="472320" cy="118079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>
              <a:extLst>
                <a:ext uri="{FF2B5EF4-FFF2-40B4-BE49-F238E27FC236}">
                  <a16:creationId xmlns:a16="http://schemas.microsoft.com/office/drawing/2014/main" id="{C0CD0EFA-A09F-4DE7-94B9-1858134FBDFB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 rot="5400000">
              <a:off x="4442263" y="2406903"/>
              <a:ext cx="1682440" cy="246953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met pijl 15">
              <a:extLst>
                <a:ext uri="{FF2B5EF4-FFF2-40B4-BE49-F238E27FC236}">
                  <a16:creationId xmlns:a16="http://schemas.microsoft.com/office/drawing/2014/main" id="{15400A08-37BA-4F53-8551-49920676656C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3700186" y="4134359"/>
              <a:ext cx="677112" cy="1994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E9360360-14EB-45FB-AE34-BB32135AD1B6}"/>
              </a:ext>
            </a:extLst>
          </p:cNvPr>
          <p:cNvSpPr txBox="1"/>
          <p:nvPr/>
        </p:nvSpPr>
        <p:spPr>
          <a:xfrm>
            <a:off x="5176567" y="3602433"/>
            <a:ext cx="1308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Employer bias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2D8BB248-9A32-4920-B9FC-7F9447D83011}"/>
              </a:ext>
            </a:extLst>
          </p:cNvPr>
          <p:cNvSpPr txBox="1"/>
          <p:nvPr/>
        </p:nvSpPr>
        <p:spPr>
          <a:xfrm>
            <a:off x="1507969" y="4659147"/>
            <a:ext cx="171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/>
              <a:t>What we observe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6E711AEC-40E5-4456-AADE-2A5DDCC8EB06}"/>
              </a:ext>
            </a:extLst>
          </p:cNvPr>
          <p:cNvSpPr txBox="1"/>
          <p:nvPr/>
        </p:nvSpPr>
        <p:spPr>
          <a:xfrm>
            <a:off x="1507969" y="2277229"/>
            <a:ext cx="171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/>
              <a:t>Employee characteristics</a:t>
            </a:r>
          </a:p>
        </p:txBody>
      </p:sp>
      <p:cxnSp>
        <p:nvCxnSpPr>
          <p:cNvPr id="19" name="Rechte verbindingslijn met pijl 13">
            <a:extLst>
              <a:ext uri="{FF2B5EF4-FFF2-40B4-BE49-F238E27FC236}">
                <a16:creationId xmlns:a16="http://schemas.microsoft.com/office/drawing/2014/main" id="{37CCD1E4-A0DA-44BA-8DBB-FCB5EF75AF07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5068574" y="838754"/>
            <a:ext cx="10494" cy="2888856"/>
          </a:xfrm>
          <a:prstGeom prst="curvedConnector3">
            <a:avLst>
              <a:gd name="adj1" fmla="val -2178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13">
            <a:extLst>
              <a:ext uri="{FF2B5EF4-FFF2-40B4-BE49-F238E27FC236}">
                <a16:creationId xmlns:a16="http://schemas.microsoft.com/office/drawing/2014/main" id="{9528EADB-2AEC-4302-9B5A-3B3D8FBC60AB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H="1" flipV="1">
            <a:off x="5858659" y="1628839"/>
            <a:ext cx="10494" cy="1308686"/>
          </a:xfrm>
          <a:prstGeom prst="curvedConnector3">
            <a:avLst>
              <a:gd name="adj1" fmla="val -2178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436DD584-372F-458D-8E0D-F55E4C20948E}"/>
              </a:ext>
            </a:extLst>
          </p:cNvPr>
          <p:cNvSpPr txBox="1"/>
          <p:nvPr/>
        </p:nvSpPr>
        <p:spPr>
          <a:xfrm>
            <a:off x="4619165" y="1475950"/>
            <a:ext cx="1714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Correlations </a:t>
            </a:r>
            <a:r>
              <a:rPr lang="en-GB" sz="1400" dirty="0"/>
              <a:t>through</a:t>
            </a:r>
            <a:r>
              <a:rPr lang="nl-NL" sz="1400" dirty="0"/>
              <a:t> </a:t>
            </a:r>
            <a:r>
              <a:rPr lang="nl-NL" sz="1400" dirty="0" err="1"/>
              <a:t>societal</a:t>
            </a:r>
            <a:r>
              <a:rPr lang="nl-NL" sz="1400" dirty="0"/>
              <a:t> </a:t>
            </a:r>
            <a:r>
              <a:rPr lang="nl-NL" sz="1400" dirty="0" err="1"/>
              <a:t>processes</a:t>
            </a:r>
            <a:endParaRPr lang="nl-NL" sz="1400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B78AA43B-E875-4889-AB2B-6A6147787C15}"/>
              </a:ext>
            </a:extLst>
          </p:cNvPr>
          <p:cNvSpPr txBox="1"/>
          <p:nvPr/>
        </p:nvSpPr>
        <p:spPr>
          <a:xfrm>
            <a:off x="1507969" y="3146789"/>
            <a:ext cx="1712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/>
              <a:t>What we should be after, but </a:t>
            </a:r>
            <a:r>
              <a:rPr lang="nl-NL" sz="1400" b="1" dirty="0" err="1"/>
              <a:t>cannot</a:t>
            </a:r>
            <a:r>
              <a:rPr lang="nl-NL" sz="1400" b="1" dirty="0"/>
              <a:t> </a:t>
            </a:r>
            <a:r>
              <a:rPr lang="nl-NL" sz="1400" b="1" dirty="0" err="1"/>
              <a:t>observe</a:t>
            </a:r>
            <a:endParaRPr lang="nl-NL" sz="1400" b="1" dirty="0"/>
          </a:p>
        </p:txBody>
      </p:sp>
    </p:spTree>
    <p:extLst>
      <p:ext uri="{BB962C8B-B14F-4D97-AF65-F5344CB8AC3E}">
        <p14:creationId xmlns:p14="http://schemas.microsoft.com/office/powerpoint/2010/main" val="110076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al 4">
            <a:extLst>
              <a:ext uri="{FF2B5EF4-FFF2-40B4-BE49-F238E27FC236}">
                <a16:creationId xmlns:a16="http://schemas.microsoft.com/office/drawing/2014/main" id="{B30F1234-FEEF-41FD-A9FE-31258892732B}"/>
              </a:ext>
            </a:extLst>
          </p:cNvPr>
          <p:cNvSpPr/>
          <p:nvPr/>
        </p:nvSpPr>
        <p:spPr>
          <a:xfrm>
            <a:off x="4106068" y="2188070"/>
            <a:ext cx="1289165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Education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505E8434-E581-4D1B-A2DD-2352A06E122F}"/>
              </a:ext>
            </a:extLst>
          </p:cNvPr>
          <p:cNvSpPr/>
          <p:nvPr/>
        </p:nvSpPr>
        <p:spPr>
          <a:xfrm>
            <a:off x="6563023" y="2113565"/>
            <a:ext cx="1212980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FC285D63-216A-4C2F-9E61-152757D4494C}"/>
              </a:ext>
            </a:extLst>
          </p:cNvPr>
          <p:cNvSpPr/>
          <p:nvPr/>
        </p:nvSpPr>
        <p:spPr>
          <a:xfrm>
            <a:off x="2732495" y="3344149"/>
            <a:ext cx="2638040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Promotion </a:t>
            </a:r>
            <a:r>
              <a:rPr lang="nl-NL" sz="1400" dirty="0" err="1">
                <a:solidFill>
                  <a:schemeClr val="tx1"/>
                </a:solidFill>
              </a:rPr>
              <a:t>probability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based</a:t>
            </a:r>
            <a:r>
              <a:rPr lang="nl-NL" sz="1400" dirty="0">
                <a:solidFill>
                  <a:schemeClr val="tx1"/>
                </a:solidFill>
              </a:rPr>
              <a:t> on skills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A794DB8C-0293-4AF0-BD38-F8495E9937E9}"/>
              </a:ext>
            </a:extLst>
          </p:cNvPr>
          <p:cNvSpPr/>
          <p:nvPr/>
        </p:nvSpPr>
        <p:spPr>
          <a:xfrm>
            <a:off x="3310450" y="4587927"/>
            <a:ext cx="1482130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Skills-</a:t>
            </a:r>
            <a:r>
              <a:rPr lang="nl-NL" sz="1400" dirty="0" err="1">
                <a:solidFill>
                  <a:schemeClr val="tx1"/>
                </a:solidFill>
              </a:rPr>
              <a:t>based</a:t>
            </a: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err="1">
                <a:solidFill>
                  <a:schemeClr val="tx1"/>
                </a:solidFill>
              </a:rPr>
              <a:t>promotions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FF2F65E-4091-4F36-98BD-11887799F0E4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rot="5400000">
            <a:off x="4084301" y="2677798"/>
            <a:ext cx="633565" cy="6991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C0CD0EFA-A09F-4DE7-94B9-1858134FBDFB}"/>
              </a:ext>
            </a:extLst>
          </p:cNvPr>
          <p:cNvCxnSpPr>
            <a:cxnSpLocks/>
            <a:stCxn id="6" idx="4"/>
            <a:endCxn id="54" idx="0"/>
          </p:cNvCxnSpPr>
          <p:nvPr/>
        </p:nvCxnSpPr>
        <p:spPr>
          <a:xfrm rot="16200000" flipH="1">
            <a:off x="6818470" y="2987121"/>
            <a:ext cx="708070" cy="59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15400A08-37BA-4F53-8551-49920676656C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rot="5400000">
            <a:off x="3690883" y="4227295"/>
            <a:ext cx="721264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E9360360-14EB-45FB-AE34-BB32135AD1B6}"/>
              </a:ext>
            </a:extLst>
          </p:cNvPr>
          <p:cNvSpPr txBox="1"/>
          <p:nvPr/>
        </p:nvSpPr>
        <p:spPr>
          <a:xfrm>
            <a:off x="7180665" y="2769936"/>
            <a:ext cx="1308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Employer bias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2D8BB248-9A32-4920-B9FC-7F9447D83011}"/>
              </a:ext>
            </a:extLst>
          </p:cNvPr>
          <p:cNvSpPr txBox="1"/>
          <p:nvPr/>
        </p:nvSpPr>
        <p:spPr>
          <a:xfrm>
            <a:off x="6319074" y="5236894"/>
            <a:ext cx="171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/>
              <a:t>What we observe</a:t>
            </a: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F6B9DFB3-1F74-4715-B661-AC6912152655}"/>
              </a:ext>
            </a:extLst>
          </p:cNvPr>
          <p:cNvSpPr/>
          <p:nvPr/>
        </p:nvSpPr>
        <p:spPr>
          <a:xfrm>
            <a:off x="2658980" y="2183653"/>
            <a:ext cx="1289165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tx1"/>
                </a:solidFill>
              </a:rPr>
              <a:t>Social</a:t>
            </a:r>
            <a:r>
              <a:rPr lang="nl-NL" sz="1400" dirty="0">
                <a:solidFill>
                  <a:schemeClr val="tx1"/>
                </a:solidFill>
              </a:rPr>
              <a:t> skills</a:t>
            </a:r>
          </a:p>
        </p:txBody>
      </p:sp>
      <p:cxnSp>
        <p:nvCxnSpPr>
          <p:cNvPr id="32" name="Rechte verbindingslijn met pijl 11">
            <a:extLst>
              <a:ext uri="{FF2B5EF4-FFF2-40B4-BE49-F238E27FC236}">
                <a16:creationId xmlns:a16="http://schemas.microsoft.com/office/drawing/2014/main" id="{152BAAC6-0E50-44F2-AD02-2DC5FFABD57C}"/>
              </a:ext>
            </a:extLst>
          </p:cNvPr>
          <p:cNvCxnSpPr>
            <a:cxnSpLocks/>
            <a:stCxn id="24" idx="4"/>
            <a:endCxn id="7" idx="0"/>
          </p:cNvCxnSpPr>
          <p:nvPr/>
        </p:nvCxnSpPr>
        <p:spPr>
          <a:xfrm rot="16200000" flipH="1">
            <a:off x="3358548" y="2651182"/>
            <a:ext cx="637982" cy="7479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32241485-7A3D-4344-84AD-BA0F0749EDF0}"/>
              </a:ext>
            </a:extLst>
          </p:cNvPr>
          <p:cNvSpPr txBox="1"/>
          <p:nvPr/>
        </p:nvSpPr>
        <p:spPr>
          <a:xfrm>
            <a:off x="3425247" y="5175339"/>
            <a:ext cx="1712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/>
              <a:t>What we should be after, but </a:t>
            </a:r>
            <a:r>
              <a:rPr lang="nl-NL" sz="1400" b="1" dirty="0" err="1"/>
              <a:t>cannot</a:t>
            </a:r>
            <a:r>
              <a:rPr lang="nl-NL" sz="1400" b="1" dirty="0"/>
              <a:t> </a:t>
            </a:r>
            <a:r>
              <a:rPr lang="nl-NL" sz="1400" b="1" dirty="0" err="1"/>
              <a:t>observe</a:t>
            </a:r>
            <a:endParaRPr lang="nl-NL" sz="1400" b="1" dirty="0"/>
          </a:p>
        </p:txBody>
      </p:sp>
      <p:sp>
        <p:nvSpPr>
          <p:cNvPr id="54" name="Ovaal 53">
            <a:extLst>
              <a:ext uri="{FF2B5EF4-FFF2-40B4-BE49-F238E27FC236}">
                <a16:creationId xmlns:a16="http://schemas.microsoft.com/office/drawing/2014/main" id="{26CF5DDE-501A-46E8-A36F-E9EDFC7564EA}"/>
              </a:ext>
            </a:extLst>
          </p:cNvPr>
          <p:cNvSpPr/>
          <p:nvPr/>
        </p:nvSpPr>
        <p:spPr>
          <a:xfrm>
            <a:off x="5856478" y="3344149"/>
            <a:ext cx="2638040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True promotion </a:t>
            </a:r>
            <a:r>
              <a:rPr lang="nl-NL" sz="1400" dirty="0" err="1">
                <a:solidFill>
                  <a:schemeClr val="tx1"/>
                </a:solidFill>
              </a:rPr>
              <a:t>probability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15">
            <a:extLst>
              <a:ext uri="{FF2B5EF4-FFF2-40B4-BE49-F238E27FC236}">
                <a16:creationId xmlns:a16="http://schemas.microsoft.com/office/drawing/2014/main" id="{7955F191-6A0C-44C3-9FE8-9E7684B8B217}"/>
              </a:ext>
            </a:extLst>
          </p:cNvPr>
          <p:cNvCxnSpPr>
            <a:cxnSpLocks/>
            <a:stCxn id="7" idx="6"/>
            <a:endCxn id="54" idx="2"/>
          </p:cNvCxnSpPr>
          <p:nvPr/>
        </p:nvCxnSpPr>
        <p:spPr>
          <a:xfrm>
            <a:off x="5370535" y="3605406"/>
            <a:ext cx="48594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al 67">
            <a:extLst>
              <a:ext uri="{FF2B5EF4-FFF2-40B4-BE49-F238E27FC236}">
                <a16:creationId xmlns:a16="http://schemas.microsoft.com/office/drawing/2014/main" id="{05AA426E-34EA-4DD2-B726-D98E1760C35B}"/>
              </a:ext>
            </a:extLst>
          </p:cNvPr>
          <p:cNvSpPr/>
          <p:nvPr/>
        </p:nvSpPr>
        <p:spPr>
          <a:xfrm>
            <a:off x="6563023" y="4551778"/>
            <a:ext cx="1369191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True promotion</a:t>
            </a:r>
          </a:p>
        </p:txBody>
      </p:sp>
      <p:cxnSp>
        <p:nvCxnSpPr>
          <p:cNvPr id="69" name="Rechte verbindingslijn met pijl 15">
            <a:extLst>
              <a:ext uri="{FF2B5EF4-FFF2-40B4-BE49-F238E27FC236}">
                <a16:creationId xmlns:a16="http://schemas.microsoft.com/office/drawing/2014/main" id="{3E4C92EA-34EC-416D-BBBF-96A06DCAE206}"/>
              </a:ext>
            </a:extLst>
          </p:cNvPr>
          <p:cNvCxnSpPr>
            <a:cxnSpLocks/>
            <a:endCxn id="68" idx="0"/>
          </p:cNvCxnSpPr>
          <p:nvPr/>
        </p:nvCxnSpPr>
        <p:spPr>
          <a:xfrm rot="5400000">
            <a:off x="6905062" y="4209220"/>
            <a:ext cx="685115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4B693B58-2FE3-42BC-A33F-F5C2237BC0D5}"/>
              </a:ext>
            </a:extLst>
          </p:cNvPr>
          <p:cNvSpPr txBox="1"/>
          <p:nvPr/>
        </p:nvSpPr>
        <p:spPr>
          <a:xfrm>
            <a:off x="4285933" y="3965685"/>
            <a:ext cx="111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/>
              <a:t>Binomial</a:t>
            </a:r>
            <a:r>
              <a:rPr lang="nl-NL" sz="1400" dirty="0"/>
              <a:t> </a:t>
            </a:r>
            <a:r>
              <a:rPr lang="nl-NL" sz="1400" dirty="0" err="1"/>
              <a:t>distribution</a:t>
            </a:r>
            <a:endParaRPr lang="nl-NL" sz="1400" dirty="0"/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A46BDAA5-8DF5-4195-A196-5086FEF8A300}"/>
              </a:ext>
            </a:extLst>
          </p:cNvPr>
          <p:cNvSpPr txBox="1"/>
          <p:nvPr/>
        </p:nvSpPr>
        <p:spPr>
          <a:xfrm>
            <a:off x="7253970" y="3965685"/>
            <a:ext cx="111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/>
              <a:t>Binomial</a:t>
            </a:r>
            <a:r>
              <a:rPr lang="nl-NL" sz="1400" dirty="0"/>
              <a:t> </a:t>
            </a:r>
            <a:r>
              <a:rPr lang="nl-NL" sz="1400" dirty="0" err="1"/>
              <a:t>distribution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39184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AA2BA-F6A9-4182-8EBE-3C43E524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23D72E-DDA7-46CC-B73E-AF48F0D10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22210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88</Words>
  <Application>Microsoft Office PowerPoint</Application>
  <PresentationFormat>Breedbeeld</PresentationFormat>
  <Paragraphs>31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Stephanie Snels</dc:creator>
  <cp:lastModifiedBy>Stephanie Snels</cp:lastModifiedBy>
  <cp:revision>9</cp:revision>
  <dcterms:created xsi:type="dcterms:W3CDTF">2021-05-07T12:19:05Z</dcterms:created>
  <dcterms:modified xsi:type="dcterms:W3CDTF">2021-06-16T13:29:56Z</dcterms:modified>
</cp:coreProperties>
</file>