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9" r:id="rId3"/>
    <p:sldId id="260" r:id="rId4"/>
    <p:sldId id="265" r:id="rId5"/>
    <p:sldId id="261" r:id="rId6"/>
    <p:sldId id="262" r:id="rId7"/>
    <p:sldId id="263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986" autoAdjust="0"/>
    <p:restoredTop sz="94660"/>
  </p:normalViewPr>
  <p:slideViewPr>
    <p:cSldViewPr snapToGrid="0">
      <p:cViewPr varScale="1">
        <p:scale>
          <a:sx n="85" d="100"/>
          <a:sy n="85" d="100"/>
        </p:scale>
        <p:origin x="200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CD0CB3-10B1-4461-B66C-1957885BC158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EA594C85-8342-46D6-9D5D-8B35A659E7B9}">
      <dgm:prSet/>
      <dgm:spPr/>
      <dgm:t>
        <a:bodyPr/>
        <a:lstStyle/>
        <a:p>
          <a:r>
            <a:rPr lang="en-US"/>
            <a:t>Websida</a:t>
          </a:r>
        </a:p>
      </dgm:t>
    </dgm:pt>
    <dgm:pt modelId="{F1790CEF-617F-41FD-A017-79EBC8E20657}" type="parTrans" cxnId="{BA132CCA-8FCE-4044-8F37-DE24E534FD0B}">
      <dgm:prSet/>
      <dgm:spPr/>
      <dgm:t>
        <a:bodyPr/>
        <a:lstStyle/>
        <a:p>
          <a:endParaRPr lang="en-US"/>
        </a:p>
      </dgm:t>
    </dgm:pt>
    <dgm:pt modelId="{DD4FE066-B680-4FA3-8C16-B705DEAAA6D0}" type="sibTrans" cxnId="{BA132CCA-8FCE-4044-8F37-DE24E534FD0B}">
      <dgm:prSet/>
      <dgm:spPr/>
      <dgm:t>
        <a:bodyPr/>
        <a:lstStyle/>
        <a:p>
          <a:endParaRPr lang="en-US"/>
        </a:p>
      </dgm:t>
    </dgm:pt>
    <dgm:pt modelId="{3ACD9F99-ACC0-4D58-A73C-53CF9EADD4D9}">
      <dgm:prSet/>
      <dgm:spPr/>
      <dgm:t>
        <a:bodyPr/>
        <a:lstStyle/>
        <a:p>
          <a:r>
            <a:rPr lang="en-US"/>
            <a:t>Information och kontakt</a:t>
          </a:r>
        </a:p>
      </dgm:t>
    </dgm:pt>
    <dgm:pt modelId="{D58669D7-9A8C-4B0A-8C1F-F8D350779B32}" type="parTrans" cxnId="{3B203895-CB5E-4323-ABCB-F7712C58B878}">
      <dgm:prSet/>
      <dgm:spPr/>
      <dgm:t>
        <a:bodyPr/>
        <a:lstStyle/>
        <a:p>
          <a:endParaRPr lang="en-US"/>
        </a:p>
      </dgm:t>
    </dgm:pt>
    <dgm:pt modelId="{2A91B8F8-548E-4C98-AB4B-D40A061EB863}" type="sibTrans" cxnId="{3B203895-CB5E-4323-ABCB-F7712C58B878}">
      <dgm:prSet/>
      <dgm:spPr/>
      <dgm:t>
        <a:bodyPr/>
        <a:lstStyle/>
        <a:p>
          <a:endParaRPr lang="en-US"/>
        </a:p>
      </dgm:t>
    </dgm:pt>
    <dgm:pt modelId="{A2EA25F1-F8F9-467D-BDE4-ED5D4703A0BF}">
      <dgm:prSet/>
      <dgm:spPr/>
      <dgm:t>
        <a:bodyPr/>
        <a:lstStyle/>
        <a:p>
          <a:r>
            <a:rPr lang="en-US"/>
            <a:t>Konferenser och event</a:t>
          </a:r>
        </a:p>
      </dgm:t>
    </dgm:pt>
    <dgm:pt modelId="{5C26241A-C512-4A46-BAFC-DB2850AE2708}" type="parTrans" cxnId="{2586A886-7312-4D8A-8E95-49AF27D3A9AA}">
      <dgm:prSet/>
      <dgm:spPr/>
      <dgm:t>
        <a:bodyPr/>
        <a:lstStyle/>
        <a:p>
          <a:endParaRPr lang="en-US"/>
        </a:p>
      </dgm:t>
    </dgm:pt>
    <dgm:pt modelId="{FB1C9BB8-EF45-46CC-ABE1-F55A1E672C77}" type="sibTrans" cxnId="{2586A886-7312-4D8A-8E95-49AF27D3A9AA}">
      <dgm:prSet/>
      <dgm:spPr/>
      <dgm:t>
        <a:bodyPr/>
        <a:lstStyle/>
        <a:p>
          <a:endParaRPr lang="en-US"/>
        </a:p>
      </dgm:t>
    </dgm:pt>
    <dgm:pt modelId="{195C6608-C84B-48DC-B8B9-A317405E4B5A}">
      <dgm:prSet/>
      <dgm:spPr/>
      <dgm:t>
        <a:bodyPr/>
        <a:lstStyle/>
        <a:p>
          <a:r>
            <a:rPr lang="en-US"/>
            <a:t>Visa upp produkten </a:t>
          </a:r>
        </a:p>
      </dgm:t>
    </dgm:pt>
    <dgm:pt modelId="{32FC5E23-7603-4849-868E-2E9F71E11231}" type="parTrans" cxnId="{E21158C5-AB01-4CC6-BDA2-B54B1F38806A}">
      <dgm:prSet/>
      <dgm:spPr/>
      <dgm:t>
        <a:bodyPr/>
        <a:lstStyle/>
        <a:p>
          <a:endParaRPr lang="en-US"/>
        </a:p>
      </dgm:t>
    </dgm:pt>
    <dgm:pt modelId="{233102A0-FF1E-4BA1-976D-A2A63F4541A5}" type="sibTrans" cxnId="{E21158C5-AB01-4CC6-BDA2-B54B1F38806A}">
      <dgm:prSet/>
      <dgm:spPr/>
      <dgm:t>
        <a:bodyPr/>
        <a:lstStyle/>
        <a:p>
          <a:endParaRPr lang="en-US"/>
        </a:p>
      </dgm:t>
    </dgm:pt>
    <dgm:pt modelId="{DD7A7F62-D328-47DE-98ED-716404346A2D}">
      <dgm:prSet/>
      <dgm:spPr/>
      <dgm:t>
        <a:bodyPr/>
        <a:lstStyle/>
        <a:p>
          <a:r>
            <a:rPr lang="en-US"/>
            <a:t>Målgruppen samlad på en plats</a:t>
          </a:r>
        </a:p>
      </dgm:t>
    </dgm:pt>
    <dgm:pt modelId="{1582C69C-AEE2-470C-9186-1298D3867375}" type="parTrans" cxnId="{C78E9353-EA8E-4E7D-A9B3-ECC6BA52A639}">
      <dgm:prSet/>
      <dgm:spPr/>
      <dgm:t>
        <a:bodyPr/>
        <a:lstStyle/>
        <a:p>
          <a:endParaRPr lang="en-US"/>
        </a:p>
      </dgm:t>
    </dgm:pt>
    <dgm:pt modelId="{FD0D70D7-2AB9-4D96-81C2-BF5883A93858}" type="sibTrans" cxnId="{C78E9353-EA8E-4E7D-A9B3-ECC6BA52A639}">
      <dgm:prSet/>
      <dgm:spPr/>
      <dgm:t>
        <a:bodyPr/>
        <a:lstStyle/>
        <a:p>
          <a:endParaRPr lang="en-US"/>
        </a:p>
      </dgm:t>
    </dgm:pt>
    <dgm:pt modelId="{A1E7ACBA-5C87-4F0B-A454-B1F40E3E95D8}">
      <dgm:prSet/>
      <dgm:spPr/>
      <dgm:t>
        <a:bodyPr/>
        <a:lstStyle/>
        <a:p>
          <a:r>
            <a:rPr lang="en-US"/>
            <a:t>Säljs personal</a:t>
          </a:r>
        </a:p>
      </dgm:t>
    </dgm:pt>
    <dgm:pt modelId="{76A9EB25-F988-43AE-A34E-DE9B86255081}" type="parTrans" cxnId="{5D8A48AC-0ACD-45F4-B16E-D4863D1D3781}">
      <dgm:prSet/>
      <dgm:spPr/>
      <dgm:t>
        <a:bodyPr/>
        <a:lstStyle/>
        <a:p>
          <a:endParaRPr lang="en-US"/>
        </a:p>
      </dgm:t>
    </dgm:pt>
    <dgm:pt modelId="{5DBD2B46-B200-4937-8868-5A4B505A6BC4}" type="sibTrans" cxnId="{5D8A48AC-0ACD-45F4-B16E-D4863D1D3781}">
      <dgm:prSet/>
      <dgm:spPr/>
      <dgm:t>
        <a:bodyPr/>
        <a:lstStyle/>
        <a:p>
          <a:endParaRPr lang="en-US"/>
        </a:p>
      </dgm:t>
    </dgm:pt>
    <dgm:pt modelId="{45DAC4D6-A67F-4159-BDD5-619681581CB2}">
      <dgm:prSet/>
      <dgm:spPr/>
      <dgm:t>
        <a:bodyPr/>
        <a:lstStyle/>
        <a:p>
          <a:r>
            <a:rPr lang="en-US"/>
            <a:t>Få fram den skräddarsydda aspekten</a:t>
          </a:r>
        </a:p>
      </dgm:t>
    </dgm:pt>
    <dgm:pt modelId="{EDE51BE2-4611-4DC0-9AB0-51D3F2082793}" type="parTrans" cxnId="{BC7F8410-DDA2-4BCE-B6E3-40DA66E08D14}">
      <dgm:prSet/>
      <dgm:spPr/>
      <dgm:t>
        <a:bodyPr/>
        <a:lstStyle/>
        <a:p>
          <a:endParaRPr lang="en-US"/>
        </a:p>
      </dgm:t>
    </dgm:pt>
    <dgm:pt modelId="{AFC6A187-3DDF-46D8-97BE-BF4E01A03460}" type="sibTrans" cxnId="{BC7F8410-DDA2-4BCE-B6E3-40DA66E08D14}">
      <dgm:prSet/>
      <dgm:spPr/>
      <dgm:t>
        <a:bodyPr/>
        <a:lstStyle/>
        <a:p>
          <a:endParaRPr lang="en-US"/>
        </a:p>
      </dgm:t>
    </dgm:pt>
    <dgm:pt modelId="{601EBD06-1D1E-9146-AA87-0C6458B7543D}" type="pres">
      <dgm:prSet presAssocID="{49CD0CB3-10B1-4461-B66C-1957885BC158}" presName="linear" presStyleCnt="0">
        <dgm:presLayoutVars>
          <dgm:dir/>
          <dgm:animLvl val="lvl"/>
          <dgm:resizeHandles val="exact"/>
        </dgm:presLayoutVars>
      </dgm:prSet>
      <dgm:spPr/>
    </dgm:pt>
    <dgm:pt modelId="{793BAE20-7C42-1C45-A677-CC67F43C8215}" type="pres">
      <dgm:prSet presAssocID="{EA594C85-8342-46D6-9D5D-8B35A659E7B9}" presName="parentLin" presStyleCnt="0"/>
      <dgm:spPr/>
    </dgm:pt>
    <dgm:pt modelId="{65F1276A-52A2-5B49-B569-3F41D9CA3C33}" type="pres">
      <dgm:prSet presAssocID="{EA594C85-8342-46D6-9D5D-8B35A659E7B9}" presName="parentLeftMargin" presStyleLbl="node1" presStyleIdx="0" presStyleCnt="3"/>
      <dgm:spPr/>
    </dgm:pt>
    <dgm:pt modelId="{C14EDB08-5D62-EA4C-BFA7-593239B1FDE8}" type="pres">
      <dgm:prSet presAssocID="{EA594C85-8342-46D6-9D5D-8B35A659E7B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6530C22-BF54-F440-B327-CC8FBCA00B11}" type="pres">
      <dgm:prSet presAssocID="{EA594C85-8342-46D6-9D5D-8B35A659E7B9}" presName="negativeSpace" presStyleCnt="0"/>
      <dgm:spPr/>
    </dgm:pt>
    <dgm:pt modelId="{EB47E6B0-E9BE-1048-8753-F74ED4D13F5C}" type="pres">
      <dgm:prSet presAssocID="{EA594C85-8342-46D6-9D5D-8B35A659E7B9}" presName="childText" presStyleLbl="conFgAcc1" presStyleIdx="0" presStyleCnt="3">
        <dgm:presLayoutVars>
          <dgm:bulletEnabled val="1"/>
        </dgm:presLayoutVars>
      </dgm:prSet>
      <dgm:spPr/>
    </dgm:pt>
    <dgm:pt modelId="{0B67384E-9689-9348-9694-252BA8493781}" type="pres">
      <dgm:prSet presAssocID="{DD4FE066-B680-4FA3-8C16-B705DEAAA6D0}" presName="spaceBetweenRectangles" presStyleCnt="0"/>
      <dgm:spPr/>
    </dgm:pt>
    <dgm:pt modelId="{BADBFB78-F466-284C-B297-A13AAA1202A9}" type="pres">
      <dgm:prSet presAssocID="{A2EA25F1-F8F9-467D-BDE4-ED5D4703A0BF}" presName="parentLin" presStyleCnt="0"/>
      <dgm:spPr/>
    </dgm:pt>
    <dgm:pt modelId="{AD08F2FA-4B8E-B24B-928F-BC481EEC5690}" type="pres">
      <dgm:prSet presAssocID="{A2EA25F1-F8F9-467D-BDE4-ED5D4703A0BF}" presName="parentLeftMargin" presStyleLbl="node1" presStyleIdx="0" presStyleCnt="3"/>
      <dgm:spPr/>
    </dgm:pt>
    <dgm:pt modelId="{5969418C-A36D-414E-B5AB-5872DD1E368C}" type="pres">
      <dgm:prSet presAssocID="{A2EA25F1-F8F9-467D-BDE4-ED5D4703A0B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17FE6E0-1A32-5647-B293-BC93AA9C6376}" type="pres">
      <dgm:prSet presAssocID="{A2EA25F1-F8F9-467D-BDE4-ED5D4703A0BF}" presName="negativeSpace" presStyleCnt="0"/>
      <dgm:spPr/>
    </dgm:pt>
    <dgm:pt modelId="{5B2CB376-EB47-7943-9938-CFF81D8C696A}" type="pres">
      <dgm:prSet presAssocID="{A2EA25F1-F8F9-467D-BDE4-ED5D4703A0BF}" presName="childText" presStyleLbl="conFgAcc1" presStyleIdx="1" presStyleCnt="3">
        <dgm:presLayoutVars>
          <dgm:bulletEnabled val="1"/>
        </dgm:presLayoutVars>
      </dgm:prSet>
      <dgm:spPr/>
    </dgm:pt>
    <dgm:pt modelId="{470807AD-0C18-F14D-8600-D4C6E503D453}" type="pres">
      <dgm:prSet presAssocID="{FB1C9BB8-EF45-46CC-ABE1-F55A1E672C77}" presName="spaceBetweenRectangles" presStyleCnt="0"/>
      <dgm:spPr/>
    </dgm:pt>
    <dgm:pt modelId="{58B4421D-758C-C744-9B7F-0472CBB98161}" type="pres">
      <dgm:prSet presAssocID="{A1E7ACBA-5C87-4F0B-A454-B1F40E3E95D8}" presName="parentLin" presStyleCnt="0"/>
      <dgm:spPr/>
    </dgm:pt>
    <dgm:pt modelId="{7F315AF2-B078-7047-A0F4-A656039C8DBD}" type="pres">
      <dgm:prSet presAssocID="{A1E7ACBA-5C87-4F0B-A454-B1F40E3E95D8}" presName="parentLeftMargin" presStyleLbl="node1" presStyleIdx="1" presStyleCnt="3"/>
      <dgm:spPr/>
    </dgm:pt>
    <dgm:pt modelId="{3E88B260-5B52-B546-9652-050E9D3676E1}" type="pres">
      <dgm:prSet presAssocID="{A1E7ACBA-5C87-4F0B-A454-B1F40E3E95D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E861918-256C-FA43-B7A1-FA4853763302}" type="pres">
      <dgm:prSet presAssocID="{A1E7ACBA-5C87-4F0B-A454-B1F40E3E95D8}" presName="negativeSpace" presStyleCnt="0"/>
      <dgm:spPr/>
    </dgm:pt>
    <dgm:pt modelId="{2EBF7473-0D93-C341-852E-1DCEE2152E1C}" type="pres">
      <dgm:prSet presAssocID="{A1E7ACBA-5C87-4F0B-A454-B1F40E3E95D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C7F8410-DDA2-4BCE-B6E3-40DA66E08D14}" srcId="{A1E7ACBA-5C87-4F0B-A454-B1F40E3E95D8}" destId="{45DAC4D6-A67F-4159-BDD5-619681581CB2}" srcOrd="0" destOrd="0" parTransId="{EDE51BE2-4611-4DC0-9AB0-51D3F2082793}" sibTransId="{AFC6A187-3DDF-46D8-97BE-BF4E01A03460}"/>
    <dgm:cxn modelId="{A6EBB435-8508-224F-AAD6-31A235C3DDB3}" type="presOf" srcId="{45DAC4D6-A67F-4159-BDD5-619681581CB2}" destId="{2EBF7473-0D93-C341-852E-1DCEE2152E1C}" srcOrd="0" destOrd="0" presId="urn:microsoft.com/office/officeart/2005/8/layout/list1"/>
    <dgm:cxn modelId="{7D05D04E-A836-104F-AF07-F698E9704F05}" type="presOf" srcId="{A1E7ACBA-5C87-4F0B-A454-B1F40E3E95D8}" destId="{3E88B260-5B52-B546-9652-050E9D3676E1}" srcOrd="1" destOrd="0" presId="urn:microsoft.com/office/officeart/2005/8/layout/list1"/>
    <dgm:cxn modelId="{C78E9353-EA8E-4E7D-A9B3-ECC6BA52A639}" srcId="{A2EA25F1-F8F9-467D-BDE4-ED5D4703A0BF}" destId="{DD7A7F62-D328-47DE-98ED-716404346A2D}" srcOrd="1" destOrd="0" parTransId="{1582C69C-AEE2-470C-9186-1298D3867375}" sibTransId="{FD0D70D7-2AB9-4D96-81C2-BF5883A93858}"/>
    <dgm:cxn modelId="{0F83A286-852D-804B-A171-DD09CF864F7F}" type="presOf" srcId="{A2EA25F1-F8F9-467D-BDE4-ED5D4703A0BF}" destId="{5969418C-A36D-414E-B5AB-5872DD1E368C}" srcOrd="1" destOrd="0" presId="urn:microsoft.com/office/officeart/2005/8/layout/list1"/>
    <dgm:cxn modelId="{2586A886-7312-4D8A-8E95-49AF27D3A9AA}" srcId="{49CD0CB3-10B1-4461-B66C-1957885BC158}" destId="{A2EA25F1-F8F9-467D-BDE4-ED5D4703A0BF}" srcOrd="1" destOrd="0" parTransId="{5C26241A-C512-4A46-BAFC-DB2850AE2708}" sibTransId="{FB1C9BB8-EF45-46CC-ABE1-F55A1E672C77}"/>
    <dgm:cxn modelId="{FB87918E-AFAA-0141-A1AC-F6E99A653E99}" type="presOf" srcId="{EA594C85-8342-46D6-9D5D-8B35A659E7B9}" destId="{C14EDB08-5D62-EA4C-BFA7-593239B1FDE8}" srcOrd="1" destOrd="0" presId="urn:microsoft.com/office/officeart/2005/8/layout/list1"/>
    <dgm:cxn modelId="{3B203895-CB5E-4323-ABCB-F7712C58B878}" srcId="{EA594C85-8342-46D6-9D5D-8B35A659E7B9}" destId="{3ACD9F99-ACC0-4D58-A73C-53CF9EADD4D9}" srcOrd="0" destOrd="0" parTransId="{D58669D7-9A8C-4B0A-8C1F-F8D350779B32}" sibTransId="{2A91B8F8-548E-4C98-AB4B-D40A061EB863}"/>
    <dgm:cxn modelId="{5D8A48AC-0ACD-45F4-B16E-D4863D1D3781}" srcId="{49CD0CB3-10B1-4461-B66C-1957885BC158}" destId="{A1E7ACBA-5C87-4F0B-A454-B1F40E3E95D8}" srcOrd="2" destOrd="0" parTransId="{76A9EB25-F988-43AE-A34E-DE9B86255081}" sibTransId="{5DBD2B46-B200-4937-8868-5A4B505A6BC4}"/>
    <dgm:cxn modelId="{497A37B0-8A3B-4F42-8B66-147B13B6DE26}" type="presOf" srcId="{A2EA25F1-F8F9-467D-BDE4-ED5D4703A0BF}" destId="{AD08F2FA-4B8E-B24B-928F-BC481EEC5690}" srcOrd="0" destOrd="0" presId="urn:microsoft.com/office/officeart/2005/8/layout/list1"/>
    <dgm:cxn modelId="{3523F2BD-C6BB-FE41-B932-246BB846007B}" type="presOf" srcId="{3ACD9F99-ACC0-4D58-A73C-53CF9EADD4D9}" destId="{EB47E6B0-E9BE-1048-8753-F74ED4D13F5C}" srcOrd="0" destOrd="0" presId="urn:microsoft.com/office/officeart/2005/8/layout/list1"/>
    <dgm:cxn modelId="{A187AEC2-4BC5-CF49-9D89-75BE08E177E1}" type="presOf" srcId="{EA594C85-8342-46D6-9D5D-8B35A659E7B9}" destId="{65F1276A-52A2-5B49-B569-3F41D9CA3C33}" srcOrd="0" destOrd="0" presId="urn:microsoft.com/office/officeart/2005/8/layout/list1"/>
    <dgm:cxn modelId="{0424B6C3-79B3-5942-8FD4-D3D914C3B74D}" type="presOf" srcId="{A1E7ACBA-5C87-4F0B-A454-B1F40E3E95D8}" destId="{7F315AF2-B078-7047-A0F4-A656039C8DBD}" srcOrd="0" destOrd="0" presId="urn:microsoft.com/office/officeart/2005/8/layout/list1"/>
    <dgm:cxn modelId="{E21158C5-AB01-4CC6-BDA2-B54B1F38806A}" srcId="{A2EA25F1-F8F9-467D-BDE4-ED5D4703A0BF}" destId="{195C6608-C84B-48DC-B8B9-A317405E4B5A}" srcOrd="0" destOrd="0" parTransId="{32FC5E23-7603-4849-868E-2E9F71E11231}" sibTransId="{233102A0-FF1E-4BA1-976D-A2A63F4541A5}"/>
    <dgm:cxn modelId="{BA132CCA-8FCE-4044-8F37-DE24E534FD0B}" srcId="{49CD0CB3-10B1-4461-B66C-1957885BC158}" destId="{EA594C85-8342-46D6-9D5D-8B35A659E7B9}" srcOrd="0" destOrd="0" parTransId="{F1790CEF-617F-41FD-A017-79EBC8E20657}" sibTransId="{DD4FE066-B680-4FA3-8C16-B705DEAAA6D0}"/>
    <dgm:cxn modelId="{71381DCB-7CA1-5F4C-854C-B87165AFE84B}" type="presOf" srcId="{DD7A7F62-D328-47DE-98ED-716404346A2D}" destId="{5B2CB376-EB47-7943-9938-CFF81D8C696A}" srcOrd="0" destOrd="1" presId="urn:microsoft.com/office/officeart/2005/8/layout/list1"/>
    <dgm:cxn modelId="{B9816FDE-D0B0-7D48-90CC-A2BFF6159AA0}" type="presOf" srcId="{49CD0CB3-10B1-4461-B66C-1957885BC158}" destId="{601EBD06-1D1E-9146-AA87-0C6458B7543D}" srcOrd="0" destOrd="0" presId="urn:microsoft.com/office/officeart/2005/8/layout/list1"/>
    <dgm:cxn modelId="{CEE30AF8-E2C9-F047-907A-E5F920743798}" type="presOf" srcId="{195C6608-C84B-48DC-B8B9-A317405E4B5A}" destId="{5B2CB376-EB47-7943-9938-CFF81D8C696A}" srcOrd="0" destOrd="0" presId="urn:microsoft.com/office/officeart/2005/8/layout/list1"/>
    <dgm:cxn modelId="{9F7E2AF7-DF71-CA4E-893D-5B680B6C3187}" type="presParOf" srcId="{601EBD06-1D1E-9146-AA87-0C6458B7543D}" destId="{793BAE20-7C42-1C45-A677-CC67F43C8215}" srcOrd="0" destOrd="0" presId="urn:microsoft.com/office/officeart/2005/8/layout/list1"/>
    <dgm:cxn modelId="{324EEE1E-C245-AA4E-8824-36EF7599386D}" type="presParOf" srcId="{793BAE20-7C42-1C45-A677-CC67F43C8215}" destId="{65F1276A-52A2-5B49-B569-3F41D9CA3C33}" srcOrd="0" destOrd="0" presId="urn:microsoft.com/office/officeart/2005/8/layout/list1"/>
    <dgm:cxn modelId="{D528B784-FB86-4D46-ABE9-395C756F637F}" type="presParOf" srcId="{793BAE20-7C42-1C45-A677-CC67F43C8215}" destId="{C14EDB08-5D62-EA4C-BFA7-593239B1FDE8}" srcOrd="1" destOrd="0" presId="urn:microsoft.com/office/officeart/2005/8/layout/list1"/>
    <dgm:cxn modelId="{30015F04-4417-9348-8331-629BE73BF02C}" type="presParOf" srcId="{601EBD06-1D1E-9146-AA87-0C6458B7543D}" destId="{06530C22-BF54-F440-B327-CC8FBCA00B11}" srcOrd="1" destOrd="0" presId="urn:microsoft.com/office/officeart/2005/8/layout/list1"/>
    <dgm:cxn modelId="{ADA1C845-C445-D24E-AF10-2C4EDF337EFA}" type="presParOf" srcId="{601EBD06-1D1E-9146-AA87-0C6458B7543D}" destId="{EB47E6B0-E9BE-1048-8753-F74ED4D13F5C}" srcOrd="2" destOrd="0" presId="urn:microsoft.com/office/officeart/2005/8/layout/list1"/>
    <dgm:cxn modelId="{826AA1AA-5B38-724E-B6E7-9768E5EF7765}" type="presParOf" srcId="{601EBD06-1D1E-9146-AA87-0C6458B7543D}" destId="{0B67384E-9689-9348-9694-252BA8493781}" srcOrd="3" destOrd="0" presId="urn:microsoft.com/office/officeart/2005/8/layout/list1"/>
    <dgm:cxn modelId="{8BDB183E-2A90-7748-A1BD-F3719EA9396E}" type="presParOf" srcId="{601EBD06-1D1E-9146-AA87-0C6458B7543D}" destId="{BADBFB78-F466-284C-B297-A13AAA1202A9}" srcOrd="4" destOrd="0" presId="urn:microsoft.com/office/officeart/2005/8/layout/list1"/>
    <dgm:cxn modelId="{EB54E0C4-E673-7943-B55E-6983CDD01C8F}" type="presParOf" srcId="{BADBFB78-F466-284C-B297-A13AAA1202A9}" destId="{AD08F2FA-4B8E-B24B-928F-BC481EEC5690}" srcOrd="0" destOrd="0" presId="urn:microsoft.com/office/officeart/2005/8/layout/list1"/>
    <dgm:cxn modelId="{F44C0702-B6D1-A143-8B1F-969B120604B0}" type="presParOf" srcId="{BADBFB78-F466-284C-B297-A13AAA1202A9}" destId="{5969418C-A36D-414E-B5AB-5872DD1E368C}" srcOrd="1" destOrd="0" presId="urn:microsoft.com/office/officeart/2005/8/layout/list1"/>
    <dgm:cxn modelId="{5F40662B-33EA-9A4E-849C-5114113A4471}" type="presParOf" srcId="{601EBD06-1D1E-9146-AA87-0C6458B7543D}" destId="{617FE6E0-1A32-5647-B293-BC93AA9C6376}" srcOrd="5" destOrd="0" presId="urn:microsoft.com/office/officeart/2005/8/layout/list1"/>
    <dgm:cxn modelId="{0B5B4DAE-AE43-5048-A01C-061D5BAA03F1}" type="presParOf" srcId="{601EBD06-1D1E-9146-AA87-0C6458B7543D}" destId="{5B2CB376-EB47-7943-9938-CFF81D8C696A}" srcOrd="6" destOrd="0" presId="urn:microsoft.com/office/officeart/2005/8/layout/list1"/>
    <dgm:cxn modelId="{64D05475-2929-C24C-B372-6819B56D23CA}" type="presParOf" srcId="{601EBD06-1D1E-9146-AA87-0C6458B7543D}" destId="{470807AD-0C18-F14D-8600-D4C6E503D453}" srcOrd="7" destOrd="0" presId="urn:microsoft.com/office/officeart/2005/8/layout/list1"/>
    <dgm:cxn modelId="{A44A9289-E2F1-E94D-88A2-9515E5214D7F}" type="presParOf" srcId="{601EBD06-1D1E-9146-AA87-0C6458B7543D}" destId="{58B4421D-758C-C744-9B7F-0472CBB98161}" srcOrd="8" destOrd="0" presId="urn:microsoft.com/office/officeart/2005/8/layout/list1"/>
    <dgm:cxn modelId="{EB46D847-91B1-2945-90A7-D7A911907346}" type="presParOf" srcId="{58B4421D-758C-C744-9B7F-0472CBB98161}" destId="{7F315AF2-B078-7047-A0F4-A656039C8DBD}" srcOrd="0" destOrd="0" presId="urn:microsoft.com/office/officeart/2005/8/layout/list1"/>
    <dgm:cxn modelId="{8386D239-A146-4040-A6B9-25D886F462A4}" type="presParOf" srcId="{58B4421D-758C-C744-9B7F-0472CBB98161}" destId="{3E88B260-5B52-B546-9652-050E9D3676E1}" srcOrd="1" destOrd="0" presId="urn:microsoft.com/office/officeart/2005/8/layout/list1"/>
    <dgm:cxn modelId="{226319B1-6D41-254B-B556-923409E7E39D}" type="presParOf" srcId="{601EBD06-1D1E-9146-AA87-0C6458B7543D}" destId="{0E861918-256C-FA43-B7A1-FA4853763302}" srcOrd="9" destOrd="0" presId="urn:microsoft.com/office/officeart/2005/8/layout/list1"/>
    <dgm:cxn modelId="{7FE51D57-2085-EA49-8FEB-45AF4A303C8B}" type="presParOf" srcId="{601EBD06-1D1E-9146-AA87-0C6458B7543D}" destId="{2EBF7473-0D93-C341-852E-1DCEE2152E1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47E6B0-E9BE-1048-8753-F74ED4D13F5C}">
      <dsp:nvSpPr>
        <dsp:cNvPr id="0" name=""/>
        <dsp:cNvSpPr/>
      </dsp:nvSpPr>
      <dsp:spPr>
        <a:xfrm>
          <a:off x="0" y="408414"/>
          <a:ext cx="6373813" cy="114817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679" tIns="562356" rIns="494679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Information och kontakt</a:t>
          </a:r>
        </a:p>
      </dsp:txBody>
      <dsp:txXfrm>
        <a:off x="0" y="408414"/>
        <a:ext cx="6373813" cy="1148175"/>
      </dsp:txXfrm>
    </dsp:sp>
    <dsp:sp modelId="{C14EDB08-5D62-EA4C-BFA7-593239B1FDE8}">
      <dsp:nvSpPr>
        <dsp:cNvPr id="0" name=""/>
        <dsp:cNvSpPr/>
      </dsp:nvSpPr>
      <dsp:spPr>
        <a:xfrm>
          <a:off x="318690" y="9894"/>
          <a:ext cx="4461669" cy="7970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640" tIns="0" rIns="168640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Websida</a:t>
          </a:r>
        </a:p>
      </dsp:txBody>
      <dsp:txXfrm>
        <a:off x="357598" y="48802"/>
        <a:ext cx="4383853" cy="719224"/>
      </dsp:txXfrm>
    </dsp:sp>
    <dsp:sp modelId="{5B2CB376-EB47-7943-9938-CFF81D8C696A}">
      <dsp:nvSpPr>
        <dsp:cNvPr id="0" name=""/>
        <dsp:cNvSpPr/>
      </dsp:nvSpPr>
      <dsp:spPr>
        <a:xfrm>
          <a:off x="0" y="2100910"/>
          <a:ext cx="6373813" cy="157342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679" tIns="562356" rIns="494679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Visa upp produkten 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Målgruppen samlad på en plats</a:t>
          </a:r>
        </a:p>
      </dsp:txBody>
      <dsp:txXfrm>
        <a:off x="0" y="2100910"/>
        <a:ext cx="6373813" cy="1573424"/>
      </dsp:txXfrm>
    </dsp:sp>
    <dsp:sp modelId="{5969418C-A36D-414E-B5AB-5872DD1E368C}">
      <dsp:nvSpPr>
        <dsp:cNvPr id="0" name=""/>
        <dsp:cNvSpPr/>
      </dsp:nvSpPr>
      <dsp:spPr>
        <a:xfrm>
          <a:off x="318690" y="1702390"/>
          <a:ext cx="4461669" cy="7970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640" tIns="0" rIns="168640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Konferenser och event</a:t>
          </a:r>
        </a:p>
      </dsp:txBody>
      <dsp:txXfrm>
        <a:off x="357598" y="1741298"/>
        <a:ext cx="4383853" cy="719224"/>
      </dsp:txXfrm>
    </dsp:sp>
    <dsp:sp modelId="{2EBF7473-0D93-C341-852E-1DCEE2152E1C}">
      <dsp:nvSpPr>
        <dsp:cNvPr id="0" name=""/>
        <dsp:cNvSpPr/>
      </dsp:nvSpPr>
      <dsp:spPr>
        <a:xfrm>
          <a:off x="0" y="4218655"/>
          <a:ext cx="6373813" cy="15309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679" tIns="562356" rIns="494679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Få fram den skräddarsydda aspekten</a:t>
          </a:r>
        </a:p>
      </dsp:txBody>
      <dsp:txXfrm>
        <a:off x="0" y="4218655"/>
        <a:ext cx="6373813" cy="1530900"/>
      </dsp:txXfrm>
    </dsp:sp>
    <dsp:sp modelId="{3E88B260-5B52-B546-9652-050E9D3676E1}">
      <dsp:nvSpPr>
        <dsp:cNvPr id="0" name=""/>
        <dsp:cNvSpPr/>
      </dsp:nvSpPr>
      <dsp:spPr>
        <a:xfrm>
          <a:off x="318690" y="3820134"/>
          <a:ext cx="4461669" cy="7970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640" tIns="0" rIns="168640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Säljs personal</a:t>
          </a:r>
        </a:p>
      </dsp:txBody>
      <dsp:txXfrm>
        <a:off x="357598" y="3859042"/>
        <a:ext cx="4383853" cy="719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Tuesday, December 14,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89180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Tuesday, December 14,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26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Tuesday, December 14,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Tuesday, December 14,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49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Tuesday, December 14,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4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Tuesday, December 14,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3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Tuesday, December 14,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0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Tuesday, December 14,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8771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Tuesday, December 14,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82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Tuesday, December 14,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19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Tuesday, December 14,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26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December 14,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446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9C3846E-9504-4B21-98F6-C256A4CD6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>
            <a:normAutofit/>
          </a:bodyPr>
          <a:lstStyle/>
          <a:p>
            <a:r>
              <a:rPr lang="sv-SE" err="1"/>
              <a:t>Sustainable</a:t>
            </a:r>
            <a:r>
              <a:rPr lang="sv-SE"/>
              <a:t> Forms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4D5CA438-76A3-4BFB-99AD-4F3A10331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rmAutofit/>
          </a:bodyPr>
          <a:lstStyle/>
          <a:p>
            <a:r>
              <a:rPr lang="sv-SE">
                <a:solidFill>
                  <a:schemeClr val="tx1">
                    <a:alpha val="60000"/>
                  </a:schemeClr>
                </a:solidFill>
              </a:rPr>
              <a:t>Webbaserat rapporteringsverktyg utvecklat på uppdrag av Helsingborg Convention and Event Bureau</a:t>
            </a:r>
          </a:p>
        </p:txBody>
      </p:sp>
      <p:pic>
        <p:nvPicPr>
          <p:cNvPr id="4" name="Picture 3" descr="Light bulb on green grass">
            <a:extLst>
              <a:ext uri="{FF2B5EF4-FFF2-40B4-BE49-F238E27FC236}">
                <a16:creationId xmlns:a16="http://schemas.microsoft.com/office/drawing/2014/main" id="{E0601DE3-5A33-4FB9-9161-71FB4D4716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98" r="11551" b="-2"/>
          <a:stretch/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36" name="Group 23">
            <a:extLst>
              <a:ext uri="{FF2B5EF4-FFF2-40B4-BE49-F238E27FC236}">
                <a16:creationId xmlns:a16="http://schemas.microsoft.com/office/drawing/2014/main" id="{73840CF4-F848-4FE0-AEA6-C9E806911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20950" y="549275"/>
            <a:ext cx="667802" cy="631474"/>
            <a:chOff x="10478914" y="1506691"/>
            <a:chExt cx="667802" cy="631474"/>
          </a:xfrm>
        </p:grpSpPr>
        <p:sp>
          <p:nvSpPr>
            <p:cNvPr id="37" name="Freeform: Shape 24">
              <a:extLst>
                <a:ext uri="{FF2B5EF4-FFF2-40B4-BE49-F238E27FC236}">
                  <a16:creationId xmlns:a16="http://schemas.microsoft.com/office/drawing/2014/main" id="{F4B46153-41DB-494F-9B08-EBCCF2728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25">
              <a:extLst>
                <a:ext uri="{FF2B5EF4-FFF2-40B4-BE49-F238E27FC236}">
                  <a16:creationId xmlns:a16="http://schemas.microsoft.com/office/drawing/2014/main" id="{7B6D42DA-2D84-4A50-A359-7A5C651B1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94459D96-B947-4C7F-8BCA-915F8B07C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2954" y="5171203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4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5288706-5B05-4139-BD11-81641F814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4800" dirty="0"/>
              <a:t>Intäktsströmmar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57E6FE3-3646-4808-B63B-1C718A3DC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A4372DE-4234-496F-8607-EAFB7FA0D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1265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6C111A7D-0EE4-422B-98C4-1BA56F5B4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Partners</a:t>
            </a:r>
          </a:p>
        </p:txBody>
      </p:sp>
      <p:sp>
        <p:nvSpPr>
          <p:cNvPr id="10" name="Platshållare för text 9">
            <a:extLst>
              <a:ext uri="{FF2B5EF4-FFF2-40B4-BE49-F238E27FC236}">
                <a16:creationId xmlns:a16="http://schemas.microsoft.com/office/drawing/2014/main" id="{3FA8C9FC-6DB2-4EE0-837A-27F189C68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2678400"/>
            <a:ext cx="3565525" cy="3414425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/>
              <a:t>Vilka är dem?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600"/>
              <a:t>Anställda, inhyrda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600"/>
              <a:t>Kunden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600"/>
              <a:t>Slutanvändarna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/>
              <a:t>Key Suppliers?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600"/>
              <a:t>Ägarna av servern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600"/>
              <a:t>Marknadsföringsplattformar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0CCBB66-BDE8-482F-B952-A367E3CCCA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00" r="28801"/>
          <a:stretch/>
        </p:blipFill>
        <p:spPr bwMode="auto">
          <a:xfrm>
            <a:off x="5588000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3" name="Group 142">
            <a:extLst>
              <a:ext uri="{FF2B5EF4-FFF2-40B4-BE49-F238E27FC236}">
                <a16:creationId xmlns:a16="http://schemas.microsoft.com/office/drawing/2014/main" id="{183B29DA-9BB8-4BA8-B8E1-8C2B54407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144" name="Freeform 5">
              <a:extLst>
                <a:ext uri="{FF2B5EF4-FFF2-40B4-BE49-F238E27FC236}">
                  <a16:creationId xmlns:a16="http://schemas.microsoft.com/office/drawing/2014/main" id="{D02496F8-166D-469A-8040-08608013B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5" name="Freeform 6">
              <a:extLst>
                <a:ext uri="{FF2B5EF4-FFF2-40B4-BE49-F238E27FC236}">
                  <a16:creationId xmlns:a16="http://schemas.microsoft.com/office/drawing/2014/main" id="{23E648A7-A02A-4DC7-9FEC-489F1BA6F7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6" name="Freeform 8">
              <a:extLst>
                <a:ext uri="{FF2B5EF4-FFF2-40B4-BE49-F238E27FC236}">
                  <a16:creationId xmlns:a16="http://schemas.microsoft.com/office/drawing/2014/main" id="{4EF573B1-38BC-4C7B-894C-BE3864A04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48" name="Oval 147">
            <a:extLst>
              <a:ext uri="{FF2B5EF4-FFF2-40B4-BE49-F238E27FC236}">
                <a16:creationId xmlns:a16="http://schemas.microsoft.com/office/drawing/2014/main" id="{647A77D8-817B-4A9F-86AA-FE781E813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8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99786480-1010-485A-B3FF-EC03A2237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Aktiviteter</a:t>
            </a:r>
          </a:p>
        </p:txBody>
      </p:sp>
      <p:sp>
        <p:nvSpPr>
          <p:cNvPr id="5" name="Platshållare för text 9">
            <a:extLst>
              <a:ext uri="{FF2B5EF4-FFF2-40B4-BE49-F238E27FC236}">
                <a16:creationId xmlns:a16="http://schemas.microsoft.com/office/drawing/2014/main" id="{F6B32B3F-52A4-42B2-AAF8-50427F287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2678400"/>
            <a:ext cx="3565525" cy="3414425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/>
              <a:t>Vilka key activities kräver vår: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600"/>
              <a:t>Value Proposition?</a:t>
            </a:r>
          </a:p>
          <a:p>
            <a:pPr marL="1200150" lvl="2" indent="-228600">
              <a:buFont typeface="Arial" panose="020B0604020202020204" pitchFamily="34" charset="0"/>
              <a:buChar char="•"/>
            </a:pPr>
            <a:r>
              <a:rPr lang="en-US" sz="1600"/>
              <a:t>Prorammera</a:t>
            </a:r>
          </a:p>
          <a:p>
            <a:pPr marL="1200150" lvl="2" indent="-228600">
              <a:buFont typeface="Arial" panose="020B0604020202020204" pitchFamily="34" charset="0"/>
              <a:buChar char="•"/>
            </a:pPr>
            <a:r>
              <a:rPr lang="en-US" sz="1600"/>
              <a:t>Testa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600"/>
              <a:t>Distributionskanal?</a:t>
            </a:r>
          </a:p>
          <a:p>
            <a:pPr marL="1200150" lvl="2" indent="-228600">
              <a:buFont typeface="Arial" panose="020B0604020202020204" pitchFamily="34" charset="0"/>
              <a:buChar char="•"/>
            </a:pPr>
            <a:r>
              <a:rPr lang="en-US" sz="1600"/>
              <a:t>Marknadsföra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600"/>
              <a:t>Intäkter?</a:t>
            </a:r>
          </a:p>
          <a:p>
            <a:pPr marL="1200150" lvl="2" indent="-228600">
              <a:buFont typeface="Arial" panose="020B0604020202020204" pitchFamily="34" charset="0"/>
              <a:buChar char="•"/>
            </a:pPr>
            <a:r>
              <a:rPr lang="en-US" sz="1600"/>
              <a:t>Sälja</a:t>
            </a:r>
          </a:p>
        </p:txBody>
      </p:sp>
      <p:pic>
        <p:nvPicPr>
          <p:cNvPr id="2058" name="Picture 10" descr="How using checklists in Jira can help your team be more Agile">
            <a:extLst>
              <a:ext uri="{FF2B5EF4-FFF2-40B4-BE49-F238E27FC236}">
                <a16:creationId xmlns:a16="http://schemas.microsoft.com/office/drawing/2014/main" id="{23235CA5-4B65-439B-926A-64208DAA89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80" r="29088" b="-2"/>
          <a:stretch/>
        </p:blipFill>
        <p:spPr bwMode="auto">
          <a:xfrm>
            <a:off x="5719706" y="606796"/>
            <a:ext cx="4868976" cy="5644408"/>
          </a:xfrm>
          <a:custGeom>
            <a:avLst/>
            <a:gdLst/>
            <a:ahLst/>
            <a:cxnLst/>
            <a:rect l="l" t="t" r="r" b="b"/>
            <a:pathLst>
              <a:path w="4868976" h="5644408">
                <a:moveTo>
                  <a:pt x="2398421" y="0"/>
                </a:moveTo>
                <a:lnTo>
                  <a:pt x="4868974" y="1424628"/>
                </a:lnTo>
                <a:lnTo>
                  <a:pt x="4868976" y="1424625"/>
                </a:lnTo>
                <a:lnTo>
                  <a:pt x="4868976" y="1424628"/>
                </a:lnTo>
                <a:lnTo>
                  <a:pt x="4868976" y="4219781"/>
                </a:lnTo>
                <a:lnTo>
                  <a:pt x="2398419" y="5644408"/>
                </a:lnTo>
                <a:lnTo>
                  <a:pt x="0" y="4219781"/>
                </a:lnTo>
                <a:lnTo>
                  <a:pt x="0" y="1424628"/>
                </a:lnTo>
                <a:lnTo>
                  <a:pt x="0" y="1424625"/>
                </a:lnTo>
                <a:lnTo>
                  <a:pt x="3" y="142462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7" name="Group 86">
            <a:extLst>
              <a:ext uri="{FF2B5EF4-FFF2-40B4-BE49-F238E27FC236}">
                <a16:creationId xmlns:a16="http://schemas.microsoft.com/office/drawing/2014/main" id="{C4967C49-2278-4724-94A5-A258F20C3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66428" y="2112234"/>
            <a:ext cx="1335600" cy="1262947"/>
            <a:chOff x="10145015" y="2343978"/>
            <a:chExt cx="1335600" cy="1262947"/>
          </a:xfrm>
        </p:grpSpPr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C5513748-F890-422C-8BC7-7C16A7D3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B93B83E9-9019-4D2F-B887-BD399181B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1" name="Oval 90">
            <a:extLst>
              <a:ext uri="{FF2B5EF4-FFF2-40B4-BE49-F238E27FC236}">
                <a16:creationId xmlns:a16="http://schemas.microsoft.com/office/drawing/2014/main" id="{5171FAFB-7223-4BE1-983D-8A0626EAC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612" y="57328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64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0" name="Group 74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3081" name="Freeform: Shape 75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82" name="Oval 76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83" name="Oval 77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84" name="Freeform: Shape 78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3085" name="Rectangle 8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CE9A645E-3536-4D05-B977-55DA6D6F0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1412" y="549275"/>
            <a:ext cx="5437185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4800"/>
              <a:t>Resurser</a:t>
            </a:r>
          </a:p>
        </p:txBody>
      </p:sp>
      <p:pic>
        <p:nvPicPr>
          <p:cNvPr id="3078" name="Picture 6" descr="Sharing Resources using Wikis – TELU">
            <a:extLst>
              <a:ext uri="{FF2B5EF4-FFF2-40B4-BE49-F238E27FC236}">
                <a16:creationId xmlns:a16="http://schemas.microsoft.com/office/drawing/2014/main" id="{5E52A693-987C-44CE-8E14-79AE86F44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3403" y="1112112"/>
            <a:ext cx="5092062" cy="4633775"/>
          </a:xfrm>
          <a:custGeom>
            <a:avLst/>
            <a:gdLst/>
            <a:ahLst/>
            <a:cxnLst/>
            <a:rect l="l" t="t" r="r" b="b"/>
            <a:pathLst>
              <a:path w="5092062" h="5759450">
                <a:moveTo>
                  <a:pt x="0" y="0"/>
                </a:moveTo>
                <a:lnTo>
                  <a:pt x="5092062" y="0"/>
                </a:lnTo>
                <a:lnTo>
                  <a:pt x="5092062" y="5759450"/>
                </a:lnTo>
                <a:lnTo>
                  <a:pt x="0" y="575945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latshållare för text 9">
            <a:extLst>
              <a:ext uri="{FF2B5EF4-FFF2-40B4-BE49-F238E27FC236}">
                <a16:creationId xmlns:a16="http://schemas.microsoft.com/office/drawing/2014/main" id="{93C78E36-2D1B-4264-9AA8-04035CACA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01410" y="2677306"/>
            <a:ext cx="5437187" cy="3415519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28575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/>
              <a:t>Vilka key resources kräver vår:</a:t>
            </a:r>
          </a:p>
          <a:p>
            <a:pPr marL="742950" lvl="1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/>
              <a:t>Value Proposition?</a:t>
            </a:r>
          </a:p>
          <a:p>
            <a:pPr marL="1200150" lvl="2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/>
              <a:t>Datorer</a:t>
            </a:r>
          </a:p>
          <a:p>
            <a:pPr marL="1200150" lvl="2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/>
              <a:t>Server</a:t>
            </a:r>
          </a:p>
          <a:p>
            <a:pPr marL="1200150" lvl="2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/>
              <a:t>Eventuell konsultering</a:t>
            </a:r>
          </a:p>
          <a:p>
            <a:pPr marL="742950" lvl="1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/>
              <a:t>Distributionskanal?</a:t>
            </a:r>
          </a:p>
          <a:p>
            <a:pPr marL="1200150" lvl="2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/>
              <a:t>Marknadsföringsplattformar</a:t>
            </a:r>
          </a:p>
          <a:p>
            <a:pPr marL="742950" lvl="1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/>
              <a:t>Intäkter?</a:t>
            </a:r>
          </a:p>
          <a:p>
            <a:pPr marL="1200150" lvl="2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/>
              <a:t>Prenumerationstjänst</a:t>
            </a:r>
          </a:p>
        </p:txBody>
      </p:sp>
    </p:spTree>
    <p:extLst>
      <p:ext uri="{BB962C8B-B14F-4D97-AF65-F5344CB8AC3E}">
        <p14:creationId xmlns:p14="http://schemas.microsoft.com/office/powerpoint/2010/main" val="656849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FFA9DCD-5690-4768-A1E3-B9B26D5FD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4800" dirty="0"/>
              <a:t>Värdeerbjudande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BAD84B7-5502-4D21-A925-1D303C66E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A23BB9D7-7E16-4A36-9A6F-02EB9D922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52914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27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42" name="Freeform: Shape 128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3" name="Oval 129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4" name="Oval 130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5" name="Freeform: Shape 131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46" name="Rectangle 13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9FE0171D-D0DF-450F-9863-C8536095A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4100"/>
              <a:t>Kundrelationer</a:t>
            </a:r>
          </a:p>
        </p:txBody>
      </p:sp>
      <p:grpSp>
        <p:nvGrpSpPr>
          <p:cNvPr id="147" name="Group 135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137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8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9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41" name="Oval 140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F92FC69F-5967-46EA-A1A4-6AD5D1292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2677306"/>
            <a:ext cx="3565525" cy="3415519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/>
              <a:t>Långvarig kundrelation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600"/>
              <a:t>Tack vare abonnemang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/>
              <a:t>Kontakt sker vid behov från kunden sida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600"/>
              <a:t>Produkt som kräver lågt underhåll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endParaRPr lang="en-US" sz="1600"/>
          </a:p>
        </p:txBody>
      </p:sp>
      <p:pic>
        <p:nvPicPr>
          <p:cNvPr id="20" name="Bildobjekt 19">
            <a:extLst>
              <a:ext uri="{FF2B5EF4-FFF2-40B4-BE49-F238E27FC236}">
                <a16:creationId xmlns:a16="http://schemas.microsoft.com/office/drawing/2014/main" id="{FDE5DCD4-BA74-1F45-AE81-CD345DF40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900" y="1538271"/>
            <a:ext cx="7090237" cy="3781459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32684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FC46B57B-19F2-451F-ADEA-66ACFA8D9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Kundsegment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38AF2925-5A3C-48BC-827F-A218C06F0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2678400"/>
            <a:ext cx="3565525" cy="3414425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/>
              <a:t>Större företag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600"/>
              <a:t>Sammanställning</a:t>
            </a:r>
          </a:p>
          <a:p>
            <a:pPr marL="1200150" lvl="2" indent="-228600">
              <a:buFont typeface="Arial" panose="020B0604020202020204" pitchFamily="34" charset="0"/>
              <a:buChar char="•"/>
            </a:pPr>
            <a:r>
              <a:rPr lang="en-US" sz="1600"/>
              <a:t>Hälsa</a:t>
            </a:r>
          </a:p>
          <a:p>
            <a:pPr marL="1200150" lvl="2" indent="-228600">
              <a:buFont typeface="Arial" panose="020B0604020202020204" pitchFamily="34" charset="0"/>
              <a:buChar char="•"/>
            </a:pPr>
            <a:r>
              <a:rPr lang="en-US" sz="1600"/>
              <a:t>Förbättringar</a:t>
            </a:r>
          </a:p>
          <a:p>
            <a:pPr lvl="2" indent="-228600"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/>
              <a:t>Kommuner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600"/>
              <a:t>Aktörer inom kommunen</a:t>
            </a:r>
          </a:p>
          <a:p>
            <a:pPr marL="1200150" lvl="2" indent="-228600">
              <a:buFont typeface="Arial" panose="020B0604020202020204" pitchFamily="34" charset="0"/>
              <a:buChar char="•"/>
            </a:pPr>
            <a:r>
              <a:rPr lang="en-US" sz="1600"/>
              <a:t>Hållbarhet</a:t>
            </a:r>
          </a:p>
        </p:txBody>
      </p:sp>
      <p:pic>
        <p:nvPicPr>
          <p:cNvPr id="8" name="Platshållare för innehåll 7">
            <a:extLst>
              <a:ext uri="{FF2B5EF4-FFF2-40B4-BE49-F238E27FC236}">
                <a16:creationId xmlns:a16="http://schemas.microsoft.com/office/drawing/2014/main" id="{75BEBB40-4329-384B-8A5C-40148D1A73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200" r="23302" b="4"/>
          <a:stretch/>
        </p:blipFill>
        <p:spPr>
          <a:xfrm>
            <a:off x="5588000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183B29DA-9BB8-4BA8-B8E1-8C2B54407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D02496F8-166D-469A-8040-08608013B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23E648A7-A02A-4DC7-9FEC-489F1BA6F7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4EF573B1-38BC-4C7B-894C-BE3864A04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647A77D8-817B-4A9F-86AA-FE781E813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5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CCD06922-1E13-4764-ADD9-2439BB429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520825"/>
            <a:ext cx="4535487" cy="3779838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 sz="6400"/>
              <a:t>Kanaler</a:t>
            </a:r>
          </a:p>
        </p:txBody>
      </p:sp>
      <p:graphicFrame>
        <p:nvGraphicFramePr>
          <p:cNvPr id="17" name="Platshållare för text 3">
            <a:extLst>
              <a:ext uri="{FF2B5EF4-FFF2-40B4-BE49-F238E27FC236}">
                <a16:creationId xmlns:a16="http://schemas.microsoft.com/office/drawing/2014/main" id="{C4284BCD-66F0-4706-87DA-C834EE68A6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6223059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1994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41BB4D9-9EBE-4096-9D18-C04DB61F1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4800" dirty="0"/>
              <a:t>Konstandsstruktur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658D875-0B65-4494-A0C8-76A417C9A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5DF1F471-E50A-4457-9BB6-6BDDD9C0E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636780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213A22"/>
      </a:dk2>
      <a:lt2>
        <a:srgbClr val="E8E2E2"/>
      </a:lt2>
      <a:accent1>
        <a:srgbClr val="28B0B5"/>
      </a:accent1>
      <a:accent2>
        <a:srgbClr val="1BB67B"/>
      </a:accent2>
      <a:accent3>
        <a:srgbClr val="28B845"/>
      </a:accent3>
      <a:accent4>
        <a:srgbClr val="3EB91C"/>
      </a:accent4>
      <a:accent5>
        <a:srgbClr val="7DB026"/>
      </a:accent5>
      <a:accent6>
        <a:srgbClr val="ABA31A"/>
      </a:accent6>
      <a:hlink>
        <a:srgbClr val="5B8E2F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123</Words>
  <Application>Microsoft Macintosh PowerPoint</Application>
  <PresentationFormat>Bredbild</PresentationFormat>
  <Paragraphs>55</Paragraphs>
  <Slides>10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2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10</vt:i4>
      </vt:variant>
    </vt:vector>
  </HeadingPairs>
  <TitlesOfParts>
    <vt:vector size="13" baseType="lpstr">
      <vt:lpstr>Arial</vt:lpstr>
      <vt:lpstr>Avenir Next LT Pro</vt:lpstr>
      <vt:lpstr>3DFloatVTI</vt:lpstr>
      <vt:lpstr>Sustainable Forms</vt:lpstr>
      <vt:lpstr>Partners</vt:lpstr>
      <vt:lpstr>Aktiviteter</vt:lpstr>
      <vt:lpstr>Resurser</vt:lpstr>
      <vt:lpstr>Värdeerbjudande</vt:lpstr>
      <vt:lpstr>Kundrelationer</vt:lpstr>
      <vt:lpstr>Kundsegment</vt:lpstr>
      <vt:lpstr>Kanaler</vt:lpstr>
      <vt:lpstr>Konstandsstruktur</vt:lpstr>
      <vt:lpstr>Intäktsströmmar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Sustainable Forms</dc:title>
  <dc:creator>Anna Bergvall</dc:creator>
  <cp:lastModifiedBy>Filip Sjövall</cp:lastModifiedBy>
  <cp:revision>15</cp:revision>
  <dcterms:created xsi:type="dcterms:W3CDTF">2021-11-16T11:24:58Z</dcterms:created>
  <dcterms:modified xsi:type="dcterms:W3CDTF">2021-12-14T12:52:05Z</dcterms:modified>
</cp:coreProperties>
</file>