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87" r:id="rId1"/>
  </p:sldMasterIdLst>
  <p:notesMasterIdLst>
    <p:notesMasterId r:id="rId3"/>
  </p:notesMasterIdLst>
  <p:sldIdLst>
    <p:sldId id="256" r:id="rId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9969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04"/>
    <p:restoredTop sz="83112"/>
  </p:normalViewPr>
  <p:slideViewPr>
    <p:cSldViewPr snapToGrid="0">
      <p:cViewPr>
        <p:scale>
          <a:sx n="123" d="100"/>
          <a:sy n="123" d="100"/>
        </p:scale>
        <p:origin x="2448" y="264"/>
      </p:cViewPr>
      <p:guideLst/>
    </p:cSldViewPr>
  </p:slideViewPr>
  <p:notesTextViewPr>
    <p:cViewPr>
      <p:scale>
        <a:sx n="1" d="1"/>
        <a:sy n="1" d="1"/>
      </p:scale>
      <p:origin x="0" y="-928"/>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ACD529-9902-CE45-881D-B75D732097E9}" type="datetimeFigureOut">
              <a:rPr lang="en-GB" smtClean="0"/>
              <a:t>28/08/2024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18542F-6740-F947-9F4B-28B888FD9934}" type="slidenum">
              <a:rPr lang="en-GB" smtClean="0"/>
              <a:t>‹#›</a:t>
            </a:fld>
            <a:endParaRPr lang="en-GB"/>
          </a:p>
        </p:txBody>
      </p:sp>
    </p:spTree>
    <p:extLst>
      <p:ext uri="{BB962C8B-B14F-4D97-AF65-F5344CB8AC3E}">
        <p14:creationId xmlns:p14="http://schemas.microsoft.com/office/powerpoint/2010/main" val="1650404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GB" sz="1800" kern="0" dirty="0">
                <a:effectLst/>
                <a:latin typeface="Arial" panose="020B0604020202020204" pitchFamily="34" charset="0"/>
                <a:ea typeface="Times New Roman" panose="02020603050405020304" pitchFamily="18" charset="0"/>
              </a:rPr>
              <a:t>These findings could be expanded upon in subsequent research by looking into additional factors, such as </a:t>
            </a:r>
          </a:p>
          <a:p>
            <a:endParaRPr lang="en-GB" sz="1800" kern="0" dirty="0">
              <a:effectLst/>
              <a:latin typeface="Arial" panose="020B0604020202020204" pitchFamily="34" charset="0"/>
              <a:ea typeface="Times New Roman" panose="02020603050405020304" pitchFamily="18" charset="0"/>
            </a:endParaRPr>
          </a:p>
          <a:p>
            <a:r>
              <a:rPr lang="en-GB" sz="1800" b="1" kern="0" dirty="0">
                <a:effectLst/>
                <a:latin typeface="Arial" panose="020B0604020202020204" pitchFamily="34" charset="0"/>
                <a:ea typeface="Times New Roman" panose="02020603050405020304" pitchFamily="18" charset="0"/>
              </a:rPr>
              <a:t>psychological aspects, </a:t>
            </a:r>
          </a:p>
          <a:p>
            <a:endParaRPr lang="en-GB" sz="1800" b="1" kern="0" dirty="0">
              <a:effectLst/>
              <a:latin typeface="Arial" panose="020B0604020202020204" pitchFamily="34" charset="0"/>
              <a:ea typeface="Times New Roman" panose="02020603050405020304" pitchFamily="18" charset="0"/>
            </a:endParaRPr>
          </a:p>
          <a:p>
            <a:r>
              <a:rPr lang="en-GB" sz="1800" b="1" kern="0" dirty="0">
                <a:effectLst/>
                <a:latin typeface="Arial" panose="020B0604020202020204" pitchFamily="34" charset="0"/>
                <a:ea typeface="Times New Roman" panose="02020603050405020304" pitchFamily="18" charset="0"/>
              </a:rPr>
              <a:t>player fatigue, and </a:t>
            </a:r>
          </a:p>
          <a:p>
            <a:endParaRPr lang="en-GB" sz="1800" b="1" kern="0" dirty="0">
              <a:effectLst/>
              <a:latin typeface="Arial" panose="020B0604020202020204" pitchFamily="34" charset="0"/>
              <a:ea typeface="Times New Roman" panose="02020603050405020304" pitchFamily="18" charset="0"/>
            </a:endParaRPr>
          </a:p>
          <a:p>
            <a:r>
              <a:rPr lang="en-GB" sz="1800" b="1" kern="0" dirty="0">
                <a:effectLst/>
                <a:latin typeface="Arial" panose="020B0604020202020204" pitchFamily="34" charset="0"/>
                <a:ea typeface="Times New Roman" panose="02020603050405020304" pitchFamily="18" charset="0"/>
              </a:rPr>
              <a:t>decision-making strategies utilised during the game. </a:t>
            </a:r>
          </a:p>
          <a:p>
            <a:endParaRPr lang="en-GB" sz="1800" kern="0" dirty="0">
              <a:effectLst/>
              <a:latin typeface="Arial" panose="020B0604020202020204" pitchFamily="34" charset="0"/>
              <a:ea typeface="Times New Roman" panose="02020603050405020304" pitchFamily="18" charset="0"/>
            </a:endParaRPr>
          </a:p>
          <a:p>
            <a:r>
              <a:rPr lang="en-GB" sz="1800" kern="0" dirty="0">
                <a:effectLst/>
                <a:latin typeface="Arial" panose="020B0604020202020204" pitchFamily="34" charset="0"/>
                <a:ea typeface="Times New Roman" panose="02020603050405020304" pitchFamily="18" charset="0"/>
              </a:rPr>
              <a:t>The use of physiological data, such as the </a:t>
            </a:r>
            <a:r>
              <a:rPr lang="en-GB" sz="1800" b="1" kern="0" dirty="0">
                <a:effectLst/>
                <a:latin typeface="Arial" panose="020B0604020202020204" pitchFamily="34" charset="0"/>
                <a:ea typeface="Times New Roman" panose="02020603050405020304" pitchFamily="18" charset="0"/>
              </a:rPr>
              <a:t>lactate threshold or heart rate</a:t>
            </a:r>
            <a:r>
              <a:rPr lang="en-GB" sz="1800" kern="0" dirty="0">
                <a:effectLst/>
                <a:latin typeface="Arial" panose="020B0604020202020204" pitchFamily="34" charset="0"/>
                <a:ea typeface="Times New Roman" panose="02020603050405020304" pitchFamily="18" charset="0"/>
              </a:rPr>
              <a:t>, could be of assistance in acquiring a more comprehensive understanding of the physical requirements that are associated with high rally intensity. </a:t>
            </a:r>
          </a:p>
          <a:p>
            <a:endParaRPr lang="en-GB" sz="1800" kern="0" dirty="0">
              <a:effectLst/>
              <a:latin typeface="Arial" panose="020B0604020202020204" pitchFamily="34" charset="0"/>
              <a:ea typeface="Times New Roman" panose="02020603050405020304" pitchFamily="18" charset="0"/>
            </a:endParaRPr>
          </a:p>
          <a:p>
            <a:r>
              <a:rPr lang="en-GB" sz="1800" kern="0" dirty="0">
                <a:effectLst/>
                <a:latin typeface="Arial" panose="020B0604020202020204" pitchFamily="34" charset="0"/>
                <a:ea typeface="Times New Roman" panose="02020603050405020304" pitchFamily="18" charset="0"/>
              </a:rPr>
              <a:t>Additional steps that could be taken to enhance the generalizability of the results include increasing the number of tournaments and the size of the sample size in the dataset.</a:t>
            </a:r>
            <a:r>
              <a:rPr lang="en-GB" dirty="0">
                <a:effectLst/>
              </a:rPr>
              <a:t> </a:t>
            </a:r>
          </a:p>
          <a:p>
            <a:endParaRPr lang="en-GB" dirty="0">
              <a:effectLst/>
            </a:endParaRPr>
          </a:p>
          <a:p>
            <a:r>
              <a:rPr lang="en-GB" sz="1800" kern="0" dirty="0">
                <a:effectLst/>
                <a:latin typeface="Arial" panose="020B0604020202020204" pitchFamily="34" charset="0"/>
                <a:ea typeface="Times New Roman" panose="02020603050405020304" pitchFamily="18" charset="0"/>
              </a:rPr>
              <a:t>Time Restriction</a:t>
            </a:r>
            <a:r>
              <a:rPr lang="en-GB" dirty="0">
                <a:effectLst/>
              </a:rPr>
              <a:t> </a:t>
            </a:r>
          </a:p>
          <a:p>
            <a:endParaRPr lang="en-GB" dirty="0">
              <a:effectLst/>
            </a:endParaRPr>
          </a:p>
          <a:p>
            <a:r>
              <a:rPr lang="en-GB" sz="1800" kern="0" dirty="0">
                <a:effectLst/>
                <a:latin typeface="Arial" panose="020B0604020202020204" pitchFamily="34" charset="0"/>
                <a:ea typeface="Times New Roman" panose="02020603050405020304" pitchFamily="18" charset="0"/>
              </a:rPr>
              <a:t>human error </a:t>
            </a:r>
          </a:p>
          <a:p>
            <a:endParaRPr lang="en-GB" sz="1800" kern="0" dirty="0">
              <a:effectLst/>
              <a:latin typeface="Arial" panose="020B0604020202020204" pitchFamily="34" charset="0"/>
            </a:endParaRPr>
          </a:p>
          <a:p>
            <a:endParaRPr lang="en-GB" dirty="0"/>
          </a:p>
        </p:txBody>
      </p:sp>
      <p:sp>
        <p:nvSpPr>
          <p:cNvPr id="4" name="Slide Number Placeholder 3"/>
          <p:cNvSpPr>
            <a:spLocks noGrp="1"/>
          </p:cNvSpPr>
          <p:nvPr>
            <p:ph type="sldNum" sz="quarter" idx="5"/>
          </p:nvPr>
        </p:nvSpPr>
        <p:spPr/>
        <p:txBody>
          <a:bodyPr/>
          <a:lstStyle/>
          <a:p>
            <a:fld id="{5918542F-6740-F947-9F4B-28B888FD9934}" type="slidenum">
              <a:rPr lang="en-GB" smtClean="0"/>
              <a:t>1</a:t>
            </a:fld>
            <a:endParaRPr lang="en-GB"/>
          </a:p>
        </p:txBody>
      </p:sp>
    </p:spTree>
    <p:extLst>
      <p:ext uri="{BB962C8B-B14F-4D97-AF65-F5344CB8AC3E}">
        <p14:creationId xmlns:p14="http://schemas.microsoft.com/office/powerpoint/2010/main" val="11827155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GB"/>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7" name="Date Placeholder 6"/>
          <p:cNvSpPr>
            <a:spLocks noGrp="1"/>
          </p:cNvSpPr>
          <p:nvPr>
            <p:ph type="dt" sz="half" idx="10"/>
          </p:nvPr>
        </p:nvSpPr>
        <p:spPr/>
        <p:txBody>
          <a:bodyPr/>
          <a:lstStyle/>
          <a:p>
            <a:fld id="{43802A53-B63C-DC4F-AE45-DF01801891E0}" type="datetimeFigureOut">
              <a:rPr lang="en-GB" smtClean="0"/>
              <a:t>28/08/2024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B71597-ED94-3141-8459-2F7D74A985FC}" type="slidenum">
              <a:rPr lang="en-GB" smtClean="0"/>
              <a:t>‹#›</a:t>
            </a:fld>
            <a:endParaRPr lang="en-GB"/>
          </a:p>
        </p:txBody>
      </p:sp>
    </p:spTree>
    <p:extLst>
      <p:ext uri="{BB962C8B-B14F-4D97-AF65-F5344CB8AC3E}">
        <p14:creationId xmlns:p14="http://schemas.microsoft.com/office/powerpoint/2010/main" val="1673298902"/>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802A53-B63C-DC4F-AE45-DF01801891E0}" type="datetimeFigureOut">
              <a:rPr lang="en-GB" smtClean="0"/>
              <a:t>28/08/2024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B71597-ED94-3141-8459-2F7D74A985FC}" type="slidenum">
              <a:rPr lang="en-GB" smtClean="0"/>
              <a:t>‹#›</a:t>
            </a:fld>
            <a:endParaRPr lang="en-GB"/>
          </a:p>
        </p:txBody>
      </p:sp>
    </p:spTree>
    <p:extLst>
      <p:ext uri="{BB962C8B-B14F-4D97-AF65-F5344CB8AC3E}">
        <p14:creationId xmlns:p14="http://schemas.microsoft.com/office/powerpoint/2010/main" val="4264875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3802A53-B63C-DC4F-AE45-DF01801891E0}" type="datetimeFigureOut">
              <a:rPr lang="en-GB" smtClean="0"/>
              <a:t>28/08/2024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9B71597-ED94-3141-8459-2F7D74A985FC}" type="slidenum">
              <a:rPr lang="en-GB" smtClean="0"/>
              <a:t>‹#›</a:t>
            </a:fld>
            <a:endParaRPr lang="en-GB"/>
          </a:p>
        </p:txBody>
      </p:sp>
    </p:spTree>
    <p:extLst>
      <p:ext uri="{BB962C8B-B14F-4D97-AF65-F5344CB8AC3E}">
        <p14:creationId xmlns:p14="http://schemas.microsoft.com/office/powerpoint/2010/main" val="2430885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3802A53-B63C-DC4F-AE45-DF01801891E0}" type="datetimeFigureOut">
              <a:rPr lang="en-GB" smtClean="0"/>
              <a:t>28/08/2024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B71597-ED94-3141-8459-2F7D74A985FC}" type="slidenum">
              <a:rPr lang="en-GB" smtClean="0"/>
              <a:t>‹#›</a:t>
            </a:fld>
            <a:endParaRPr lang="en-GB"/>
          </a:p>
        </p:txBody>
      </p:sp>
    </p:spTree>
    <p:extLst>
      <p:ext uri="{BB962C8B-B14F-4D97-AF65-F5344CB8AC3E}">
        <p14:creationId xmlns:p14="http://schemas.microsoft.com/office/powerpoint/2010/main" val="20614386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GB"/>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Date Placeholder 6"/>
          <p:cNvSpPr>
            <a:spLocks noGrp="1"/>
          </p:cNvSpPr>
          <p:nvPr>
            <p:ph type="dt" sz="half" idx="10"/>
          </p:nvPr>
        </p:nvSpPr>
        <p:spPr/>
        <p:txBody>
          <a:bodyPr/>
          <a:lstStyle/>
          <a:p>
            <a:fld id="{43802A53-B63C-DC4F-AE45-DF01801891E0}" type="datetimeFigureOut">
              <a:rPr lang="en-GB" smtClean="0"/>
              <a:t>28/08/2024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B71597-ED94-3141-8459-2F7D74A985FC}" type="slidenum">
              <a:rPr lang="en-GB" smtClean="0"/>
              <a:t>‹#›</a:t>
            </a:fld>
            <a:endParaRPr lang="en-GB"/>
          </a:p>
        </p:txBody>
      </p:sp>
    </p:spTree>
    <p:extLst>
      <p:ext uri="{BB962C8B-B14F-4D97-AF65-F5344CB8AC3E}">
        <p14:creationId xmlns:p14="http://schemas.microsoft.com/office/powerpoint/2010/main" val="3091146754"/>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43802A53-B63C-DC4F-AE45-DF01801891E0}" type="datetimeFigureOut">
              <a:rPr lang="en-GB" smtClean="0"/>
              <a:t>28/08/2024</a:t>
            </a:fld>
            <a:endParaRPr lang="en-GB"/>
          </a:p>
        </p:txBody>
      </p:sp>
      <p:sp>
        <p:nvSpPr>
          <p:cNvPr id="9" name="Footer Placeholder 8"/>
          <p:cNvSpPr>
            <a:spLocks noGrp="1"/>
          </p:cNvSpPr>
          <p:nvPr>
            <p:ph type="ftr" sz="quarter" idx="11"/>
          </p:nvPr>
        </p:nvSpPr>
        <p:spPr/>
        <p:txBody>
          <a:bodyPr/>
          <a:lstStyle/>
          <a:p>
            <a:endParaRPr lang="en-GB"/>
          </a:p>
        </p:txBody>
      </p:sp>
      <p:sp>
        <p:nvSpPr>
          <p:cNvPr id="10" name="Slide Number Placeholder 9"/>
          <p:cNvSpPr>
            <a:spLocks noGrp="1"/>
          </p:cNvSpPr>
          <p:nvPr>
            <p:ph type="sldNum" sz="quarter" idx="12"/>
          </p:nvPr>
        </p:nvSpPr>
        <p:spPr/>
        <p:txBody>
          <a:bodyPr/>
          <a:lstStyle/>
          <a:p>
            <a:fld id="{79B71597-ED94-3141-8459-2F7D74A985FC}" type="slidenum">
              <a:rPr lang="en-GB" smtClean="0"/>
              <a:t>‹#›</a:t>
            </a:fld>
            <a:endParaRPr lang="en-GB"/>
          </a:p>
        </p:txBody>
      </p:sp>
    </p:spTree>
    <p:extLst>
      <p:ext uri="{BB962C8B-B14F-4D97-AF65-F5344CB8AC3E}">
        <p14:creationId xmlns:p14="http://schemas.microsoft.com/office/powerpoint/2010/main" val="3564560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7" name="Date Placeholder 6"/>
          <p:cNvSpPr>
            <a:spLocks noGrp="1"/>
          </p:cNvSpPr>
          <p:nvPr>
            <p:ph type="dt" sz="half" idx="10"/>
          </p:nvPr>
        </p:nvSpPr>
        <p:spPr/>
        <p:txBody>
          <a:bodyPr/>
          <a:lstStyle/>
          <a:p>
            <a:fld id="{43802A53-B63C-DC4F-AE45-DF01801891E0}" type="datetimeFigureOut">
              <a:rPr lang="en-GB" smtClean="0"/>
              <a:t>28/08/2024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9B71597-ED94-3141-8459-2F7D74A985FC}" type="slidenum">
              <a:rPr lang="en-GB" smtClean="0"/>
              <a:t>‹#›</a:t>
            </a:fld>
            <a:endParaRPr lang="en-GB"/>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433879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3802A53-B63C-DC4F-AE45-DF01801891E0}" type="datetimeFigureOut">
              <a:rPr lang="en-GB" smtClean="0"/>
              <a:t>28/08/2024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9B71597-ED94-3141-8459-2F7D74A985FC}" type="slidenum">
              <a:rPr lang="en-GB" smtClean="0"/>
              <a:t>‹#›</a:t>
            </a:fld>
            <a:endParaRPr lang="en-GB"/>
          </a:p>
        </p:txBody>
      </p:sp>
    </p:spTree>
    <p:extLst>
      <p:ext uri="{BB962C8B-B14F-4D97-AF65-F5344CB8AC3E}">
        <p14:creationId xmlns:p14="http://schemas.microsoft.com/office/powerpoint/2010/main" val="21943472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802A53-B63C-DC4F-AE45-DF01801891E0}" type="datetimeFigureOut">
              <a:rPr lang="en-GB" smtClean="0"/>
              <a:t>28/08/2024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9B71597-ED94-3141-8459-2F7D74A985FC}" type="slidenum">
              <a:rPr lang="en-GB" smtClean="0"/>
              <a:t>‹#›</a:t>
            </a:fld>
            <a:endParaRPr lang="en-GB"/>
          </a:p>
        </p:txBody>
      </p:sp>
    </p:spTree>
    <p:extLst>
      <p:ext uri="{BB962C8B-B14F-4D97-AF65-F5344CB8AC3E}">
        <p14:creationId xmlns:p14="http://schemas.microsoft.com/office/powerpoint/2010/main" val="494810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GB"/>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9" name="Date Placeholder 8"/>
          <p:cNvSpPr>
            <a:spLocks noGrp="1"/>
          </p:cNvSpPr>
          <p:nvPr>
            <p:ph type="dt" sz="half" idx="10"/>
          </p:nvPr>
        </p:nvSpPr>
        <p:spPr/>
        <p:txBody>
          <a:bodyPr/>
          <a:lstStyle/>
          <a:p>
            <a:fld id="{43802A53-B63C-DC4F-AE45-DF01801891E0}" type="datetimeFigureOut">
              <a:rPr lang="en-GB" smtClean="0"/>
              <a:t>28/08/2024</a:t>
            </a:fld>
            <a:endParaRPr lang="en-GB"/>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GB"/>
          </a:p>
        </p:txBody>
      </p:sp>
      <p:sp>
        <p:nvSpPr>
          <p:cNvPr id="11" name="Slide Number Placeholder 10"/>
          <p:cNvSpPr>
            <a:spLocks noGrp="1"/>
          </p:cNvSpPr>
          <p:nvPr>
            <p:ph type="sldNum" sz="quarter" idx="12"/>
          </p:nvPr>
        </p:nvSpPr>
        <p:spPr/>
        <p:txBody>
          <a:bodyPr/>
          <a:lstStyle/>
          <a:p>
            <a:fld id="{79B71597-ED94-3141-8459-2F7D74A985FC}" type="slidenum">
              <a:rPr lang="en-GB" smtClean="0"/>
              <a:t>‹#›</a:t>
            </a:fld>
            <a:endParaRPr lang="en-GB"/>
          </a:p>
        </p:txBody>
      </p:sp>
    </p:spTree>
    <p:extLst>
      <p:ext uri="{BB962C8B-B14F-4D97-AF65-F5344CB8AC3E}">
        <p14:creationId xmlns:p14="http://schemas.microsoft.com/office/powerpoint/2010/main" val="13734479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3802A53-B63C-DC4F-AE45-DF01801891E0}" type="datetimeFigureOut">
              <a:rPr lang="en-GB" smtClean="0"/>
              <a:t>28/08/2024</a:t>
            </a:fld>
            <a:endParaRPr lang="en-GB"/>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GB"/>
          </a:p>
        </p:txBody>
      </p:sp>
      <p:sp>
        <p:nvSpPr>
          <p:cNvPr id="10" name="Slide Number Placeholder 9"/>
          <p:cNvSpPr>
            <a:spLocks noGrp="1"/>
          </p:cNvSpPr>
          <p:nvPr>
            <p:ph type="sldNum" sz="quarter" idx="12"/>
          </p:nvPr>
        </p:nvSpPr>
        <p:spPr/>
        <p:txBody>
          <a:bodyPr/>
          <a:lstStyle/>
          <a:p>
            <a:fld id="{79B71597-ED94-3141-8459-2F7D74A985FC}" type="slidenum">
              <a:rPr lang="en-GB" smtClean="0"/>
              <a:t>‹#›</a:t>
            </a:fld>
            <a:endParaRPr lang="en-GB"/>
          </a:p>
        </p:txBody>
      </p:sp>
    </p:spTree>
    <p:extLst>
      <p:ext uri="{BB962C8B-B14F-4D97-AF65-F5344CB8AC3E}">
        <p14:creationId xmlns:p14="http://schemas.microsoft.com/office/powerpoint/2010/main" val="3696325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43802A53-B63C-DC4F-AE45-DF01801891E0}" type="datetimeFigureOut">
              <a:rPr lang="en-GB" smtClean="0"/>
              <a:t>28/08/2024</a:t>
            </a:fld>
            <a:endParaRPr lang="en-GB"/>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GB"/>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79B71597-ED94-3141-8459-2F7D74A985FC}" type="slidenum">
              <a:rPr lang="en-GB" smtClean="0"/>
              <a:t>‹#›</a:t>
            </a:fld>
            <a:endParaRPr lang="en-GB"/>
          </a:p>
        </p:txBody>
      </p:sp>
    </p:spTree>
    <p:extLst>
      <p:ext uri="{BB962C8B-B14F-4D97-AF65-F5344CB8AC3E}">
        <p14:creationId xmlns:p14="http://schemas.microsoft.com/office/powerpoint/2010/main" val="2700125099"/>
      </p:ext>
    </p:extLst>
  </p:cSld>
  <p:clrMap bg1="lt1" tx1="dk1" bg2="lt2" tx2="dk2" accent1="accent1" accent2="accent2" accent3="accent3" accent4="accent4" accent5="accent5" accent6="accent6" hlink="hlink" folHlink="folHlink"/>
  <p:sldLayoutIdLst>
    <p:sldLayoutId id="2147483888" r:id="rId1"/>
    <p:sldLayoutId id="2147483889" r:id="rId2"/>
    <p:sldLayoutId id="2147483890" r:id="rId3"/>
    <p:sldLayoutId id="2147483891" r:id="rId4"/>
    <p:sldLayoutId id="2147483892" r:id="rId5"/>
    <p:sldLayoutId id="2147483893" r:id="rId6"/>
    <p:sldLayoutId id="2147483894" r:id="rId7"/>
    <p:sldLayoutId id="2147483895" r:id="rId8"/>
    <p:sldLayoutId id="2147483896" r:id="rId9"/>
    <p:sldLayoutId id="2147483897" r:id="rId10"/>
    <p:sldLayoutId id="2147483898"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a:extLst>
              <a:ext uri="{FF2B5EF4-FFF2-40B4-BE49-F238E27FC236}">
                <a16:creationId xmlns:a16="http://schemas.microsoft.com/office/drawing/2014/main" id="{91A97E77-C2F4-A2BC-C59B-28145AD4A696}"/>
              </a:ext>
            </a:extLst>
          </p:cNvPr>
          <p:cNvSpPr/>
          <p:nvPr/>
        </p:nvSpPr>
        <p:spPr>
          <a:xfrm>
            <a:off x="51341" y="6514593"/>
            <a:ext cx="6120157" cy="269897"/>
          </a:xfrm>
          <a:prstGeom prst="roundRect">
            <a:avLst/>
          </a:prstGeom>
          <a:solidFill>
            <a:srgbClr val="0070C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41" name="Rounded Rectangle 40">
            <a:extLst>
              <a:ext uri="{FF2B5EF4-FFF2-40B4-BE49-F238E27FC236}">
                <a16:creationId xmlns:a16="http://schemas.microsoft.com/office/drawing/2014/main" id="{DFF6D0A6-1223-7058-85F3-7F669FF8C9B8}"/>
              </a:ext>
            </a:extLst>
          </p:cNvPr>
          <p:cNvSpPr/>
          <p:nvPr/>
        </p:nvSpPr>
        <p:spPr>
          <a:xfrm>
            <a:off x="7037543" y="455464"/>
            <a:ext cx="2012240" cy="4943137"/>
          </a:xfrm>
          <a:prstGeom prst="roundRect">
            <a:avLst/>
          </a:prstGeom>
          <a:solidFill>
            <a:srgbClr val="0070C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7" name="Rounded Rectangle 26">
            <a:extLst>
              <a:ext uri="{FF2B5EF4-FFF2-40B4-BE49-F238E27FC236}">
                <a16:creationId xmlns:a16="http://schemas.microsoft.com/office/drawing/2014/main" id="{F0AB8671-1CF2-FCCE-B954-F62D9CF853B0}"/>
              </a:ext>
            </a:extLst>
          </p:cNvPr>
          <p:cNvSpPr/>
          <p:nvPr/>
        </p:nvSpPr>
        <p:spPr>
          <a:xfrm>
            <a:off x="4409882" y="1095489"/>
            <a:ext cx="2542234" cy="5331245"/>
          </a:xfrm>
          <a:prstGeom prst="roundRect">
            <a:avLst/>
          </a:prstGeom>
          <a:solidFill>
            <a:srgbClr val="0070C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6" name="Rounded Rectangle 25">
            <a:extLst>
              <a:ext uri="{FF2B5EF4-FFF2-40B4-BE49-F238E27FC236}">
                <a16:creationId xmlns:a16="http://schemas.microsoft.com/office/drawing/2014/main" id="{74C55C11-F42A-42D4-B32F-624EC62F0528}"/>
              </a:ext>
            </a:extLst>
          </p:cNvPr>
          <p:cNvSpPr/>
          <p:nvPr/>
        </p:nvSpPr>
        <p:spPr>
          <a:xfrm>
            <a:off x="1960120" y="1121502"/>
            <a:ext cx="2405366" cy="3559751"/>
          </a:xfrm>
          <a:prstGeom prst="roundRect">
            <a:avLst/>
          </a:prstGeom>
          <a:solidFill>
            <a:srgbClr val="0070C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5" name="Rounded Rectangle 24">
            <a:extLst>
              <a:ext uri="{FF2B5EF4-FFF2-40B4-BE49-F238E27FC236}">
                <a16:creationId xmlns:a16="http://schemas.microsoft.com/office/drawing/2014/main" id="{868EEB32-E73F-4879-B1A2-75910F7591D2}"/>
              </a:ext>
            </a:extLst>
          </p:cNvPr>
          <p:cNvSpPr/>
          <p:nvPr/>
        </p:nvSpPr>
        <p:spPr>
          <a:xfrm>
            <a:off x="124538" y="386222"/>
            <a:ext cx="1815018" cy="1613067"/>
          </a:xfrm>
          <a:prstGeom prst="roundRect">
            <a:avLst/>
          </a:prstGeom>
          <a:solidFill>
            <a:srgbClr val="0070C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4" name="Rounded Rectangle 23">
            <a:extLst>
              <a:ext uri="{FF2B5EF4-FFF2-40B4-BE49-F238E27FC236}">
                <a16:creationId xmlns:a16="http://schemas.microsoft.com/office/drawing/2014/main" id="{A71B1F66-6D0D-3FA6-2F9F-D536D494EB95}"/>
              </a:ext>
            </a:extLst>
          </p:cNvPr>
          <p:cNvSpPr/>
          <p:nvPr/>
        </p:nvSpPr>
        <p:spPr>
          <a:xfrm>
            <a:off x="51341" y="2264430"/>
            <a:ext cx="1851124" cy="2243053"/>
          </a:xfrm>
          <a:prstGeom prst="roundRect">
            <a:avLst/>
          </a:prstGeom>
          <a:solidFill>
            <a:srgbClr val="0070C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2" name="Title 1">
            <a:extLst>
              <a:ext uri="{FF2B5EF4-FFF2-40B4-BE49-F238E27FC236}">
                <a16:creationId xmlns:a16="http://schemas.microsoft.com/office/drawing/2014/main" id="{7C03CA9F-8D47-7206-4514-4F473B3D575B}"/>
              </a:ext>
            </a:extLst>
          </p:cNvPr>
          <p:cNvSpPr>
            <a:spLocks noGrp="1"/>
          </p:cNvSpPr>
          <p:nvPr>
            <p:ph type="ctrTitle"/>
          </p:nvPr>
        </p:nvSpPr>
        <p:spPr>
          <a:xfrm>
            <a:off x="2164083" y="63299"/>
            <a:ext cx="4904185" cy="483659"/>
          </a:xfrm>
          <a:ln>
            <a:solidFill>
              <a:srgbClr val="00B050"/>
            </a:solidFill>
          </a:ln>
        </p:spPr>
        <p:txBody>
          <a:bodyPr>
            <a:noAutofit/>
          </a:bodyPr>
          <a:lstStyle/>
          <a:p>
            <a:r>
              <a:rPr lang="en-US" sz="825" b="1" kern="100" dirty="0">
                <a:latin typeface="Arial" panose="020B0604020202020204" pitchFamily="34" charset="0"/>
                <a:ea typeface="Aptos" panose="020B0004020202020204" pitchFamily="34" charset="0"/>
                <a:cs typeface="Times New Roman" panose="02020603050405020304" pitchFamily="18" charset="0"/>
              </a:rPr>
              <a:t>Can we measure rally intensity effectively and if so, are we able to profile players? If so, how does this relate to match outcomes and world ranking?</a:t>
            </a:r>
            <a:endParaRPr lang="en-GB" sz="3000" dirty="0"/>
          </a:p>
        </p:txBody>
      </p:sp>
      <p:sp>
        <p:nvSpPr>
          <p:cNvPr id="5" name="TextBox 4">
            <a:extLst>
              <a:ext uri="{FF2B5EF4-FFF2-40B4-BE49-F238E27FC236}">
                <a16:creationId xmlns:a16="http://schemas.microsoft.com/office/drawing/2014/main" id="{66E1F6B0-665D-A982-6BD4-9E4222424ABF}"/>
              </a:ext>
            </a:extLst>
          </p:cNvPr>
          <p:cNvSpPr txBox="1"/>
          <p:nvPr/>
        </p:nvSpPr>
        <p:spPr>
          <a:xfrm>
            <a:off x="108309" y="2459255"/>
            <a:ext cx="1775738" cy="496290"/>
          </a:xfrm>
          <a:prstGeom prst="rect">
            <a:avLst/>
          </a:prstGeom>
          <a:noFill/>
        </p:spPr>
        <p:txBody>
          <a:bodyPr wrap="square" rtlCol="0">
            <a:spAutoFit/>
          </a:bodyPr>
          <a:lstStyle/>
          <a:p>
            <a:r>
              <a:rPr lang="en-GB" sz="525" dirty="0"/>
              <a:t>•To investigate the relationship between the results of matches and the intensity of rallies.</a:t>
            </a:r>
          </a:p>
          <a:p>
            <a:endParaRPr lang="en-GB" sz="525" dirty="0"/>
          </a:p>
          <a:p>
            <a:r>
              <a:rPr lang="en-GB" sz="525" dirty="0"/>
              <a:t>•To investigate if or not the global rankings of players are correlated with the intensity of rallies.</a:t>
            </a:r>
          </a:p>
        </p:txBody>
      </p:sp>
      <p:sp>
        <p:nvSpPr>
          <p:cNvPr id="8" name="TextBox 7">
            <a:extLst>
              <a:ext uri="{FF2B5EF4-FFF2-40B4-BE49-F238E27FC236}">
                <a16:creationId xmlns:a16="http://schemas.microsoft.com/office/drawing/2014/main" id="{A308FBD8-0D43-0C20-B0DF-C7694F41804A}"/>
              </a:ext>
            </a:extLst>
          </p:cNvPr>
          <p:cNvSpPr txBox="1"/>
          <p:nvPr/>
        </p:nvSpPr>
        <p:spPr>
          <a:xfrm>
            <a:off x="108308" y="3130244"/>
            <a:ext cx="1786559" cy="1223412"/>
          </a:xfrm>
          <a:prstGeom prst="rect">
            <a:avLst/>
          </a:prstGeom>
          <a:noFill/>
        </p:spPr>
        <p:txBody>
          <a:bodyPr wrap="square">
            <a:spAutoFit/>
          </a:bodyPr>
          <a:lstStyle/>
          <a:p>
            <a:r>
              <a:rPr lang="en-GB" sz="525" dirty="0"/>
              <a:t>Issues Relating to Research</a:t>
            </a:r>
          </a:p>
          <a:p>
            <a:endParaRPr lang="en-GB" sz="525" dirty="0"/>
          </a:p>
          <a:p>
            <a:r>
              <a:rPr lang="en-GB" sz="525" dirty="0"/>
              <a:t>•When it comes to squash, is it possible to accurately evaluate the rally intensity by using TB and SPM measures?</a:t>
            </a:r>
          </a:p>
          <a:p>
            <a:endParaRPr lang="en-GB" sz="525" dirty="0"/>
          </a:p>
          <a:p>
            <a:r>
              <a:rPr lang="en-GB" sz="525" dirty="0"/>
              <a:t>•What kinds of effects could different rally strengths have on the outcomes of matches?</a:t>
            </a:r>
          </a:p>
          <a:p>
            <a:endParaRPr lang="en-GB" sz="525" dirty="0"/>
          </a:p>
          <a:p>
            <a:r>
              <a:rPr lang="en-GB" sz="525" dirty="0"/>
              <a:t>•Is there a significant connection between the world rating of a player and the intensity of their rally effort?</a:t>
            </a:r>
          </a:p>
          <a:p>
            <a:endParaRPr lang="en-GB" sz="525" dirty="0"/>
          </a:p>
          <a:p>
            <a:r>
              <a:rPr lang="en-GB" sz="525" dirty="0"/>
              <a:t>•In terms of the selection of shots and the movement of players, what are the characteristics that are common to high-intensity rallies?</a:t>
            </a:r>
          </a:p>
        </p:txBody>
      </p:sp>
      <p:sp>
        <p:nvSpPr>
          <p:cNvPr id="10" name="TextBox 9">
            <a:extLst>
              <a:ext uri="{FF2B5EF4-FFF2-40B4-BE49-F238E27FC236}">
                <a16:creationId xmlns:a16="http://schemas.microsoft.com/office/drawing/2014/main" id="{A789C0C8-908E-BCC9-ED19-D899862578F7}"/>
              </a:ext>
            </a:extLst>
          </p:cNvPr>
          <p:cNvSpPr txBox="1"/>
          <p:nvPr/>
        </p:nvSpPr>
        <p:spPr>
          <a:xfrm>
            <a:off x="2059364" y="1254539"/>
            <a:ext cx="2166788" cy="1142620"/>
          </a:xfrm>
          <a:prstGeom prst="rect">
            <a:avLst/>
          </a:prstGeom>
          <a:noFill/>
          <a:ln>
            <a:noFill/>
          </a:ln>
        </p:spPr>
        <p:txBody>
          <a:bodyPr wrap="square">
            <a:spAutoFit/>
          </a:bodyPr>
          <a:lstStyle/>
          <a:p>
            <a:r>
              <a:rPr lang="en-GB" sz="525" kern="0" dirty="0">
                <a:ea typeface="Times New Roman" panose="02020603050405020304" pitchFamily="18" charset="0"/>
              </a:rPr>
              <a:t>Tournaments in Focus</a:t>
            </a:r>
          </a:p>
          <a:p>
            <a:endParaRPr lang="en-GB" sz="525" kern="0" dirty="0">
              <a:ea typeface="Times New Roman" panose="02020603050405020304" pitchFamily="18" charset="0"/>
            </a:endParaRPr>
          </a:p>
          <a:p>
            <a:r>
              <a:rPr lang="en-GB" sz="525" kern="0" dirty="0">
                <a:ea typeface="Times New Roman" panose="02020603050405020304" pitchFamily="18" charset="0"/>
              </a:rPr>
              <a:t>1. Open of the American at Philadelphia in 2023</a:t>
            </a:r>
            <a:br>
              <a:rPr lang="en-GB" sz="525" kern="0" dirty="0">
                <a:ea typeface="Times New Roman" panose="02020603050405020304" pitchFamily="18" charset="0"/>
              </a:rPr>
            </a:br>
            <a:br>
              <a:rPr lang="en-GB" sz="525" kern="0" dirty="0">
                <a:ea typeface="Times New Roman" panose="02020603050405020304" pitchFamily="18" charset="0"/>
              </a:rPr>
            </a:br>
            <a:r>
              <a:rPr lang="en-GB" sz="525" kern="0" dirty="0">
                <a:ea typeface="Times New Roman" panose="02020603050405020304" pitchFamily="18" charset="0"/>
              </a:rPr>
              <a:t>2. The Hong Kong Open Twenty-three, Hong Kong 2023</a:t>
            </a:r>
            <a:br>
              <a:rPr lang="en-GB" sz="525" kern="0" dirty="0">
                <a:ea typeface="Times New Roman" panose="02020603050405020304" pitchFamily="18" charset="0"/>
              </a:rPr>
            </a:br>
            <a:br>
              <a:rPr lang="en-GB" sz="525" kern="0" dirty="0">
                <a:ea typeface="Times New Roman" panose="02020603050405020304" pitchFamily="18" charset="0"/>
              </a:rPr>
            </a:br>
            <a:r>
              <a:rPr lang="en-GB" sz="525" kern="0" dirty="0">
                <a:ea typeface="Times New Roman" panose="02020603050405020304" pitchFamily="18" charset="0"/>
              </a:rPr>
              <a:t>3. Boynton Beach will host the Florida Open in 2024.</a:t>
            </a:r>
            <a:br>
              <a:rPr lang="en-GB" sz="525" kern="0" dirty="0">
                <a:ea typeface="Times New Roman" panose="02020603050405020304" pitchFamily="18" charset="0"/>
              </a:rPr>
            </a:br>
            <a:br>
              <a:rPr lang="en-GB" sz="525" kern="0" dirty="0">
                <a:ea typeface="Times New Roman" panose="02020603050405020304" pitchFamily="18" charset="0"/>
              </a:rPr>
            </a:br>
            <a:r>
              <a:rPr lang="en-GB" sz="525" kern="0" dirty="0">
                <a:ea typeface="Times New Roman" panose="02020603050405020304" pitchFamily="18" charset="0"/>
              </a:rPr>
              <a:t>4. Tenth Annual Tournament of Champions, New York, 2024</a:t>
            </a:r>
            <a:br>
              <a:rPr lang="en-GB" sz="525" kern="0" dirty="0">
                <a:ea typeface="Times New Roman" panose="02020603050405020304" pitchFamily="18" charset="0"/>
              </a:rPr>
            </a:br>
            <a:br>
              <a:rPr lang="en-GB" sz="525" kern="0" dirty="0">
                <a:ea typeface="Times New Roman" panose="02020603050405020304" pitchFamily="18" charset="0"/>
              </a:rPr>
            </a:br>
            <a:r>
              <a:rPr lang="en-GB" sz="525" kern="0" dirty="0">
                <a:ea typeface="Times New Roman" panose="02020603050405020304" pitchFamily="18" charset="0"/>
              </a:rPr>
              <a:t>5. Grasshoppers Cup, held in Zurich in the year 2023</a:t>
            </a:r>
            <a:br>
              <a:rPr lang="en-GB" sz="525" kern="0" dirty="0">
                <a:ea typeface="Times New Roman" panose="02020603050405020304" pitchFamily="18" charset="0"/>
              </a:rPr>
            </a:br>
            <a:br>
              <a:rPr lang="en-GB" sz="525" kern="0" dirty="0">
                <a:ea typeface="Times New Roman" panose="02020603050405020304" pitchFamily="18" charset="0"/>
              </a:rPr>
            </a:br>
            <a:r>
              <a:rPr lang="en-GB" sz="525" kern="0" dirty="0">
                <a:ea typeface="Times New Roman" panose="02020603050405020304" pitchFamily="18" charset="0"/>
              </a:rPr>
              <a:t>6. The Malaysia Cup will be held in Kuala Lumpur in the year 2023.</a:t>
            </a:r>
            <a:r>
              <a:rPr lang="en-GB" sz="525" dirty="0"/>
              <a:t> </a:t>
            </a:r>
          </a:p>
        </p:txBody>
      </p:sp>
      <p:sp>
        <p:nvSpPr>
          <p:cNvPr id="12" name="TextBox 11">
            <a:extLst>
              <a:ext uri="{FF2B5EF4-FFF2-40B4-BE49-F238E27FC236}">
                <a16:creationId xmlns:a16="http://schemas.microsoft.com/office/drawing/2014/main" id="{4EAEE2E0-A998-4C81-CD38-9C68B30D03AE}"/>
              </a:ext>
            </a:extLst>
          </p:cNvPr>
          <p:cNvSpPr txBox="1"/>
          <p:nvPr/>
        </p:nvSpPr>
        <p:spPr>
          <a:xfrm>
            <a:off x="1952287" y="3434415"/>
            <a:ext cx="2384228" cy="1061829"/>
          </a:xfrm>
          <a:prstGeom prst="rect">
            <a:avLst/>
          </a:prstGeom>
          <a:noFill/>
        </p:spPr>
        <p:txBody>
          <a:bodyPr wrap="square">
            <a:spAutoFit/>
          </a:bodyPr>
          <a:lstStyle/>
          <a:p>
            <a:r>
              <a:rPr lang="en-GB" sz="525" kern="0" dirty="0">
                <a:ea typeface="Times New Roman" panose="02020603050405020304" pitchFamily="18" charset="0"/>
              </a:rPr>
              <a:t>This study's primary variables are as follows:</a:t>
            </a:r>
            <a:br>
              <a:rPr lang="en-GB" sz="525" kern="0" dirty="0">
                <a:ea typeface="Times New Roman" panose="02020603050405020304" pitchFamily="18" charset="0"/>
              </a:rPr>
            </a:br>
            <a:br>
              <a:rPr lang="en-GB" sz="525" kern="0" dirty="0">
                <a:ea typeface="Times New Roman" panose="02020603050405020304" pitchFamily="18" charset="0"/>
              </a:rPr>
            </a:br>
            <a:r>
              <a:rPr lang="en-GB" sz="525" kern="0" dirty="0">
                <a:ea typeface="Times New Roman" panose="02020603050405020304" pitchFamily="18" charset="0"/>
              </a:rPr>
              <a:t>The length of each rally, stated in seconds, is referred to as the rally length (RL).</a:t>
            </a:r>
            <a:br>
              <a:rPr lang="en-GB" sz="525" kern="0" dirty="0">
                <a:ea typeface="Times New Roman" panose="02020603050405020304" pitchFamily="18" charset="0"/>
              </a:rPr>
            </a:br>
            <a:br>
              <a:rPr lang="en-GB" sz="525" kern="0" dirty="0">
                <a:ea typeface="Times New Roman" panose="02020603050405020304" pitchFamily="18" charset="0"/>
              </a:rPr>
            </a:br>
            <a:r>
              <a:rPr lang="en-GB" sz="525" kern="0" dirty="0">
                <a:ea typeface="Times New Roman" panose="02020603050405020304" pitchFamily="18" charset="0"/>
              </a:rPr>
              <a:t>The overall count of shots hit inside a rally is referred to as the shots Per Rally (SPR) metric.</a:t>
            </a:r>
            <a:br>
              <a:rPr lang="en-GB" sz="525" kern="0" dirty="0">
                <a:ea typeface="Times New Roman" panose="02020603050405020304" pitchFamily="18" charset="0"/>
              </a:rPr>
            </a:br>
            <a:br>
              <a:rPr lang="en-GB" sz="525" kern="0" dirty="0">
                <a:ea typeface="Times New Roman" panose="02020603050405020304" pitchFamily="18" charset="0"/>
              </a:rPr>
            </a:br>
            <a:r>
              <a:rPr lang="en-GB" sz="525" kern="0" dirty="0">
                <a:ea typeface="Times New Roman" panose="02020603050405020304" pitchFamily="18" charset="0"/>
              </a:rPr>
              <a:t>By dividing the RL by the SPR, the time between shots (TB) can be calculated as follows:</a:t>
            </a:r>
            <a:br>
              <a:rPr lang="en-GB" sz="525" kern="0" dirty="0">
                <a:ea typeface="Times New Roman" panose="02020603050405020304" pitchFamily="18" charset="0"/>
              </a:rPr>
            </a:br>
            <a:br>
              <a:rPr lang="en-GB" sz="525" kern="0" dirty="0">
                <a:ea typeface="Times New Roman" panose="02020603050405020304" pitchFamily="18" charset="0"/>
              </a:rPr>
            </a:br>
            <a:r>
              <a:rPr lang="en-GB" sz="525" kern="0" dirty="0">
                <a:ea typeface="Times New Roman" panose="02020603050405020304" pitchFamily="18" charset="0"/>
              </a:rPr>
              <a:t>The Shots Per Minute (SPM) is determined by first dividing the SPR by the RL and then multiplying the result by sixty (SPM = (SPR/RL) x 60)</a:t>
            </a:r>
            <a:r>
              <a:rPr lang="en-GB" sz="525" dirty="0"/>
              <a:t> </a:t>
            </a:r>
          </a:p>
        </p:txBody>
      </p:sp>
      <p:pic>
        <p:nvPicPr>
          <p:cNvPr id="13" name="Picture 12" descr="A table with numbers and text&#10;&#10;Description automatically generated">
            <a:extLst>
              <a:ext uri="{FF2B5EF4-FFF2-40B4-BE49-F238E27FC236}">
                <a16:creationId xmlns:a16="http://schemas.microsoft.com/office/drawing/2014/main" id="{053A181F-EC9A-2B40-6965-8A9DB8811C80}"/>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2059364" y="4901719"/>
            <a:ext cx="2166788" cy="1364762"/>
          </a:xfrm>
          <a:prstGeom prst="rect">
            <a:avLst/>
          </a:prstGeom>
        </p:spPr>
      </p:pic>
      <p:sp>
        <p:nvSpPr>
          <p:cNvPr id="14" name="Title 1">
            <a:extLst>
              <a:ext uri="{FF2B5EF4-FFF2-40B4-BE49-F238E27FC236}">
                <a16:creationId xmlns:a16="http://schemas.microsoft.com/office/drawing/2014/main" id="{8858B5EC-8D19-2313-8475-29C8A2F2CB6E}"/>
              </a:ext>
            </a:extLst>
          </p:cNvPr>
          <p:cNvSpPr txBox="1">
            <a:spLocks/>
          </p:cNvSpPr>
          <p:nvPr/>
        </p:nvSpPr>
        <p:spPr bwMode="blackWhite">
          <a:xfrm>
            <a:off x="194401" y="90115"/>
            <a:ext cx="1587075" cy="201531"/>
          </a:xfrm>
          <a:prstGeom prst="rect">
            <a:avLst/>
          </a:prstGeom>
          <a:solidFill>
            <a:srgbClr val="FFFFFF"/>
          </a:solidFill>
          <a:ln w="38100" cap="sq">
            <a:solidFill>
              <a:srgbClr val="00B050"/>
            </a:solidFill>
            <a:miter lim="800000"/>
          </a:ln>
        </p:spPr>
        <p:txBody>
          <a:bodyPr vert="horz" lIns="205740" tIns="137160" rIns="205740" bIns="13716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825" b="1" kern="100" dirty="0">
                <a:latin typeface="Arial" panose="020B0604020202020204" pitchFamily="34" charset="0"/>
                <a:ea typeface="Aptos" panose="020B0004020202020204" pitchFamily="34" charset="0"/>
                <a:cs typeface="Times New Roman" panose="02020603050405020304" pitchFamily="18" charset="0"/>
              </a:rPr>
              <a:t>Introduction</a:t>
            </a:r>
            <a:endParaRPr lang="en-GB" sz="3000" dirty="0"/>
          </a:p>
        </p:txBody>
      </p:sp>
      <p:sp>
        <p:nvSpPr>
          <p:cNvPr id="15" name="Title 1">
            <a:extLst>
              <a:ext uri="{FF2B5EF4-FFF2-40B4-BE49-F238E27FC236}">
                <a16:creationId xmlns:a16="http://schemas.microsoft.com/office/drawing/2014/main" id="{4E06624B-907B-22F7-FAE0-21CB49AFD0E0}"/>
              </a:ext>
            </a:extLst>
          </p:cNvPr>
          <p:cNvSpPr txBox="1">
            <a:spLocks/>
          </p:cNvSpPr>
          <p:nvPr/>
        </p:nvSpPr>
        <p:spPr bwMode="blackWhite">
          <a:xfrm>
            <a:off x="510930" y="2008480"/>
            <a:ext cx="851894" cy="180583"/>
          </a:xfrm>
          <a:prstGeom prst="rect">
            <a:avLst/>
          </a:prstGeom>
          <a:solidFill>
            <a:srgbClr val="FFFFFF"/>
          </a:solidFill>
          <a:ln w="38100" cap="sq">
            <a:solidFill>
              <a:srgbClr val="00B050"/>
            </a:solidFill>
            <a:miter lim="800000"/>
          </a:ln>
        </p:spPr>
        <p:txBody>
          <a:bodyPr vert="horz" lIns="205740" tIns="137160" rIns="205740" bIns="13716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825" b="1" kern="100" dirty="0">
                <a:latin typeface="Arial" panose="020B0604020202020204" pitchFamily="34" charset="0"/>
                <a:ea typeface="Aptos" panose="020B0004020202020204" pitchFamily="34" charset="0"/>
                <a:cs typeface="Times New Roman" panose="02020603050405020304" pitchFamily="18" charset="0"/>
              </a:rPr>
              <a:t>Aims</a:t>
            </a:r>
            <a:endParaRPr lang="en-GB" sz="3000" dirty="0"/>
          </a:p>
        </p:txBody>
      </p:sp>
      <p:sp>
        <p:nvSpPr>
          <p:cNvPr id="16" name="Title 1">
            <a:extLst>
              <a:ext uri="{FF2B5EF4-FFF2-40B4-BE49-F238E27FC236}">
                <a16:creationId xmlns:a16="http://schemas.microsoft.com/office/drawing/2014/main" id="{811654E8-C372-C2F5-B95F-26CACE4D72E4}"/>
              </a:ext>
            </a:extLst>
          </p:cNvPr>
          <p:cNvSpPr txBox="1">
            <a:spLocks/>
          </p:cNvSpPr>
          <p:nvPr/>
        </p:nvSpPr>
        <p:spPr bwMode="blackWhite">
          <a:xfrm>
            <a:off x="2576851" y="779914"/>
            <a:ext cx="1143120" cy="258724"/>
          </a:xfrm>
          <a:prstGeom prst="rect">
            <a:avLst/>
          </a:prstGeom>
          <a:solidFill>
            <a:srgbClr val="FFFFFF"/>
          </a:solidFill>
          <a:ln w="38100" cap="sq">
            <a:solidFill>
              <a:srgbClr val="00B050"/>
            </a:solidFill>
            <a:miter lim="800000"/>
          </a:ln>
        </p:spPr>
        <p:txBody>
          <a:bodyPr vert="horz" lIns="205740" tIns="137160" rIns="205740" bIns="13716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825" b="1" kern="100" dirty="0">
                <a:latin typeface="Arial" panose="020B0604020202020204" pitchFamily="34" charset="0"/>
                <a:cs typeface="Times New Roman" panose="02020603050405020304" pitchFamily="18" charset="0"/>
              </a:rPr>
              <a:t>Method</a:t>
            </a:r>
            <a:endParaRPr lang="en-GB" sz="3000" dirty="0"/>
          </a:p>
        </p:txBody>
      </p:sp>
      <p:sp>
        <p:nvSpPr>
          <p:cNvPr id="18" name="TextBox 17">
            <a:extLst>
              <a:ext uri="{FF2B5EF4-FFF2-40B4-BE49-F238E27FC236}">
                <a16:creationId xmlns:a16="http://schemas.microsoft.com/office/drawing/2014/main" id="{C274049F-8F43-B0C5-EBE7-BAB93E56B338}"/>
              </a:ext>
            </a:extLst>
          </p:cNvPr>
          <p:cNvSpPr txBox="1"/>
          <p:nvPr/>
        </p:nvSpPr>
        <p:spPr>
          <a:xfrm>
            <a:off x="1952287" y="2551318"/>
            <a:ext cx="2313233" cy="819455"/>
          </a:xfrm>
          <a:prstGeom prst="rect">
            <a:avLst/>
          </a:prstGeom>
          <a:noFill/>
        </p:spPr>
        <p:txBody>
          <a:bodyPr wrap="square">
            <a:spAutoFit/>
          </a:bodyPr>
          <a:lstStyle/>
          <a:p>
            <a:r>
              <a:rPr lang="en-GB" sz="525" kern="0" dirty="0">
                <a:ea typeface="Times New Roman" panose="02020603050405020304" pitchFamily="18" charset="0"/>
              </a:rPr>
              <a:t>Angles®, a video analysis program, will be used to collect data from 244 different matches. The length of the rally, types of shots, and the number of shots fired during each rally are some of the relevant measures. </a:t>
            </a:r>
          </a:p>
          <a:p>
            <a:endParaRPr lang="en-GB" sz="525" kern="0" dirty="0">
              <a:ea typeface="Times New Roman" panose="02020603050405020304" pitchFamily="18" charset="0"/>
            </a:endParaRPr>
          </a:p>
          <a:p>
            <a:endParaRPr lang="en-GB" sz="525" kern="0" dirty="0">
              <a:ea typeface="Times New Roman" panose="02020603050405020304" pitchFamily="18" charset="0"/>
            </a:endParaRPr>
          </a:p>
          <a:p>
            <a:r>
              <a:rPr lang="en-GB" sz="525" kern="0" dirty="0">
                <a:ea typeface="Times New Roman" panose="02020603050405020304" pitchFamily="18" charset="0"/>
              </a:rPr>
              <a:t>Time between shots (TB) and shots per minute (SPM) are the two primary measurements that will be utilised to ascertain the effectiveness of the intensity matrix. Video footage that is analysed frame by frame will ensure that accurate data collection is accomplished.</a:t>
            </a:r>
            <a:r>
              <a:rPr lang="en-GB" sz="525" dirty="0"/>
              <a:t> </a:t>
            </a:r>
          </a:p>
        </p:txBody>
      </p:sp>
      <p:sp>
        <p:nvSpPr>
          <p:cNvPr id="19" name="Title 1">
            <a:extLst>
              <a:ext uri="{FF2B5EF4-FFF2-40B4-BE49-F238E27FC236}">
                <a16:creationId xmlns:a16="http://schemas.microsoft.com/office/drawing/2014/main" id="{8E3E2BBC-67EB-77DA-23E3-81B06DED6E40}"/>
              </a:ext>
            </a:extLst>
          </p:cNvPr>
          <p:cNvSpPr txBox="1">
            <a:spLocks/>
          </p:cNvSpPr>
          <p:nvPr/>
        </p:nvSpPr>
        <p:spPr bwMode="blackWhite">
          <a:xfrm>
            <a:off x="5235019" y="770511"/>
            <a:ext cx="1143120" cy="281922"/>
          </a:xfrm>
          <a:prstGeom prst="rect">
            <a:avLst/>
          </a:prstGeom>
          <a:solidFill>
            <a:srgbClr val="FFFFFF"/>
          </a:solidFill>
          <a:ln w="38100" cap="sq">
            <a:solidFill>
              <a:srgbClr val="00B050"/>
            </a:solidFill>
            <a:miter lim="800000"/>
          </a:ln>
        </p:spPr>
        <p:txBody>
          <a:bodyPr vert="horz" lIns="205740" tIns="137160" rIns="205740" bIns="13716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825" b="1" kern="100" dirty="0">
                <a:latin typeface="Arial" panose="020B0604020202020204" pitchFamily="34" charset="0"/>
                <a:cs typeface="Times New Roman" panose="02020603050405020304" pitchFamily="18" charset="0"/>
              </a:rPr>
              <a:t>Results</a:t>
            </a:r>
            <a:endParaRPr lang="en-GB" sz="3000" dirty="0"/>
          </a:p>
        </p:txBody>
      </p:sp>
      <p:sp>
        <p:nvSpPr>
          <p:cNvPr id="21" name="TextBox 20">
            <a:extLst>
              <a:ext uri="{FF2B5EF4-FFF2-40B4-BE49-F238E27FC236}">
                <a16:creationId xmlns:a16="http://schemas.microsoft.com/office/drawing/2014/main" id="{4E56BFCA-0B77-7D66-A059-C66D63D04301}"/>
              </a:ext>
            </a:extLst>
          </p:cNvPr>
          <p:cNvSpPr txBox="1"/>
          <p:nvPr/>
        </p:nvSpPr>
        <p:spPr>
          <a:xfrm>
            <a:off x="4446758" y="1288723"/>
            <a:ext cx="1107309" cy="923330"/>
          </a:xfrm>
          <a:prstGeom prst="rect">
            <a:avLst/>
          </a:prstGeom>
          <a:noFill/>
        </p:spPr>
        <p:txBody>
          <a:bodyPr wrap="square">
            <a:spAutoFit/>
          </a:bodyPr>
          <a:lstStyle/>
          <a:p>
            <a:pPr>
              <a:spcAft>
                <a:spcPts val="900"/>
              </a:spcAft>
            </a:pPr>
            <a:r>
              <a:rPr lang="en-GB" sz="450" b="1" kern="0" dirty="0">
                <a:ea typeface="Times New Roman" panose="02020603050405020304" pitchFamily="18" charset="0"/>
                <a:cs typeface="Times New Roman" panose="02020603050405020304" pitchFamily="18" charset="0"/>
              </a:rPr>
              <a:t>Men:</a:t>
            </a:r>
            <a:endParaRPr lang="en-GB" sz="450" kern="100" dirty="0">
              <a:ea typeface="Aptos" panose="020B0004020202020204" pitchFamily="34" charset="0"/>
              <a:cs typeface="Times New Roman" panose="02020603050405020304" pitchFamily="18" charset="0"/>
            </a:endParaRPr>
          </a:p>
          <a:p>
            <a:pPr marL="257175" indent="-257175">
              <a:spcAft>
                <a:spcPts val="900"/>
              </a:spcAft>
              <a:buSzPts val="1000"/>
              <a:buFont typeface="Symbol" pitchFamily="2" charset="2"/>
              <a:buChar char=""/>
              <a:tabLst>
                <a:tab pos="342900" algn="l"/>
              </a:tabLst>
            </a:pPr>
            <a:r>
              <a:rPr lang="en-GB" sz="450" kern="0" dirty="0">
                <a:ea typeface="Times New Roman" panose="02020603050405020304" pitchFamily="18" charset="0"/>
                <a:cs typeface="Times New Roman" panose="02020603050405020304" pitchFamily="18" charset="0"/>
              </a:rPr>
              <a:t>Short Rallies (1-4 shots): 33% of all rallies </a:t>
            </a:r>
          </a:p>
          <a:p>
            <a:pPr marL="257175" indent="-257175">
              <a:spcAft>
                <a:spcPts val="900"/>
              </a:spcAft>
              <a:buSzPts val="1000"/>
              <a:buFont typeface="Symbol" pitchFamily="2" charset="2"/>
              <a:buChar char=""/>
              <a:tabLst>
                <a:tab pos="342900" algn="l"/>
              </a:tabLst>
            </a:pPr>
            <a:r>
              <a:rPr lang="en-GB" sz="450" kern="0" dirty="0">
                <a:ea typeface="Times New Roman" panose="02020603050405020304" pitchFamily="18" charset="0"/>
                <a:cs typeface="Times New Roman" panose="02020603050405020304" pitchFamily="18" charset="0"/>
              </a:rPr>
              <a:t>Medium Rallies (5-8 shots): 42% of all rallies</a:t>
            </a:r>
            <a:endParaRPr lang="en-GB" sz="450" kern="100" dirty="0">
              <a:ea typeface="Aptos" panose="020B0004020202020204" pitchFamily="34" charset="0"/>
              <a:cs typeface="Times New Roman" panose="02020603050405020304" pitchFamily="18" charset="0"/>
            </a:endParaRPr>
          </a:p>
          <a:p>
            <a:pPr marL="257175" indent="-257175">
              <a:spcAft>
                <a:spcPts val="900"/>
              </a:spcAft>
              <a:buSzPts val="1000"/>
              <a:buFont typeface="Symbol" pitchFamily="2" charset="2"/>
              <a:buChar char=""/>
              <a:tabLst>
                <a:tab pos="342900" algn="l"/>
              </a:tabLst>
            </a:pPr>
            <a:r>
              <a:rPr lang="en-GB" sz="450" kern="0" dirty="0">
                <a:ea typeface="Times New Roman" panose="02020603050405020304" pitchFamily="18" charset="0"/>
                <a:cs typeface="Times New Roman" panose="02020603050405020304" pitchFamily="18" charset="0"/>
              </a:rPr>
              <a:t>Long Rallies (9+ shots): 25% of all rallies</a:t>
            </a:r>
          </a:p>
        </p:txBody>
      </p:sp>
      <p:pic>
        <p:nvPicPr>
          <p:cNvPr id="23" name="Picture 22" descr="A graph with red line&#10;&#10;Description automatically generated">
            <a:extLst>
              <a:ext uri="{FF2B5EF4-FFF2-40B4-BE49-F238E27FC236}">
                <a16:creationId xmlns:a16="http://schemas.microsoft.com/office/drawing/2014/main" id="{EE6C4CB7-3B2F-BA39-7C29-1256421D7D35}"/>
              </a:ext>
            </a:extLst>
          </p:cNvPr>
          <p:cNvPicPr>
            <a:picLocks noChangeAspect="1"/>
          </p:cNvPicPr>
          <p:nvPr/>
        </p:nvPicPr>
        <p:blipFill>
          <a:blip r:embed="rId4" cstate="print">
            <a:extLst>
              <a:ext uri="{28A0092B-C50C-407E-A947-70E740481C1C}">
                <a14:useLocalDpi xmlns:a14="http://schemas.microsoft.com/office/drawing/2010/main" val="0"/>
              </a:ext>
            </a:extLst>
          </a:blip>
          <a:srcRect l="-2220" t="66821"/>
          <a:stretch/>
        </p:blipFill>
        <p:spPr>
          <a:xfrm>
            <a:off x="80364" y="4743869"/>
            <a:ext cx="1701112" cy="1155079"/>
          </a:xfrm>
          <a:prstGeom prst="rect">
            <a:avLst/>
          </a:prstGeom>
        </p:spPr>
      </p:pic>
      <p:sp>
        <p:nvSpPr>
          <p:cNvPr id="29" name="TextBox 28">
            <a:extLst>
              <a:ext uri="{FF2B5EF4-FFF2-40B4-BE49-F238E27FC236}">
                <a16:creationId xmlns:a16="http://schemas.microsoft.com/office/drawing/2014/main" id="{C6B6EC95-1921-C0A5-6AD1-A2DF3297C36A}"/>
              </a:ext>
            </a:extLst>
          </p:cNvPr>
          <p:cNvSpPr txBox="1"/>
          <p:nvPr/>
        </p:nvSpPr>
        <p:spPr>
          <a:xfrm>
            <a:off x="7057860" y="3452659"/>
            <a:ext cx="1965916" cy="1338828"/>
          </a:xfrm>
          <a:prstGeom prst="rect">
            <a:avLst/>
          </a:prstGeom>
          <a:noFill/>
        </p:spPr>
        <p:txBody>
          <a:bodyPr wrap="square">
            <a:spAutoFit/>
          </a:bodyPr>
          <a:lstStyle/>
          <a:p>
            <a:pPr marL="257175" indent="-257175">
              <a:spcAft>
                <a:spcPts val="900"/>
              </a:spcAft>
              <a:buSzPts val="1000"/>
              <a:buFont typeface="Symbol" pitchFamily="2" charset="2"/>
              <a:buChar char=""/>
              <a:tabLst>
                <a:tab pos="342900" algn="l"/>
              </a:tabLst>
            </a:pPr>
            <a:r>
              <a:rPr lang="en-GB" sz="450" b="1" kern="0" dirty="0">
                <a:ea typeface="Times New Roman" panose="02020603050405020304" pitchFamily="18" charset="0"/>
                <a:cs typeface="Times New Roman" panose="02020603050405020304" pitchFamily="18" charset="0"/>
              </a:rPr>
              <a:t>Shorter TB and Higher SPM Correlate with Winning Matches:</a:t>
            </a:r>
            <a:r>
              <a:rPr lang="en-GB" sz="450" kern="0" dirty="0">
                <a:ea typeface="Times New Roman" panose="02020603050405020304" pitchFamily="18" charset="0"/>
                <a:cs typeface="Times New Roman" panose="02020603050405020304" pitchFamily="18" charset="0"/>
              </a:rPr>
              <a:t> Players who won matches generally had shorter TB and higher SPM, indicating that a faster pace is advantageous.</a:t>
            </a:r>
            <a:endParaRPr lang="en-GB" sz="450" kern="100" dirty="0">
              <a:ea typeface="Aptos" panose="020B0004020202020204" pitchFamily="34" charset="0"/>
              <a:cs typeface="Times New Roman" panose="02020603050405020304" pitchFamily="18" charset="0"/>
            </a:endParaRPr>
          </a:p>
          <a:p>
            <a:pPr marL="257175" indent="-257175">
              <a:spcAft>
                <a:spcPts val="900"/>
              </a:spcAft>
              <a:buSzPts val="1000"/>
              <a:buFont typeface="Symbol" pitchFamily="2" charset="2"/>
              <a:buChar char=""/>
              <a:tabLst>
                <a:tab pos="342900" algn="l"/>
              </a:tabLst>
            </a:pPr>
            <a:r>
              <a:rPr lang="en-GB" sz="450" b="1" kern="0" dirty="0">
                <a:ea typeface="Times New Roman" panose="02020603050405020304" pitchFamily="18" charset="0"/>
                <a:cs typeface="Times New Roman" panose="02020603050405020304" pitchFamily="18" charset="0"/>
              </a:rPr>
              <a:t>High-Intensity Players Have Better World Rankings:</a:t>
            </a:r>
            <a:r>
              <a:rPr lang="en-GB" sz="450" kern="0" dirty="0">
                <a:ea typeface="Times New Roman" panose="02020603050405020304" pitchFamily="18" charset="0"/>
                <a:cs typeface="Times New Roman" panose="02020603050405020304" pitchFamily="18" charset="0"/>
              </a:rPr>
              <a:t> Players in Cluster 1 (high intensity) generally had higher world rankings compared to players in Clusters 2 and 3.</a:t>
            </a:r>
            <a:endParaRPr lang="en-GB" sz="450" kern="100" dirty="0">
              <a:ea typeface="Aptos" panose="020B0004020202020204" pitchFamily="34" charset="0"/>
              <a:cs typeface="Times New Roman" panose="02020603050405020304" pitchFamily="18" charset="0"/>
            </a:endParaRPr>
          </a:p>
          <a:p>
            <a:pPr marL="257175" indent="-257175">
              <a:spcAft>
                <a:spcPts val="900"/>
              </a:spcAft>
              <a:buSzPts val="1000"/>
              <a:buFont typeface="Symbol" pitchFamily="2" charset="2"/>
              <a:buChar char=""/>
              <a:tabLst>
                <a:tab pos="342900" algn="l"/>
              </a:tabLst>
            </a:pPr>
            <a:r>
              <a:rPr lang="en-GB" sz="450" b="1" kern="0" dirty="0">
                <a:ea typeface="Times New Roman" panose="02020603050405020304" pitchFamily="18" charset="0"/>
                <a:cs typeface="Times New Roman" panose="02020603050405020304" pitchFamily="18" charset="0"/>
              </a:rPr>
              <a:t>Shot Type and Outcome:</a:t>
            </a:r>
            <a:r>
              <a:rPr lang="en-GB" sz="450" kern="0" dirty="0">
                <a:ea typeface="Times New Roman" panose="02020603050405020304" pitchFamily="18" charset="0"/>
                <a:cs typeface="Times New Roman" panose="02020603050405020304" pitchFamily="18" charset="0"/>
              </a:rPr>
              <a:t> Volleys and kills were more frequent in high-intensity rallies. Successful players used a higher proportion of these shots, which contributed to faster rallies and better outcomes.</a:t>
            </a:r>
            <a:endParaRPr lang="en-GB" sz="450" kern="100" dirty="0">
              <a:ea typeface="Aptos" panose="020B0004020202020204" pitchFamily="34" charset="0"/>
              <a:cs typeface="Times New Roman" panose="02020603050405020304" pitchFamily="18" charset="0"/>
            </a:endParaRPr>
          </a:p>
          <a:p>
            <a:pPr marL="257175" indent="-257175">
              <a:spcAft>
                <a:spcPts val="900"/>
              </a:spcAft>
              <a:buSzPts val="1000"/>
              <a:buFont typeface="Symbol" pitchFamily="2" charset="2"/>
              <a:buChar char=""/>
              <a:tabLst>
                <a:tab pos="342900" algn="l"/>
              </a:tabLst>
            </a:pPr>
            <a:r>
              <a:rPr lang="en-GB" sz="450" b="1" kern="0" dirty="0">
                <a:ea typeface="Times New Roman" panose="02020603050405020304" pitchFamily="18" charset="0"/>
                <a:cs typeface="Times New Roman" panose="02020603050405020304" pitchFamily="18" charset="0"/>
              </a:rPr>
              <a:t>Match Stage Influence:</a:t>
            </a:r>
            <a:r>
              <a:rPr lang="en-GB" sz="450" kern="0" dirty="0">
                <a:ea typeface="Times New Roman" panose="02020603050405020304" pitchFamily="18" charset="0"/>
                <a:cs typeface="Times New Roman" panose="02020603050405020304" pitchFamily="18" charset="0"/>
              </a:rPr>
              <a:t> Intensity metrics varied by match stage, with higher intensity observed in the final stages of the tournaments compared to the initial rounds.</a:t>
            </a:r>
            <a:endParaRPr lang="en-GB" sz="450" kern="100" dirty="0">
              <a:ea typeface="Aptos" panose="020B0004020202020204" pitchFamily="34" charset="0"/>
              <a:cs typeface="Times New Roman" panose="02020603050405020304" pitchFamily="18" charset="0"/>
            </a:endParaRPr>
          </a:p>
        </p:txBody>
      </p:sp>
      <p:sp>
        <p:nvSpPr>
          <p:cNvPr id="33" name="TextBox 32">
            <a:extLst>
              <a:ext uri="{FF2B5EF4-FFF2-40B4-BE49-F238E27FC236}">
                <a16:creationId xmlns:a16="http://schemas.microsoft.com/office/drawing/2014/main" id="{13121C07-31F3-7724-A50C-07B9218E243E}"/>
              </a:ext>
            </a:extLst>
          </p:cNvPr>
          <p:cNvSpPr txBox="1"/>
          <p:nvPr/>
        </p:nvSpPr>
        <p:spPr>
          <a:xfrm>
            <a:off x="5639493" y="1286925"/>
            <a:ext cx="1190871" cy="923330"/>
          </a:xfrm>
          <a:prstGeom prst="rect">
            <a:avLst/>
          </a:prstGeom>
          <a:noFill/>
        </p:spPr>
        <p:txBody>
          <a:bodyPr wrap="square">
            <a:spAutoFit/>
          </a:bodyPr>
          <a:lstStyle/>
          <a:p>
            <a:pPr>
              <a:spcAft>
                <a:spcPts val="900"/>
              </a:spcAft>
              <a:buSzPts val="1000"/>
              <a:tabLst>
                <a:tab pos="342900" algn="l"/>
              </a:tabLst>
            </a:pPr>
            <a:r>
              <a:rPr lang="en-GB" sz="450" b="1" kern="0" dirty="0">
                <a:ea typeface="Times New Roman" panose="02020603050405020304" pitchFamily="18" charset="0"/>
                <a:cs typeface="Times New Roman" panose="02020603050405020304" pitchFamily="18" charset="0"/>
              </a:rPr>
              <a:t>Women:</a:t>
            </a:r>
            <a:endParaRPr lang="en-GB" sz="450" kern="100" dirty="0">
              <a:ea typeface="Aptos" panose="020B0004020202020204" pitchFamily="34" charset="0"/>
              <a:cs typeface="Times New Roman" panose="02020603050405020304" pitchFamily="18" charset="0"/>
            </a:endParaRPr>
          </a:p>
          <a:p>
            <a:pPr marL="257175" indent="-257175">
              <a:spcAft>
                <a:spcPts val="900"/>
              </a:spcAft>
              <a:buSzPts val="1000"/>
              <a:buFont typeface="Symbol" pitchFamily="2" charset="2"/>
              <a:buChar char=""/>
              <a:tabLst>
                <a:tab pos="342900" algn="l"/>
              </a:tabLst>
            </a:pPr>
            <a:r>
              <a:rPr lang="en-GB" sz="450" kern="0" dirty="0">
                <a:ea typeface="Times New Roman" panose="02020603050405020304" pitchFamily="18" charset="0"/>
                <a:cs typeface="Times New Roman" panose="02020603050405020304" pitchFamily="18" charset="0"/>
              </a:rPr>
              <a:t>Short Rallies (1-4 shots): 37% of all rallies</a:t>
            </a:r>
            <a:endParaRPr lang="en-GB" sz="450" kern="100" dirty="0">
              <a:ea typeface="Aptos" panose="020B0004020202020204" pitchFamily="34" charset="0"/>
              <a:cs typeface="Times New Roman" panose="02020603050405020304" pitchFamily="18" charset="0"/>
            </a:endParaRPr>
          </a:p>
          <a:p>
            <a:pPr marL="257175" indent="-257175">
              <a:spcAft>
                <a:spcPts val="900"/>
              </a:spcAft>
              <a:buSzPts val="1000"/>
              <a:buFont typeface="Symbol" pitchFamily="2" charset="2"/>
              <a:buChar char=""/>
              <a:tabLst>
                <a:tab pos="342900" algn="l"/>
              </a:tabLst>
            </a:pPr>
            <a:r>
              <a:rPr lang="en-GB" sz="450" kern="0" dirty="0">
                <a:ea typeface="Times New Roman" panose="02020603050405020304" pitchFamily="18" charset="0"/>
                <a:cs typeface="Times New Roman" panose="02020603050405020304" pitchFamily="18" charset="0"/>
              </a:rPr>
              <a:t>Medium Rallies (5-8 shots): 38% of all rallies </a:t>
            </a:r>
          </a:p>
          <a:p>
            <a:pPr marL="257175" indent="-257175">
              <a:spcAft>
                <a:spcPts val="900"/>
              </a:spcAft>
              <a:buSzPts val="1000"/>
              <a:buFont typeface="Symbol" pitchFamily="2" charset="2"/>
              <a:buChar char=""/>
              <a:tabLst>
                <a:tab pos="342900" algn="l"/>
              </a:tabLst>
            </a:pPr>
            <a:r>
              <a:rPr lang="en-GB" sz="450" kern="0" dirty="0">
                <a:ea typeface="Times New Roman" panose="02020603050405020304" pitchFamily="18" charset="0"/>
                <a:cs typeface="Times New Roman" panose="02020603050405020304" pitchFamily="18" charset="0"/>
              </a:rPr>
              <a:t>Long Rallies (9+ shots): 25% of all rallies.</a:t>
            </a:r>
            <a:endParaRPr lang="en-GB" sz="450" kern="100" dirty="0">
              <a:ea typeface="Aptos" panose="020B0004020202020204" pitchFamily="34" charset="0"/>
              <a:cs typeface="Times New Roman" panose="02020603050405020304" pitchFamily="18" charset="0"/>
            </a:endParaRPr>
          </a:p>
        </p:txBody>
      </p:sp>
      <p:sp>
        <p:nvSpPr>
          <p:cNvPr id="34" name="Title 1">
            <a:extLst>
              <a:ext uri="{FF2B5EF4-FFF2-40B4-BE49-F238E27FC236}">
                <a16:creationId xmlns:a16="http://schemas.microsoft.com/office/drawing/2014/main" id="{EAF78C5A-AF46-4DD4-9482-2DB3A0DE9D69}"/>
              </a:ext>
            </a:extLst>
          </p:cNvPr>
          <p:cNvSpPr txBox="1">
            <a:spLocks/>
          </p:cNvSpPr>
          <p:nvPr/>
        </p:nvSpPr>
        <p:spPr bwMode="blackWhite">
          <a:xfrm>
            <a:off x="7450875" y="98215"/>
            <a:ext cx="1397763" cy="250248"/>
          </a:xfrm>
          <a:prstGeom prst="rect">
            <a:avLst/>
          </a:prstGeom>
          <a:solidFill>
            <a:srgbClr val="FFFFFF"/>
          </a:solidFill>
          <a:ln w="38100" cap="sq">
            <a:solidFill>
              <a:srgbClr val="00B050"/>
            </a:solidFill>
            <a:miter lim="800000"/>
          </a:ln>
        </p:spPr>
        <p:txBody>
          <a:bodyPr vert="horz" lIns="205740" tIns="137160" rIns="205740" bIns="13716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825" b="1" kern="100" dirty="0">
                <a:latin typeface="Arial" panose="020B0604020202020204" pitchFamily="34" charset="0"/>
                <a:cs typeface="Times New Roman" panose="02020603050405020304" pitchFamily="18" charset="0"/>
              </a:rPr>
              <a:t>Discussion</a:t>
            </a:r>
            <a:endParaRPr lang="en-GB" sz="3000" dirty="0"/>
          </a:p>
        </p:txBody>
      </p:sp>
      <p:sp>
        <p:nvSpPr>
          <p:cNvPr id="36" name="TextBox 35">
            <a:extLst>
              <a:ext uri="{FF2B5EF4-FFF2-40B4-BE49-F238E27FC236}">
                <a16:creationId xmlns:a16="http://schemas.microsoft.com/office/drawing/2014/main" id="{2DADCB23-E07F-DEE9-DFD4-401FDA9477D1}"/>
              </a:ext>
            </a:extLst>
          </p:cNvPr>
          <p:cNvSpPr txBox="1"/>
          <p:nvPr/>
        </p:nvSpPr>
        <p:spPr>
          <a:xfrm>
            <a:off x="7065880" y="4793129"/>
            <a:ext cx="1921186" cy="507831"/>
          </a:xfrm>
          <a:prstGeom prst="rect">
            <a:avLst/>
          </a:prstGeom>
          <a:noFill/>
        </p:spPr>
        <p:txBody>
          <a:bodyPr wrap="square">
            <a:spAutoFit/>
          </a:bodyPr>
          <a:lstStyle/>
          <a:p>
            <a:r>
              <a:rPr lang="en-GB" sz="450" kern="0" dirty="0">
                <a:ea typeface="Times New Roman" panose="02020603050405020304" pitchFamily="18" charset="0"/>
              </a:rPr>
              <a:t>The findings of this research provide significant new insights into the dynamics of rally intensity in the sport of competitive squash. The primary findings indicate that two significant variables, namely Time Between Shots (TB) and Shots Per Minute (SPM), play a significant role in distinguishing between player performance and have a strong correlation with the outcomes of matches and the ranks of professionals throughout the world.</a:t>
            </a:r>
            <a:r>
              <a:rPr lang="en-GB" sz="450" dirty="0"/>
              <a:t> </a:t>
            </a:r>
          </a:p>
        </p:txBody>
      </p:sp>
      <p:sp>
        <p:nvSpPr>
          <p:cNvPr id="37" name="Title 1">
            <a:extLst>
              <a:ext uri="{FF2B5EF4-FFF2-40B4-BE49-F238E27FC236}">
                <a16:creationId xmlns:a16="http://schemas.microsoft.com/office/drawing/2014/main" id="{668086A6-1CFB-E79B-8DBB-6ABB02CDA0EC}"/>
              </a:ext>
            </a:extLst>
          </p:cNvPr>
          <p:cNvSpPr txBox="1">
            <a:spLocks/>
          </p:cNvSpPr>
          <p:nvPr/>
        </p:nvSpPr>
        <p:spPr bwMode="blackWhite">
          <a:xfrm>
            <a:off x="7485417" y="5465970"/>
            <a:ext cx="1441034" cy="253585"/>
          </a:xfrm>
          <a:prstGeom prst="rect">
            <a:avLst/>
          </a:prstGeom>
          <a:solidFill>
            <a:srgbClr val="FFFFFF"/>
          </a:solidFill>
          <a:ln w="38100" cap="sq">
            <a:solidFill>
              <a:srgbClr val="00B050"/>
            </a:solidFill>
            <a:miter lim="800000"/>
          </a:ln>
        </p:spPr>
        <p:txBody>
          <a:bodyPr vert="horz" lIns="205740" tIns="137160" rIns="205740" bIns="13716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825" b="1" kern="100" dirty="0">
                <a:latin typeface="Arial" panose="020B0604020202020204" pitchFamily="34" charset="0"/>
                <a:cs typeface="Times New Roman" panose="02020603050405020304" pitchFamily="18" charset="0"/>
              </a:rPr>
              <a:t>conclusion</a:t>
            </a:r>
            <a:endParaRPr lang="en-GB" sz="3000" dirty="0"/>
          </a:p>
        </p:txBody>
      </p:sp>
      <p:sp>
        <p:nvSpPr>
          <p:cNvPr id="38" name="Title 1">
            <a:extLst>
              <a:ext uri="{FF2B5EF4-FFF2-40B4-BE49-F238E27FC236}">
                <a16:creationId xmlns:a16="http://schemas.microsoft.com/office/drawing/2014/main" id="{2165FD52-6E9F-02BC-E3D6-25F95A7FD60A}"/>
              </a:ext>
            </a:extLst>
          </p:cNvPr>
          <p:cNvSpPr txBox="1">
            <a:spLocks/>
          </p:cNvSpPr>
          <p:nvPr/>
        </p:nvSpPr>
        <p:spPr bwMode="blackWhite">
          <a:xfrm>
            <a:off x="51341" y="6121387"/>
            <a:ext cx="1480593" cy="278896"/>
          </a:xfrm>
          <a:prstGeom prst="rect">
            <a:avLst/>
          </a:prstGeom>
          <a:solidFill>
            <a:srgbClr val="FFFFFF"/>
          </a:solidFill>
          <a:ln w="38100" cap="sq">
            <a:solidFill>
              <a:srgbClr val="00B050"/>
            </a:solidFill>
            <a:miter lim="800000"/>
          </a:ln>
        </p:spPr>
        <p:txBody>
          <a:bodyPr vert="horz" lIns="205740" tIns="137160" rIns="205740" bIns="13716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825" b="1" kern="100" dirty="0">
                <a:latin typeface="Arial" panose="020B0604020202020204" pitchFamily="34" charset="0"/>
                <a:cs typeface="Times New Roman" panose="02020603050405020304" pitchFamily="18" charset="0"/>
              </a:rPr>
              <a:t>references</a:t>
            </a:r>
            <a:endParaRPr lang="en-GB" sz="3000" dirty="0"/>
          </a:p>
        </p:txBody>
      </p:sp>
      <p:sp>
        <p:nvSpPr>
          <p:cNvPr id="42" name="Rounded Rectangle 41">
            <a:extLst>
              <a:ext uri="{FF2B5EF4-FFF2-40B4-BE49-F238E27FC236}">
                <a16:creationId xmlns:a16="http://schemas.microsoft.com/office/drawing/2014/main" id="{84B91B87-6A82-8888-7C71-F4BD9E64C966}"/>
              </a:ext>
            </a:extLst>
          </p:cNvPr>
          <p:cNvSpPr/>
          <p:nvPr/>
        </p:nvSpPr>
        <p:spPr>
          <a:xfrm>
            <a:off x="7311769" y="5824656"/>
            <a:ext cx="1719938" cy="920104"/>
          </a:xfrm>
          <a:prstGeom prst="roundRect">
            <a:avLst/>
          </a:prstGeom>
          <a:solidFill>
            <a:srgbClr val="0070C0"/>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350"/>
          </a:p>
        </p:txBody>
      </p:sp>
      <p:sp>
        <p:nvSpPr>
          <p:cNvPr id="6" name="TextBox 5">
            <a:extLst>
              <a:ext uri="{FF2B5EF4-FFF2-40B4-BE49-F238E27FC236}">
                <a16:creationId xmlns:a16="http://schemas.microsoft.com/office/drawing/2014/main" id="{90B752DE-074D-EB5B-9DCF-44B9817C679F}"/>
              </a:ext>
            </a:extLst>
          </p:cNvPr>
          <p:cNvSpPr txBox="1"/>
          <p:nvPr/>
        </p:nvSpPr>
        <p:spPr>
          <a:xfrm>
            <a:off x="7345965" y="5892561"/>
            <a:ext cx="1719938" cy="784830"/>
          </a:xfrm>
          <a:prstGeom prst="rect">
            <a:avLst/>
          </a:prstGeom>
          <a:noFill/>
        </p:spPr>
        <p:txBody>
          <a:bodyPr wrap="square">
            <a:spAutoFit/>
          </a:bodyPr>
          <a:lstStyle/>
          <a:p>
            <a:r>
              <a:rPr lang="en-GB" sz="450" kern="0" dirty="0">
                <a:ea typeface="Times New Roman" panose="02020603050405020304" pitchFamily="18" charset="0"/>
              </a:rPr>
              <a:t>This research demonstrates, in general, the significant role that rally intensity plays in the performance of professional squash players. It is possible to have a better understanding of the global rankings, match results, and player performance by utilising the measurements of TB and SPM. At the top levels of the sport, the most important factor in determining success is high-intensity play, which is characterised by shorter time frames and increasing speed per minute. Because of the findings, data-driven solutions to increase player performance have been developed, which will influence training and coaching.</a:t>
            </a:r>
            <a:r>
              <a:rPr lang="en-GB" sz="450" dirty="0"/>
              <a:t> </a:t>
            </a:r>
          </a:p>
        </p:txBody>
      </p:sp>
      <p:sp>
        <p:nvSpPr>
          <p:cNvPr id="9" name="TextBox 8">
            <a:extLst>
              <a:ext uri="{FF2B5EF4-FFF2-40B4-BE49-F238E27FC236}">
                <a16:creationId xmlns:a16="http://schemas.microsoft.com/office/drawing/2014/main" id="{2A6165A7-D103-A90F-3EF3-89D4D9DCE50C}"/>
              </a:ext>
            </a:extLst>
          </p:cNvPr>
          <p:cNvSpPr txBox="1"/>
          <p:nvPr/>
        </p:nvSpPr>
        <p:spPr>
          <a:xfrm>
            <a:off x="147901" y="449158"/>
            <a:ext cx="1762505" cy="646331"/>
          </a:xfrm>
          <a:prstGeom prst="rect">
            <a:avLst/>
          </a:prstGeom>
          <a:noFill/>
        </p:spPr>
        <p:txBody>
          <a:bodyPr wrap="square">
            <a:spAutoFit/>
          </a:bodyPr>
          <a:lstStyle/>
          <a:p>
            <a:r>
              <a:rPr lang="en-GB" sz="450" kern="0" dirty="0">
                <a:ea typeface="Times New Roman" panose="02020603050405020304" pitchFamily="18" charset="0"/>
              </a:rPr>
              <a:t>When it comes to the kinematics and dynamics of squash at the highest level, there has been very little research done, even though the sport is both strategic and has a long and illustrious history. Even though research conducted by Vučkovič et al. (2013) and Hughes and Franks (1994) have provided valuable insights about shot selection and court placement, there is a significant knowledge gap concerning the intensity of rallies and the impact they have on the outcomes of games.</a:t>
            </a:r>
            <a:r>
              <a:rPr lang="en-GB" sz="450" dirty="0"/>
              <a:t> </a:t>
            </a:r>
          </a:p>
        </p:txBody>
      </p:sp>
      <p:sp>
        <p:nvSpPr>
          <p:cNvPr id="17" name="TextBox 16">
            <a:extLst>
              <a:ext uri="{FF2B5EF4-FFF2-40B4-BE49-F238E27FC236}">
                <a16:creationId xmlns:a16="http://schemas.microsoft.com/office/drawing/2014/main" id="{78E5CD5C-A150-F52E-CFB1-31C3DFB5C192}"/>
              </a:ext>
            </a:extLst>
          </p:cNvPr>
          <p:cNvSpPr txBox="1"/>
          <p:nvPr/>
        </p:nvSpPr>
        <p:spPr>
          <a:xfrm>
            <a:off x="152998" y="1121299"/>
            <a:ext cx="1757408" cy="715581"/>
          </a:xfrm>
          <a:prstGeom prst="rect">
            <a:avLst/>
          </a:prstGeom>
          <a:noFill/>
        </p:spPr>
        <p:txBody>
          <a:bodyPr wrap="square">
            <a:spAutoFit/>
          </a:bodyPr>
          <a:lstStyle/>
          <a:p>
            <a:r>
              <a:rPr lang="en-GB" sz="450" kern="0" dirty="0">
                <a:ea typeface="Times New Roman" panose="02020603050405020304" pitchFamily="18" charset="0"/>
              </a:rPr>
              <a:t>Squash rules have evolved over time, particularly the alterations that were made in 2009 including the 11-point-per-rally (PPR) scoring system and a reduced tin height. These modifications have resulted in changes to the game's mechanics. A more aggressive play style has emerged because of these advancements; the current sport of squash is characterised by rallies that are shorter and more forceful. While this is going on, the research that has been done up until now has not completely studied how these advancements affect player performance and strategic choices.</a:t>
            </a:r>
            <a:endParaRPr lang="en-GB" sz="450" dirty="0"/>
          </a:p>
        </p:txBody>
      </p:sp>
      <p:sp>
        <p:nvSpPr>
          <p:cNvPr id="20" name="Title 1">
            <a:extLst>
              <a:ext uri="{FF2B5EF4-FFF2-40B4-BE49-F238E27FC236}">
                <a16:creationId xmlns:a16="http://schemas.microsoft.com/office/drawing/2014/main" id="{46DC0FBE-A853-99AC-8BD6-CA5C5F528AAD}"/>
              </a:ext>
            </a:extLst>
          </p:cNvPr>
          <p:cNvSpPr txBox="1">
            <a:spLocks/>
          </p:cNvSpPr>
          <p:nvPr/>
        </p:nvSpPr>
        <p:spPr bwMode="blackWhite">
          <a:xfrm>
            <a:off x="3875757" y="553300"/>
            <a:ext cx="1205398" cy="241770"/>
          </a:xfrm>
          <a:prstGeom prst="rect">
            <a:avLst/>
          </a:prstGeom>
          <a:solidFill>
            <a:srgbClr val="FFFFFF"/>
          </a:solidFill>
          <a:ln w="38100" cap="sq">
            <a:solidFill>
              <a:srgbClr val="00B050"/>
            </a:solidFill>
            <a:miter lim="800000"/>
          </a:ln>
        </p:spPr>
        <p:txBody>
          <a:bodyPr vert="horz" lIns="205740" tIns="137160" rIns="205740" bIns="137160" rtlCol="0" anchor="ctr" anchorCtr="1">
            <a:noAutofit/>
          </a:bodyPr>
          <a:lstStyle>
            <a:lvl1pPr algn="ctr" defTabSz="914400" rtl="0" eaLnBrk="1" latinLnBrk="0" hangingPunct="1">
              <a:lnSpc>
                <a:spcPct val="90000"/>
              </a:lnSpc>
              <a:spcBef>
                <a:spcPct val="0"/>
              </a:spcBef>
              <a:buNone/>
              <a:defRPr sz="3800" kern="1200" cap="all" spc="200" baseline="0">
                <a:solidFill>
                  <a:srgbClr val="262626"/>
                </a:solidFill>
                <a:latin typeface="+mj-lt"/>
                <a:ea typeface="+mj-ea"/>
                <a:cs typeface="+mj-cs"/>
              </a:defRPr>
            </a:lvl1pPr>
          </a:lstStyle>
          <a:p>
            <a:r>
              <a:rPr lang="en-US" sz="600" b="1" kern="100" dirty="0">
                <a:latin typeface="Arial" panose="020B0604020202020204" pitchFamily="34" charset="0"/>
                <a:cs typeface="Times New Roman" panose="02020603050405020304" pitchFamily="18" charset="0"/>
              </a:rPr>
              <a:t>By Samuel watts</a:t>
            </a:r>
            <a:endParaRPr lang="en-GB" sz="1800" dirty="0"/>
          </a:p>
        </p:txBody>
      </p:sp>
      <p:sp>
        <p:nvSpPr>
          <p:cNvPr id="28" name="TextBox 27">
            <a:extLst>
              <a:ext uri="{FF2B5EF4-FFF2-40B4-BE49-F238E27FC236}">
                <a16:creationId xmlns:a16="http://schemas.microsoft.com/office/drawing/2014/main" id="{EC0EE404-5179-6019-FBAA-F1E18C692E98}"/>
              </a:ext>
            </a:extLst>
          </p:cNvPr>
          <p:cNvSpPr txBox="1"/>
          <p:nvPr/>
        </p:nvSpPr>
        <p:spPr>
          <a:xfrm>
            <a:off x="128610" y="6537053"/>
            <a:ext cx="5965617" cy="230832"/>
          </a:xfrm>
          <a:prstGeom prst="rect">
            <a:avLst/>
          </a:prstGeom>
          <a:noFill/>
        </p:spPr>
        <p:txBody>
          <a:bodyPr wrap="square">
            <a:spAutoFit/>
          </a:bodyPr>
          <a:lstStyle/>
          <a:p>
            <a:pPr marL="257175" indent="-257175">
              <a:buFont typeface="+mj-lt"/>
              <a:buAutoNum type="arabicPeriod"/>
            </a:pPr>
            <a:r>
              <a:rPr lang="en-GB" sz="450" kern="100" dirty="0">
                <a:ea typeface="Aptos" panose="020B0004020202020204" pitchFamily="34" charset="0"/>
                <a:cs typeface="Times New Roman" panose="02020603050405020304" pitchFamily="18" charset="0"/>
              </a:rPr>
              <a:t>Vučković, G., James, N., Hughes, M., Murray, S., Sporiš, G., &amp; Perš, J. (2013). The effect of court location and available time on the tactical shot selection of elite squash players. </a:t>
            </a:r>
            <a:r>
              <a:rPr lang="en-GB" sz="450" i="1" kern="100" dirty="0">
                <a:ea typeface="Aptos" panose="020B0004020202020204" pitchFamily="34" charset="0"/>
                <a:cs typeface="Times New Roman" panose="02020603050405020304" pitchFamily="18" charset="0"/>
              </a:rPr>
              <a:t>DOAJ (DOAJ: Directory of Open Access Journals)</a:t>
            </a:r>
            <a:r>
              <a:rPr lang="en-GB" sz="450" kern="100" dirty="0">
                <a:ea typeface="Aptos" panose="020B0004020202020204" pitchFamily="34" charset="0"/>
                <a:cs typeface="Times New Roman" panose="02020603050405020304" pitchFamily="18" charset="0"/>
              </a:rPr>
              <a:t>. [Google Scholar]</a:t>
            </a:r>
          </a:p>
          <a:p>
            <a:pPr marL="257175" indent="-257175">
              <a:buFont typeface="+mj-lt"/>
              <a:buAutoNum type="arabicPeriod"/>
            </a:pPr>
            <a:r>
              <a:rPr lang="en-GB" sz="450" kern="100" dirty="0">
                <a:ea typeface="Aptos" panose="020B0004020202020204" pitchFamily="34" charset="0"/>
                <a:cs typeface="Times New Roman" panose="02020603050405020304" pitchFamily="18" charset="0"/>
              </a:rPr>
              <a:t>Hughes, M., &amp; Franks, I. M. (1994). Dynamic patterns of movement of squash players of different standards in winning and losing rallies. Ergonomics, 37(1), 23–29. [Google Scholar]</a:t>
            </a:r>
          </a:p>
        </p:txBody>
      </p:sp>
      <p:sp>
        <p:nvSpPr>
          <p:cNvPr id="31" name="TextBox 30">
            <a:extLst>
              <a:ext uri="{FF2B5EF4-FFF2-40B4-BE49-F238E27FC236}">
                <a16:creationId xmlns:a16="http://schemas.microsoft.com/office/drawing/2014/main" id="{DDBCD0B6-A005-5F8C-F984-7E1558C9F387}"/>
              </a:ext>
            </a:extLst>
          </p:cNvPr>
          <p:cNvSpPr txBox="1"/>
          <p:nvPr/>
        </p:nvSpPr>
        <p:spPr>
          <a:xfrm>
            <a:off x="7100573" y="2946935"/>
            <a:ext cx="1906496" cy="438582"/>
          </a:xfrm>
          <a:prstGeom prst="rect">
            <a:avLst/>
          </a:prstGeom>
          <a:noFill/>
        </p:spPr>
        <p:txBody>
          <a:bodyPr wrap="square">
            <a:spAutoFit/>
          </a:bodyPr>
          <a:lstStyle/>
          <a:p>
            <a:r>
              <a:rPr lang="en-GB" sz="450" kern="0" dirty="0">
                <a:ea typeface="Times New Roman" panose="02020603050405020304" pitchFamily="18" charset="0"/>
              </a:rPr>
              <a:t>The close mean and median values for both TB and SPM suggest a normal distribution among players. The slightly higher mean TB and lower mean SPM in women’s matches indicate a marginally slower pace compared to men’s matches. The standard deviations reflect some variability in rally intensity, with men showing slightly more variation in SPM than women.</a:t>
            </a:r>
            <a:r>
              <a:rPr lang="en-GB" sz="450" dirty="0"/>
              <a:t> </a:t>
            </a:r>
          </a:p>
        </p:txBody>
      </p:sp>
      <p:sp>
        <p:nvSpPr>
          <p:cNvPr id="35" name="TextBox 34">
            <a:extLst>
              <a:ext uri="{FF2B5EF4-FFF2-40B4-BE49-F238E27FC236}">
                <a16:creationId xmlns:a16="http://schemas.microsoft.com/office/drawing/2014/main" id="{AA436715-2B93-5BF6-5F76-0AD7593F73EC}"/>
              </a:ext>
            </a:extLst>
          </p:cNvPr>
          <p:cNvSpPr txBox="1"/>
          <p:nvPr/>
        </p:nvSpPr>
        <p:spPr>
          <a:xfrm>
            <a:off x="4428131" y="2199454"/>
            <a:ext cx="1262154" cy="1061829"/>
          </a:xfrm>
          <a:prstGeom prst="rect">
            <a:avLst/>
          </a:prstGeom>
          <a:noFill/>
        </p:spPr>
        <p:txBody>
          <a:bodyPr wrap="square">
            <a:spAutoFit/>
          </a:bodyPr>
          <a:lstStyle/>
          <a:p>
            <a:pPr>
              <a:spcAft>
                <a:spcPts val="900"/>
              </a:spcAft>
            </a:pPr>
            <a:r>
              <a:rPr lang="en-GB" sz="450" b="1" kern="0" dirty="0">
                <a:ea typeface="Times New Roman" panose="02020603050405020304" pitchFamily="18" charset="0"/>
                <a:cs typeface="Times New Roman" panose="02020603050405020304" pitchFamily="18" charset="0"/>
              </a:rPr>
              <a:t>Men:</a:t>
            </a:r>
            <a:endParaRPr lang="en-GB" sz="450" kern="100" dirty="0">
              <a:ea typeface="Aptos" panose="020B0004020202020204" pitchFamily="34" charset="0"/>
              <a:cs typeface="Times New Roman" panose="02020603050405020304" pitchFamily="18" charset="0"/>
            </a:endParaRPr>
          </a:p>
          <a:p>
            <a:pPr marL="257175" indent="-257175">
              <a:spcAft>
                <a:spcPts val="900"/>
              </a:spcAft>
              <a:buSzPts val="1000"/>
              <a:buFont typeface="Symbol" pitchFamily="2" charset="2"/>
              <a:buChar char=""/>
              <a:tabLst>
                <a:tab pos="342900" algn="l"/>
              </a:tabLst>
            </a:pPr>
            <a:r>
              <a:rPr lang="en-GB" sz="450" b="1" kern="0" dirty="0">
                <a:ea typeface="Times New Roman" panose="02020603050405020304" pitchFamily="18" charset="0"/>
                <a:cs typeface="Times New Roman" panose="02020603050405020304" pitchFamily="18" charset="0"/>
              </a:rPr>
              <a:t>Average Shots per Rally</a:t>
            </a:r>
            <a:r>
              <a:rPr lang="en-GB" sz="450" kern="0" dirty="0">
                <a:ea typeface="Times New Roman" panose="02020603050405020304" pitchFamily="18" charset="0"/>
                <a:cs typeface="Times New Roman" panose="02020603050405020304" pitchFamily="18" charset="0"/>
              </a:rPr>
              <a:t>: Mean (8.50), Median (8.57), Range (4.34)</a:t>
            </a:r>
            <a:endParaRPr lang="en-GB" sz="450" kern="100" dirty="0">
              <a:ea typeface="Aptos" panose="020B0004020202020204" pitchFamily="34" charset="0"/>
              <a:cs typeface="Times New Roman" panose="02020603050405020304" pitchFamily="18" charset="0"/>
            </a:endParaRPr>
          </a:p>
          <a:p>
            <a:pPr marL="257175" indent="-257175">
              <a:spcAft>
                <a:spcPts val="900"/>
              </a:spcAft>
              <a:buSzPts val="1000"/>
              <a:buFont typeface="Symbol" pitchFamily="2" charset="2"/>
              <a:buChar char=""/>
              <a:tabLst>
                <a:tab pos="342900" algn="l"/>
              </a:tabLst>
            </a:pPr>
            <a:r>
              <a:rPr lang="en-GB" sz="450" b="1" kern="0" dirty="0">
                <a:ea typeface="Times New Roman" panose="02020603050405020304" pitchFamily="18" charset="0"/>
                <a:cs typeface="Times New Roman" panose="02020603050405020304" pitchFamily="18" charset="0"/>
              </a:rPr>
              <a:t>Average Shots per Minute</a:t>
            </a:r>
            <a:r>
              <a:rPr lang="en-GB" sz="450" kern="0" dirty="0">
                <a:ea typeface="Times New Roman" panose="02020603050405020304" pitchFamily="18" charset="0"/>
                <a:cs typeface="Times New Roman" panose="02020603050405020304" pitchFamily="18" charset="0"/>
              </a:rPr>
              <a:t>: Mean (21.27), Median (21.36), Range (1.95)</a:t>
            </a:r>
            <a:endParaRPr lang="en-GB" sz="450" kern="100" dirty="0">
              <a:ea typeface="Aptos" panose="020B0004020202020204" pitchFamily="34" charset="0"/>
              <a:cs typeface="Times New Roman" panose="02020603050405020304" pitchFamily="18" charset="0"/>
            </a:endParaRPr>
          </a:p>
          <a:p>
            <a:pPr marL="257175" indent="-257175">
              <a:spcAft>
                <a:spcPts val="900"/>
              </a:spcAft>
              <a:buSzPts val="1000"/>
              <a:buFont typeface="Symbol" pitchFamily="2" charset="2"/>
              <a:buChar char=""/>
              <a:tabLst>
                <a:tab pos="342900" algn="l"/>
              </a:tabLst>
            </a:pPr>
            <a:r>
              <a:rPr lang="en-GB" sz="450" b="1" kern="0" dirty="0">
                <a:ea typeface="Times New Roman" panose="02020603050405020304" pitchFamily="18" charset="0"/>
                <a:cs typeface="Times New Roman" panose="02020603050405020304" pitchFamily="18" charset="0"/>
              </a:rPr>
              <a:t>Average Time Between Shots</a:t>
            </a:r>
            <a:r>
              <a:rPr lang="en-GB" sz="450" kern="0" dirty="0">
                <a:ea typeface="Times New Roman" panose="02020603050405020304" pitchFamily="18" charset="0"/>
                <a:cs typeface="Times New Roman" panose="02020603050405020304" pitchFamily="18" charset="0"/>
              </a:rPr>
              <a:t>: Mean (2.99), Median (2.98), Range (0.18)</a:t>
            </a:r>
            <a:endParaRPr lang="en-GB" sz="450" kern="100" dirty="0">
              <a:ea typeface="Aptos" panose="020B0004020202020204" pitchFamily="34" charset="0"/>
              <a:cs typeface="Times New Roman" panose="02020603050405020304" pitchFamily="18" charset="0"/>
            </a:endParaRPr>
          </a:p>
        </p:txBody>
      </p:sp>
      <p:sp>
        <p:nvSpPr>
          <p:cNvPr id="43" name="TextBox 42">
            <a:extLst>
              <a:ext uri="{FF2B5EF4-FFF2-40B4-BE49-F238E27FC236}">
                <a16:creationId xmlns:a16="http://schemas.microsoft.com/office/drawing/2014/main" id="{271872B3-78BD-0BB4-038A-AADA27AF617B}"/>
              </a:ext>
            </a:extLst>
          </p:cNvPr>
          <p:cNvSpPr txBox="1"/>
          <p:nvPr/>
        </p:nvSpPr>
        <p:spPr>
          <a:xfrm>
            <a:off x="5639493" y="2288104"/>
            <a:ext cx="1418367" cy="923330"/>
          </a:xfrm>
          <a:prstGeom prst="rect">
            <a:avLst/>
          </a:prstGeom>
          <a:noFill/>
        </p:spPr>
        <p:txBody>
          <a:bodyPr wrap="square">
            <a:spAutoFit/>
          </a:bodyPr>
          <a:lstStyle/>
          <a:p>
            <a:pPr>
              <a:spcAft>
                <a:spcPts val="900"/>
              </a:spcAft>
            </a:pPr>
            <a:r>
              <a:rPr lang="en-GB" sz="450" b="1" kern="0" dirty="0">
                <a:ea typeface="Times New Roman" panose="02020603050405020304" pitchFamily="18" charset="0"/>
                <a:cs typeface="Times New Roman" panose="02020603050405020304" pitchFamily="18" charset="0"/>
              </a:rPr>
              <a:t>Women:</a:t>
            </a:r>
            <a:endParaRPr lang="en-GB" sz="450" kern="100" dirty="0">
              <a:ea typeface="Aptos" panose="020B0004020202020204" pitchFamily="34" charset="0"/>
              <a:cs typeface="Times New Roman" panose="02020603050405020304" pitchFamily="18" charset="0"/>
            </a:endParaRPr>
          </a:p>
          <a:p>
            <a:pPr marL="257175" indent="-257175">
              <a:spcAft>
                <a:spcPts val="900"/>
              </a:spcAft>
              <a:buSzPts val="1000"/>
              <a:buFont typeface="Symbol" pitchFamily="2" charset="2"/>
              <a:buChar char=""/>
              <a:tabLst>
                <a:tab pos="342900" algn="l"/>
              </a:tabLst>
            </a:pPr>
            <a:r>
              <a:rPr lang="en-GB" sz="450" b="1" kern="0" dirty="0">
                <a:ea typeface="Times New Roman" panose="02020603050405020304" pitchFamily="18" charset="0"/>
                <a:cs typeface="Times New Roman" panose="02020603050405020304" pitchFamily="18" charset="0"/>
              </a:rPr>
              <a:t>Average Shots per Rally</a:t>
            </a:r>
            <a:r>
              <a:rPr lang="en-GB" sz="450" kern="0" dirty="0">
                <a:ea typeface="Times New Roman" panose="02020603050405020304" pitchFamily="18" charset="0"/>
                <a:cs typeface="Times New Roman" panose="02020603050405020304" pitchFamily="18" charset="0"/>
              </a:rPr>
              <a:t>: Mean (6.08), Median (5.92), Range (2.36)</a:t>
            </a:r>
            <a:endParaRPr lang="en-GB" sz="450" kern="100" dirty="0">
              <a:ea typeface="Aptos" panose="020B0004020202020204" pitchFamily="34" charset="0"/>
              <a:cs typeface="Times New Roman" panose="02020603050405020304" pitchFamily="18" charset="0"/>
            </a:endParaRPr>
          </a:p>
          <a:p>
            <a:pPr marL="257175" indent="-257175">
              <a:spcAft>
                <a:spcPts val="900"/>
              </a:spcAft>
              <a:buSzPts val="1000"/>
              <a:buFont typeface="Symbol" pitchFamily="2" charset="2"/>
              <a:buChar char=""/>
              <a:tabLst>
                <a:tab pos="342900" algn="l"/>
              </a:tabLst>
            </a:pPr>
            <a:r>
              <a:rPr lang="en-GB" sz="450" b="1" kern="0" dirty="0">
                <a:ea typeface="Times New Roman" panose="02020603050405020304" pitchFamily="18" charset="0"/>
                <a:cs typeface="Times New Roman" panose="02020603050405020304" pitchFamily="18" charset="0"/>
              </a:rPr>
              <a:t>Average Shots per Minute</a:t>
            </a:r>
            <a:r>
              <a:rPr lang="en-GB" sz="450" kern="0" dirty="0">
                <a:ea typeface="Times New Roman" panose="02020603050405020304" pitchFamily="18" charset="0"/>
                <a:cs typeface="Times New Roman" panose="02020603050405020304" pitchFamily="18" charset="0"/>
              </a:rPr>
              <a:t>: Mean (20.79), Median (19.95), Range (4.33)</a:t>
            </a:r>
            <a:endParaRPr lang="en-GB" sz="450" kern="100" dirty="0">
              <a:ea typeface="Aptos" panose="020B0004020202020204" pitchFamily="34" charset="0"/>
              <a:cs typeface="Times New Roman" panose="02020603050405020304" pitchFamily="18" charset="0"/>
            </a:endParaRPr>
          </a:p>
          <a:p>
            <a:pPr marL="257175" indent="-257175">
              <a:spcAft>
                <a:spcPts val="900"/>
              </a:spcAft>
              <a:buSzPts val="1000"/>
              <a:buFont typeface="Symbol" pitchFamily="2" charset="2"/>
              <a:buChar char=""/>
              <a:tabLst>
                <a:tab pos="342900" algn="l"/>
              </a:tabLst>
            </a:pPr>
            <a:r>
              <a:rPr lang="en-GB" sz="450" b="1" kern="0" dirty="0">
                <a:ea typeface="Times New Roman" panose="02020603050405020304" pitchFamily="18" charset="0"/>
                <a:cs typeface="Times New Roman" panose="02020603050405020304" pitchFamily="18" charset="0"/>
              </a:rPr>
              <a:t>Average Time Between Shots</a:t>
            </a:r>
            <a:r>
              <a:rPr lang="en-GB" sz="450" kern="0" dirty="0">
                <a:ea typeface="Times New Roman" panose="02020603050405020304" pitchFamily="18" charset="0"/>
                <a:cs typeface="Times New Roman" panose="02020603050405020304" pitchFamily="18" charset="0"/>
              </a:rPr>
              <a:t>: Mean (3.19), Median (3.18), Range (0.37)</a:t>
            </a:r>
            <a:endParaRPr lang="en-GB" sz="450" kern="100" dirty="0">
              <a:ea typeface="Aptos" panose="020B0004020202020204" pitchFamily="34" charset="0"/>
              <a:cs typeface="Times New Roman" panose="02020603050405020304" pitchFamily="18" charset="0"/>
            </a:endParaRPr>
          </a:p>
        </p:txBody>
      </p:sp>
      <p:sp>
        <p:nvSpPr>
          <p:cNvPr id="45" name="TextBox 44">
            <a:extLst>
              <a:ext uri="{FF2B5EF4-FFF2-40B4-BE49-F238E27FC236}">
                <a16:creationId xmlns:a16="http://schemas.microsoft.com/office/drawing/2014/main" id="{24E73142-8EAF-0AF6-E7DA-E467C0C0D2A4}"/>
              </a:ext>
            </a:extLst>
          </p:cNvPr>
          <p:cNvSpPr txBox="1"/>
          <p:nvPr/>
        </p:nvSpPr>
        <p:spPr>
          <a:xfrm>
            <a:off x="7069617" y="562027"/>
            <a:ext cx="2043984" cy="2331407"/>
          </a:xfrm>
          <a:prstGeom prst="rect">
            <a:avLst/>
          </a:prstGeom>
          <a:noFill/>
        </p:spPr>
        <p:txBody>
          <a:bodyPr wrap="square">
            <a:spAutoFit/>
          </a:bodyPr>
          <a:lstStyle/>
          <a:p>
            <a:pPr>
              <a:spcAft>
                <a:spcPts val="900"/>
              </a:spcAft>
              <a:tabLst>
                <a:tab pos="342900" algn="l"/>
              </a:tabLst>
            </a:pPr>
            <a:r>
              <a:rPr lang="en-GB" sz="450" b="1" kern="0" dirty="0">
                <a:ea typeface="Times New Roman" panose="02020603050405020304" pitchFamily="18" charset="0"/>
                <a:cs typeface="Times New Roman" panose="02020603050405020304" pitchFamily="18" charset="0"/>
              </a:rPr>
              <a:t>Higher Intensity and Match Success</a:t>
            </a:r>
            <a:r>
              <a:rPr lang="en-GB" sz="450" kern="0" dirty="0">
                <a:ea typeface="Times New Roman" panose="02020603050405020304" pitchFamily="18" charset="0"/>
                <a:cs typeface="Times New Roman" panose="02020603050405020304" pitchFamily="18" charset="0"/>
              </a:rPr>
              <a:t>:</a:t>
            </a:r>
            <a:endParaRPr lang="en-GB" sz="450" kern="100" dirty="0">
              <a:ea typeface="Times New Roman" panose="02020603050405020304" pitchFamily="18" charset="0"/>
              <a:cs typeface="Times New Roman" panose="02020603050405020304" pitchFamily="18" charset="0"/>
            </a:endParaRPr>
          </a:p>
          <a:p>
            <a:pPr>
              <a:spcAft>
                <a:spcPts val="900"/>
              </a:spcAft>
              <a:tabLst>
                <a:tab pos="342900" algn="l"/>
              </a:tabLst>
            </a:pPr>
            <a:r>
              <a:rPr lang="en-GB" sz="450" b="1" kern="0" dirty="0">
                <a:ea typeface="Times New Roman" panose="02020603050405020304" pitchFamily="18" charset="0"/>
                <a:cs typeface="Times New Roman" panose="02020603050405020304" pitchFamily="18" charset="0"/>
              </a:rPr>
              <a:t>Explanation</a:t>
            </a:r>
            <a:r>
              <a:rPr lang="en-GB" sz="450" kern="0" dirty="0">
                <a:ea typeface="Times New Roman" panose="02020603050405020304" pitchFamily="18" charset="0"/>
                <a:cs typeface="Times New Roman" panose="02020603050405020304" pitchFamily="18" charset="0"/>
              </a:rPr>
              <a:t>: Both women and men players who maintain higher rally intensity (measured by shots per minute) and shorter times between shots tend to have better world rankings.</a:t>
            </a:r>
            <a:endParaRPr lang="en-GB" sz="450" kern="100" dirty="0">
              <a:ea typeface="Times New Roman" panose="02020603050405020304" pitchFamily="18" charset="0"/>
              <a:cs typeface="Times New Roman" panose="02020603050405020304" pitchFamily="18" charset="0"/>
            </a:endParaRPr>
          </a:p>
          <a:p>
            <a:pPr>
              <a:spcAft>
                <a:spcPts val="900"/>
              </a:spcAft>
              <a:tabLst>
                <a:tab pos="342900" algn="l"/>
              </a:tabLst>
            </a:pPr>
            <a:r>
              <a:rPr lang="en-GB" sz="450" b="1" kern="0" dirty="0">
                <a:ea typeface="Times New Roman" panose="02020603050405020304" pitchFamily="18" charset="0"/>
                <a:cs typeface="Times New Roman" panose="02020603050405020304" pitchFamily="18" charset="0"/>
              </a:rPr>
              <a:t>Implication</a:t>
            </a:r>
            <a:r>
              <a:rPr lang="en-GB" sz="450" kern="0" dirty="0">
                <a:ea typeface="Times New Roman" panose="02020603050405020304" pitchFamily="18" charset="0"/>
                <a:cs typeface="Times New Roman" panose="02020603050405020304" pitchFamily="18" charset="0"/>
              </a:rPr>
              <a:t>: Training programs focusing on improving players' ability to play fast-paced rallies could enhance their performance and ranking. Emphasis should be on fitness, quick decision-making, and shot precision.</a:t>
            </a:r>
            <a:endParaRPr lang="en-GB" sz="450" kern="100" dirty="0">
              <a:ea typeface="Aptos" panose="020B0004020202020204" pitchFamily="34" charset="0"/>
              <a:cs typeface="Times New Roman" panose="02020603050405020304" pitchFamily="18" charset="0"/>
            </a:endParaRPr>
          </a:p>
          <a:p>
            <a:pPr>
              <a:spcAft>
                <a:spcPts val="900"/>
              </a:spcAft>
              <a:tabLst>
                <a:tab pos="342900" algn="l"/>
              </a:tabLst>
            </a:pPr>
            <a:r>
              <a:rPr lang="en-GB" sz="450" b="1" kern="0" dirty="0">
                <a:ea typeface="Times New Roman" panose="02020603050405020304" pitchFamily="18" charset="0"/>
                <a:cs typeface="Times New Roman" panose="02020603050405020304" pitchFamily="18" charset="0"/>
              </a:rPr>
              <a:t>Strategic Play</a:t>
            </a:r>
            <a:r>
              <a:rPr lang="en-GB" sz="450" kern="0" dirty="0">
                <a:ea typeface="Times New Roman" panose="02020603050405020304" pitchFamily="18" charset="0"/>
                <a:cs typeface="Times New Roman" panose="02020603050405020304" pitchFamily="18" charset="0"/>
              </a:rPr>
              <a:t>:</a:t>
            </a:r>
            <a:endParaRPr lang="en-GB" sz="450" kern="100" dirty="0">
              <a:ea typeface="Times New Roman" panose="02020603050405020304" pitchFamily="18" charset="0"/>
              <a:cs typeface="Times New Roman" panose="02020603050405020304" pitchFamily="18" charset="0"/>
            </a:endParaRPr>
          </a:p>
          <a:p>
            <a:pPr>
              <a:spcAft>
                <a:spcPts val="900"/>
              </a:spcAft>
              <a:tabLst>
                <a:tab pos="342900" algn="l"/>
              </a:tabLst>
            </a:pPr>
            <a:r>
              <a:rPr lang="en-GB" sz="450" b="1" kern="0" dirty="0">
                <a:ea typeface="Times New Roman" panose="02020603050405020304" pitchFamily="18" charset="0"/>
                <a:cs typeface="Times New Roman" panose="02020603050405020304" pitchFamily="18" charset="0"/>
              </a:rPr>
              <a:t>Women</a:t>
            </a:r>
            <a:r>
              <a:rPr lang="en-GB" sz="450" kern="0" dirty="0">
                <a:ea typeface="Times New Roman" panose="02020603050405020304" pitchFamily="18" charset="0"/>
                <a:cs typeface="Times New Roman" panose="02020603050405020304" pitchFamily="18" charset="0"/>
              </a:rPr>
              <a:t>: Efficiently winning points with fewer shots per rally is beneficial. This suggests a strategy focused on precision and effective shot placement to quickly win points.</a:t>
            </a:r>
            <a:endParaRPr lang="en-GB" sz="450" kern="100" dirty="0">
              <a:ea typeface="Times New Roman" panose="02020603050405020304" pitchFamily="18" charset="0"/>
              <a:cs typeface="Times New Roman" panose="02020603050405020304" pitchFamily="18" charset="0"/>
            </a:endParaRPr>
          </a:p>
          <a:p>
            <a:pPr>
              <a:spcAft>
                <a:spcPts val="900"/>
              </a:spcAft>
              <a:tabLst>
                <a:tab pos="342900" algn="l"/>
              </a:tabLst>
            </a:pPr>
            <a:r>
              <a:rPr lang="en-GB" sz="450" b="1" kern="0" dirty="0">
                <a:ea typeface="Times New Roman" panose="02020603050405020304" pitchFamily="18" charset="0"/>
                <a:cs typeface="Times New Roman" panose="02020603050405020304" pitchFamily="18" charset="0"/>
              </a:rPr>
              <a:t>Men</a:t>
            </a:r>
            <a:r>
              <a:rPr lang="en-GB" sz="450" kern="0" dirty="0">
                <a:ea typeface="Times New Roman" panose="02020603050405020304" pitchFamily="18" charset="0"/>
                <a:cs typeface="Times New Roman" panose="02020603050405020304" pitchFamily="18" charset="0"/>
              </a:rPr>
              <a:t>: Engaging in longer rallies with sustained intensity is advantageous. This indicates that endurance and the ability to maintain a high level of performance over extended rallies are key factors for success.</a:t>
            </a:r>
            <a:endParaRPr lang="en-GB" sz="450" kern="100" dirty="0">
              <a:ea typeface="Aptos" panose="020B0004020202020204" pitchFamily="34" charset="0"/>
              <a:cs typeface="Times New Roman" panose="02020603050405020304" pitchFamily="18" charset="0"/>
            </a:endParaRPr>
          </a:p>
          <a:p>
            <a:pPr>
              <a:spcAft>
                <a:spcPts val="900"/>
              </a:spcAft>
              <a:tabLst>
                <a:tab pos="342900" algn="l"/>
              </a:tabLst>
            </a:pPr>
            <a:r>
              <a:rPr lang="en-GB" sz="450" b="1" kern="0" dirty="0">
                <a:ea typeface="Times New Roman" panose="02020603050405020304" pitchFamily="18" charset="0"/>
                <a:cs typeface="Times New Roman" panose="02020603050405020304" pitchFamily="18" charset="0"/>
              </a:rPr>
              <a:t>Correlation with Rankings</a:t>
            </a:r>
            <a:r>
              <a:rPr lang="en-GB" sz="450" kern="0" dirty="0">
                <a:ea typeface="Times New Roman" panose="02020603050405020304" pitchFamily="18" charset="0"/>
                <a:cs typeface="Times New Roman" panose="02020603050405020304" pitchFamily="18" charset="0"/>
              </a:rPr>
              <a:t>:</a:t>
            </a:r>
            <a:endParaRPr lang="en-GB" sz="450" kern="100" dirty="0">
              <a:ea typeface="Times New Roman" panose="02020603050405020304" pitchFamily="18" charset="0"/>
              <a:cs typeface="Times New Roman" panose="02020603050405020304" pitchFamily="18" charset="0"/>
            </a:endParaRPr>
          </a:p>
          <a:p>
            <a:pPr>
              <a:spcAft>
                <a:spcPts val="900"/>
              </a:spcAft>
              <a:tabLst>
                <a:tab pos="342900" algn="l"/>
              </a:tabLst>
            </a:pPr>
            <a:r>
              <a:rPr lang="en-GB" sz="450" b="1" kern="0" dirty="0">
                <a:ea typeface="Times New Roman" panose="02020603050405020304" pitchFamily="18" charset="0"/>
                <a:cs typeface="Times New Roman" panose="02020603050405020304" pitchFamily="18" charset="0"/>
              </a:rPr>
              <a:t>Women</a:t>
            </a:r>
            <a:r>
              <a:rPr lang="en-GB" sz="450" kern="0" dirty="0">
                <a:ea typeface="Times New Roman" panose="02020603050405020304" pitchFamily="18" charset="0"/>
                <a:cs typeface="Times New Roman" panose="02020603050405020304" pitchFamily="18" charset="0"/>
              </a:rPr>
              <a:t>: A stronger correlation between high-intensity metrics (shots per minute and time between shots) and world rankings.</a:t>
            </a:r>
            <a:endParaRPr lang="en-GB" sz="450" kern="100" dirty="0">
              <a:ea typeface="Times New Roman" panose="02020603050405020304" pitchFamily="18" charset="0"/>
              <a:cs typeface="Times New Roman" panose="02020603050405020304" pitchFamily="18" charset="0"/>
            </a:endParaRPr>
          </a:p>
          <a:p>
            <a:pPr>
              <a:spcAft>
                <a:spcPts val="900"/>
              </a:spcAft>
              <a:tabLst>
                <a:tab pos="342900" algn="l"/>
              </a:tabLst>
            </a:pPr>
            <a:r>
              <a:rPr lang="en-GB" sz="450" b="1" kern="0" dirty="0">
                <a:ea typeface="Times New Roman" panose="02020603050405020304" pitchFamily="18" charset="0"/>
                <a:cs typeface="Times New Roman" panose="02020603050405020304" pitchFamily="18" charset="0"/>
              </a:rPr>
              <a:t>Men</a:t>
            </a:r>
            <a:r>
              <a:rPr lang="en-GB" sz="450" kern="0" dirty="0">
                <a:ea typeface="Times New Roman" panose="02020603050405020304" pitchFamily="18" charset="0"/>
                <a:cs typeface="Times New Roman" panose="02020603050405020304" pitchFamily="18" charset="0"/>
              </a:rPr>
              <a:t>: Although the correlation is present, it is less pronounced for shots per minute, suggesting a balance between rally length and tempo.</a:t>
            </a:r>
            <a:endParaRPr lang="en-GB" sz="450" kern="100" dirty="0">
              <a:ea typeface="Aptos" panose="020B0004020202020204" pitchFamily="34" charset="0"/>
              <a:cs typeface="Times New Roman" panose="02020603050405020304" pitchFamily="18" charset="0"/>
            </a:endParaRPr>
          </a:p>
        </p:txBody>
      </p:sp>
      <p:sp>
        <p:nvSpPr>
          <p:cNvPr id="47" name="TextBox 46">
            <a:extLst>
              <a:ext uri="{FF2B5EF4-FFF2-40B4-BE49-F238E27FC236}">
                <a16:creationId xmlns:a16="http://schemas.microsoft.com/office/drawing/2014/main" id="{D14147BE-B586-B75C-3408-8D8A5E426E58}"/>
              </a:ext>
            </a:extLst>
          </p:cNvPr>
          <p:cNvSpPr txBox="1"/>
          <p:nvPr/>
        </p:nvSpPr>
        <p:spPr>
          <a:xfrm>
            <a:off x="4500000" y="3202149"/>
            <a:ext cx="2352149" cy="2893100"/>
          </a:xfrm>
          <a:prstGeom prst="rect">
            <a:avLst/>
          </a:prstGeom>
          <a:noFill/>
        </p:spPr>
        <p:txBody>
          <a:bodyPr wrap="square">
            <a:spAutoFit/>
          </a:bodyPr>
          <a:lstStyle/>
          <a:p>
            <a:pPr>
              <a:spcAft>
                <a:spcPts val="1200"/>
              </a:spcAft>
            </a:pPr>
            <a:r>
              <a:rPr lang="en-GB" sz="600" b="1" kern="0" dirty="0">
                <a:effectLst/>
                <a:ea typeface="Times New Roman" panose="02020603050405020304" pitchFamily="18" charset="0"/>
                <a:cs typeface="Times New Roman" panose="02020603050405020304" pitchFamily="18" charset="0"/>
              </a:rPr>
              <a:t>Men Players</a:t>
            </a:r>
            <a:endParaRPr lang="en-GB" sz="600" kern="100" dirty="0">
              <a:effectLst/>
              <a:ea typeface="Aptos" panose="020B0004020202020204" pitchFamily="34" charset="0"/>
              <a:cs typeface="Times New Roman" panose="02020603050405020304" pitchFamily="18" charset="0"/>
            </a:endParaRPr>
          </a:p>
          <a:p>
            <a:pPr lvl="0">
              <a:spcAft>
                <a:spcPts val="1200"/>
              </a:spcAft>
              <a:tabLst>
                <a:tab pos="457200" algn="l"/>
              </a:tabLst>
            </a:pPr>
            <a:r>
              <a:rPr lang="en-GB" sz="600" b="1" kern="0" dirty="0">
                <a:effectLst/>
                <a:ea typeface="Times New Roman" panose="02020603050405020304" pitchFamily="18" charset="0"/>
                <a:cs typeface="Times New Roman" panose="02020603050405020304" pitchFamily="18" charset="0"/>
              </a:rPr>
              <a:t>Average Shots-per Rally vs. World Ranking</a:t>
            </a:r>
            <a:r>
              <a:rPr lang="en-GB" sz="600" kern="0" dirty="0">
                <a:effectLst/>
                <a:ea typeface="Times New Roman" panose="02020603050405020304" pitchFamily="18" charset="0"/>
                <a:cs typeface="Times New Roman" panose="02020603050405020304" pitchFamily="18" charset="0"/>
              </a:rPr>
              <a:t>:</a:t>
            </a:r>
            <a:endParaRPr lang="en-GB" sz="600" kern="100" dirty="0">
              <a:ea typeface="Times New Roman" panose="02020603050405020304" pitchFamily="18" charset="0"/>
              <a:cs typeface="Times New Roman" panose="02020603050405020304" pitchFamily="18" charset="0"/>
            </a:endParaRPr>
          </a:p>
          <a:p>
            <a:pPr lvl="0">
              <a:spcAft>
                <a:spcPts val="1200"/>
              </a:spcAft>
              <a:tabLst>
                <a:tab pos="457200" algn="l"/>
              </a:tabLst>
            </a:pPr>
            <a:r>
              <a:rPr lang="en-GB" sz="600" b="1" kern="0" dirty="0">
                <a:effectLst/>
                <a:ea typeface="Times New Roman" panose="02020603050405020304" pitchFamily="18" charset="0"/>
                <a:cs typeface="Times New Roman" panose="02020603050405020304" pitchFamily="18" charset="0"/>
              </a:rPr>
              <a:t>Trend</a:t>
            </a:r>
            <a:r>
              <a:rPr lang="en-GB" sz="600" kern="0" dirty="0">
                <a:effectLst/>
                <a:ea typeface="Times New Roman" panose="02020603050405020304" pitchFamily="18" charset="0"/>
                <a:cs typeface="Times New Roman" panose="02020603050405020304" pitchFamily="18" charset="0"/>
              </a:rPr>
              <a:t>: Positive correlation.</a:t>
            </a:r>
            <a:endParaRPr lang="en-GB" sz="600" kern="100" dirty="0">
              <a:ea typeface="Times New Roman" panose="02020603050405020304" pitchFamily="18" charset="0"/>
              <a:cs typeface="Times New Roman" panose="02020603050405020304" pitchFamily="18" charset="0"/>
            </a:endParaRPr>
          </a:p>
          <a:p>
            <a:pPr lvl="0">
              <a:spcAft>
                <a:spcPts val="1200"/>
              </a:spcAft>
              <a:tabLst>
                <a:tab pos="457200" algn="l"/>
              </a:tabLst>
            </a:pPr>
            <a:r>
              <a:rPr lang="en-GB" sz="600" b="1" kern="0" dirty="0">
                <a:effectLst/>
                <a:ea typeface="Times New Roman" panose="02020603050405020304" pitchFamily="18" charset="0"/>
                <a:cs typeface="Times New Roman" panose="02020603050405020304" pitchFamily="18" charset="0"/>
              </a:rPr>
              <a:t>Explanation</a:t>
            </a:r>
            <a:r>
              <a:rPr lang="en-GB" sz="600" kern="0" dirty="0">
                <a:effectLst/>
                <a:ea typeface="Times New Roman" panose="02020603050405020304" pitchFamily="18" charset="0"/>
                <a:cs typeface="Times New Roman" panose="02020603050405020304" pitchFamily="18" charset="0"/>
              </a:rPr>
              <a:t>: Higher-ranked male players tend to engage in longer rallies with more shots. This could indicate their endurance, patience, and ability to sustain high performance over longer points.</a:t>
            </a:r>
            <a:br>
              <a:rPr lang="en-GB" sz="600" kern="100" dirty="0">
                <a:ea typeface="Times New Roman" panose="02020603050405020304" pitchFamily="18" charset="0"/>
                <a:cs typeface="Times New Roman" panose="02020603050405020304" pitchFamily="18" charset="0"/>
              </a:rPr>
            </a:br>
            <a:r>
              <a:rPr lang="en-GB" sz="600" b="1" kern="0" dirty="0">
                <a:effectLst/>
                <a:ea typeface="Times New Roman" panose="02020603050405020304" pitchFamily="18" charset="0"/>
                <a:cs typeface="Times New Roman" panose="02020603050405020304" pitchFamily="18" charset="0"/>
              </a:rPr>
              <a:t>Notable Players</a:t>
            </a:r>
            <a:r>
              <a:rPr lang="en-GB" sz="600" kern="0" dirty="0">
                <a:effectLst/>
                <a:ea typeface="Times New Roman" panose="02020603050405020304" pitchFamily="18" charset="0"/>
                <a:cs typeface="Times New Roman" panose="02020603050405020304" pitchFamily="18" charset="0"/>
              </a:rPr>
              <a:t>:</a:t>
            </a:r>
            <a:endParaRPr lang="en-GB" sz="600" kern="100" dirty="0">
              <a:ea typeface="Times New Roman" panose="02020603050405020304" pitchFamily="18" charset="0"/>
              <a:cs typeface="Times New Roman" panose="02020603050405020304" pitchFamily="18" charset="0"/>
            </a:endParaRPr>
          </a:p>
          <a:p>
            <a:pPr lvl="0">
              <a:spcAft>
                <a:spcPts val="1200"/>
              </a:spcAft>
              <a:tabLst>
                <a:tab pos="457200" algn="l"/>
              </a:tabLst>
            </a:pPr>
            <a:r>
              <a:rPr lang="en-GB" sz="600" b="1" kern="0" dirty="0">
                <a:effectLst/>
                <a:ea typeface="Times New Roman" panose="02020603050405020304" pitchFamily="18" charset="0"/>
                <a:cs typeface="Times New Roman" panose="02020603050405020304" pitchFamily="18" charset="0"/>
              </a:rPr>
              <a:t>Ali Farag</a:t>
            </a:r>
            <a:r>
              <a:rPr lang="en-GB" sz="600" kern="0" dirty="0">
                <a:effectLst/>
                <a:ea typeface="Times New Roman" panose="02020603050405020304" pitchFamily="18" charset="0"/>
                <a:cs typeface="Times New Roman" panose="02020603050405020304" pitchFamily="18" charset="0"/>
              </a:rPr>
              <a:t>: With an average of 9.19 shots per rally, he ranks first, showing that sustained rallies are a part of his successful strategy.</a:t>
            </a:r>
            <a:endParaRPr lang="en-GB" sz="600" kern="100" dirty="0">
              <a:ea typeface="Times New Roman" panose="02020603050405020304" pitchFamily="18" charset="0"/>
              <a:cs typeface="Times New Roman" panose="02020603050405020304" pitchFamily="18" charset="0"/>
            </a:endParaRPr>
          </a:p>
          <a:p>
            <a:pPr lvl="0">
              <a:spcAft>
                <a:spcPts val="1200"/>
              </a:spcAft>
              <a:tabLst>
                <a:tab pos="457200" algn="l"/>
              </a:tabLst>
            </a:pPr>
            <a:r>
              <a:rPr lang="en-GB" sz="600" b="1" kern="0" dirty="0">
                <a:effectLst/>
                <a:ea typeface="Times New Roman" panose="02020603050405020304" pitchFamily="18" charset="0"/>
                <a:cs typeface="Times New Roman" panose="02020603050405020304" pitchFamily="18" charset="0"/>
              </a:rPr>
              <a:t>Average Shots per Minute vs. World Ranking</a:t>
            </a:r>
            <a:r>
              <a:rPr lang="en-GB" sz="600" kern="0" dirty="0">
                <a:effectLst/>
                <a:ea typeface="Times New Roman" panose="02020603050405020304" pitchFamily="18" charset="0"/>
                <a:cs typeface="Times New Roman" panose="02020603050405020304" pitchFamily="18" charset="0"/>
              </a:rPr>
              <a:t>:</a:t>
            </a:r>
            <a:endParaRPr lang="en-GB" sz="600" kern="100" dirty="0">
              <a:ea typeface="Times New Roman" panose="02020603050405020304" pitchFamily="18" charset="0"/>
              <a:cs typeface="Times New Roman" panose="02020603050405020304" pitchFamily="18" charset="0"/>
            </a:endParaRPr>
          </a:p>
          <a:p>
            <a:pPr lvl="0">
              <a:spcAft>
                <a:spcPts val="1200"/>
              </a:spcAft>
              <a:tabLst>
                <a:tab pos="457200" algn="l"/>
              </a:tabLst>
            </a:pPr>
            <a:r>
              <a:rPr lang="en-GB" sz="600" b="1" kern="0" dirty="0">
                <a:effectLst/>
                <a:ea typeface="Times New Roman" panose="02020603050405020304" pitchFamily="18" charset="0"/>
                <a:cs typeface="Times New Roman" panose="02020603050405020304" pitchFamily="18" charset="0"/>
              </a:rPr>
              <a:t>Trend</a:t>
            </a:r>
            <a:r>
              <a:rPr lang="en-GB" sz="600" kern="0" dirty="0">
                <a:effectLst/>
                <a:ea typeface="Times New Roman" panose="02020603050405020304" pitchFamily="18" charset="0"/>
                <a:cs typeface="Times New Roman" panose="02020603050405020304" pitchFamily="18" charset="0"/>
              </a:rPr>
              <a:t>: Weak negative correlation.</a:t>
            </a:r>
            <a:endParaRPr lang="en-GB" sz="600" kern="100" dirty="0">
              <a:ea typeface="Times New Roman" panose="02020603050405020304" pitchFamily="18" charset="0"/>
              <a:cs typeface="Times New Roman" panose="02020603050405020304" pitchFamily="18" charset="0"/>
            </a:endParaRPr>
          </a:p>
          <a:p>
            <a:pPr lvl="0">
              <a:spcAft>
                <a:spcPts val="1200"/>
              </a:spcAft>
              <a:tabLst>
                <a:tab pos="457200" algn="l"/>
              </a:tabLst>
            </a:pPr>
            <a:r>
              <a:rPr lang="en-GB" sz="600" b="1" kern="0" dirty="0">
                <a:effectLst/>
                <a:ea typeface="Times New Roman" panose="02020603050405020304" pitchFamily="18" charset="0"/>
                <a:cs typeface="Times New Roman" panose="02020603050405020304" pitchFamily="18" charset="0"/>
              </a:rPr>
              <a:t>Explanation</a:t>
            </a:r>
            <a:r>
              <a:rPr lang="en-GB" sz="600" kern="0" dirty="0">
                <a:effectLst/>
                <a:ea typeface="Times New Roman" panose="02020603050405020304" pitchFamily="18" charset="0"/>
                <a:cs typeface="Times New Roman" panose="02020603050405020304" pitchFamily="18" charset="0"/>
              </a:rPr>
              <a:t>: While a higher rate of shots per minute is slightly correlated with better rankings, the relationship is not as strong as for women. This might suggest that men’s matches balance between tempo and rally length.</a:t>
            </a:r>
          </a:p>
          <a:p>
            <a:pPr lvl="0">
              <a:spcAft>
                <a:spcPts val="1200"/>
              </a:spcAft>
              <a:tabLst>
                <a:tab pos="457200" algn="l"/>
              </a:tabLst>
            </a:pPr>
            <a:r>
              <a:rPr lang="en-GB" sz="600" kern="100" dirty="0">
                <a:ea typeface="Times New Roman" panose="02020603050405020304" pitchFamily="18" charset="0"/>
                <a:cs typeface="Times New Roman" panose="02020603050405020304" pitchFamily="18" charset="0"/>
              </a:rPr>
              <a:t>Paul Coll: With 21.54 shots per minute, his second-place ranking supports the importance of tempo.</a:t>
            </a:r>
          </a:p>
        </p:txBody>
      </p:sp>
    </p:spTree>
    <p:extLst>
      <p:ext uri="{BB962C8B-B14F-4D97-AF65-F5344CB8AC3E}">
        <p14:creationId xmlns:p14="http://schemas.microsoft.com/office/powerpoint/2010/main" val="202143289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Parcel</Template>
  <TotalTime>1752</TotalTime>
  <Words>1727</Words>
  <Application>Microsoft Macintosh PowerPoint</Application>
  <PresentationFormat>On-screen Show (4:3)</PresentationFormat>
  <Paragraphs>90</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Gill Sans MT</vt:lpstr>
      <vt:lpstr>Symbol</vt:lpstr>
      <vt:lpstr>Times New Roman</vt:lpstr>
      <vt:lpstr>Parcel</vt:lpstr>
      <vt:lpstr>Can we measure rally intensity effectively and if so, are we able to profile players? If so, how does this relate to match outcomes and world ranking?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Samuel.Watts</dc:creator>
  <cp:lastModifiedBy>Samuel.Watts</cp:lastModifiedBy>
  <cp:revision>28</cp:revision>
  <dcterms:created xsi:type="dcterms:W3CDTF">2024-08-28T09:28:50Z</dcterms:created>
  <dcterms:modified xsi:type="dcterms:W3CDTF">2024-08-29T14:43:43Z</dcterms:modified>
</cp:coreProperties>
</file>