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3" r:id="rId5"/>
    <p:sldId id="271" r:id="rId6"/>
    <p:sldId id="272" r:id="rId7"/>
    <p:sldId id="270" r:id="rId8"/>
    <p:sldId id="264" r:id="rId9"/>
    <p:sldId id="262" r:id="rId10"/>
    <p:sldId id="267" r:id="rId11"/>
    <p:sldId id="266" r:id="rId12"/>
    <p:sldId id="273" r:id="rId13"/>
    <p:sldId id="261" r:id="rId14"/>
    <p:sldId id="260" r:id="rId15"/>
    <p:sldId id="265"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EC420-07F8-4E20-8B56-FAA57CBA6C01}" v="11" dt="2019-07-21T18:22:05.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087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321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575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773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41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081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133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695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22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0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5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895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99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07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58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382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58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70693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6524" y="1714363"/>
            <a:ext cx="6079690" cy="994446"/>
          </a:xfrm>
        </p:spPr>
        <p:txBody>
          <a:bodyPr>
            <a:noAutofit/>
          </a:bodyPr>
          <a:lstStyle/>
          <a:p>
            <a:r>
              <a:rPr lang="en-US" sz="4400" dirty="0">
                <a:ea typeface="+mj-lt"/>
                <a:cs typeface="+mj-lt"/>
              </a:rPr>
              <a:t>CAR PRICE PREDICTION</a:t>
            </a:r>
            <a:endParaRPr lang="en-US" sz="4400" dirty="0">
              <a:cs typeface="Calibri Light"/>
            </a:endParaRPr>
          </a:p>
        </p:txBody>
      </p:sp>
      <p:sp>
        <p:nvSpPr>
          <p:cNvPr id="3" name="Subtitle 2"/>
          <p:cNvSpPr>
            <a:spLocks noGrp="1"/>
          </p:cNvSpPr>
          <p:nvPr>
            <p:ph type="subTitle" idx="1"/>
          </p:nvPr>
        </p:nvSpPr>
        <p:spPr>
          <a:xfrm>
            <a:off x="3172690" y="4108641"/>
            <a:ext cx="3775653" cy="1059103"/>
          </a:xfrm>
        </p:spPr>
        <p:txBody>
          <a:bodyPr>
            <a:normAutofit fontScale="85000" lnSpcReduction="10000"/>
          </a:bodyPr>
          <a:lstStyle/>
          <a:p>
            <a:pPr algn="l"/>
            <a:r>
              <a:rPr lang="en-US" sz="2000" dirty="0">
                <a:solidFill>
                  <a:schemeClr val="tx1">
                    <a:lumMod val="95000"/>
                  </a:schemeClr>
                </a:solidFill>
                <a:ea typeface="+mn-lt"/>
                <a:cs typeface="+mn-lt"/>
              </a:rPr>
              <a:t>Project Mentor</a:t>
            </a:r>
            <a:r>
              <a:rPr lang="en-US" sz="2000" b="1" dirty="0">
                <a:solidFill>
                  <a:schemeClr val="tx1">
                    <a:lumMod val="95000"/>
                  </a:schemeClr>
                </a:solidFill>
                <a:ea typeface="+mn-lt"/>
                <a:cs typeface="+mn-lt"/>
              </a:rPr>
              <a:t> :</a:t>
            </a:r>
            <a:endParaRPr lang="en-US" sz="2000" dirty="0">
              <a:solidFill>
                <a:schemeClr val="tx1">
                  <a:lumMod val="95000"/>
                </a:schemeClr>
              </a:solidFill>
              <a:cs typeface="Calibri" panose="020F0502020204030204"/>
            </a:endParaRPr>
          </a:p>
          <a:p>
            <a:pPr algn="l"/>
            <a:r>
              <a:rPr lang="en-US" sz="2000" b="1" dirty="0">
                <a:solidFill>
                  <a:schemeClr val="tx1">
                    <a:lumMod val="95000"/>
                  </a:schemeClr>
                </a:solidFill>
                <a:ea typeface="+mn-lt"/>
                <a:cs typeface="+mn-lt"/>
              </a:rPr>
              <a:t>      Prof. </a:t>
            </a:r>
            <a:r>
              <a:rPr lang="en-US" sz="2200" b="1" dirty="0">
                <a:solidFill>
                  <a:schemeClr val="tx1">
                    <a:lumMod val="95000"/>
                  </a:schemeClr>
                </a:solidFill>
                <a:ea typeface="+mn-lt"/>
                <a:cs typeface="+mn-lt"/>
              </a:rPr>
              <a:t>Arnab Chakraborty</a:t>
            </a:r>
            <a:endParaRPr lang="en-US" sz="2000" dirty="0">
              <a:solidFill>
                <a:schemeClr val="tx1">
                  <a:lumMod val="95000"/>
                </a:schemeClr>
              </a:solidFill>
              <a:cs typeface="Calibri" panose="020F0502020204030204"/>
            </a:endParaRPr>
          </a:p>
        </p:txBody>
      </p:sp>
      <p:sp>
        <p:nvSpPr>
          <p:cNvPr id="4" name="TextBox 3">
            <a:extLst>
              <a:ext uri="{FF2B5EF4-FFF2-40B4-BE49-F238E27FC236}">
                <a16:creationId xmlns:a16="http://schemas.microsoft.com/office/drawing/2014/main" id="{68A09A12-8603-45A6-AB7F-70A6D3F0A161}"/>
              </a:ext>
            </a:extLst>
          </p:cNvPr>
          <p:cNvSpPr txBox="1"/>
          <p:nvPr/>
        </p:nvSpPr>
        <p:spPr>
          <a:xfrm>
            <a:off x="8188038" y="4114800"/>
            <a:ext cx="3449781"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ea typeface="+mn-lt"/>
                <a:cs typeface="+mn-lt"/>
              </a:rPr>
              <a:t>Team Members :</a:t>
            </a:r>
          </a:p>
          <a:p>
            <a:pPr marL="342900" indent="-342900">
              <a:buFont typeface="Arial"/>
              <a:buChar char="•"/>
            </a:pPr>
            <a:r>
              <a:rPr lang="en-US" sz="2200" b="1" noProof="1">
                <a:cs typeface="Calibri" panose="020F0502020204030204"/>
              </a:rPr>
              <a:t>TRISHA NAG</a:t>
            </a:r>
          </a:p>
          <a:p>
            <a:pPr marL="342900" indent="-342900">
              <a:buFont typeface="Arial"/>
              <a:buChar char="•"/>
            </a:pPr>
            <a:r>
              <a:rPr lang="en-US" sz="2200" b="1" noProof="1">
                <a:cs typeface="Calibri" panose="020F0502020204030204"/>
              </a:rPr>
              <a:t>SANGITA DUTTA</a:t>
            </a:r>
          </a:p>
          <a:p>
            <a:pPr marL="342900" indent="-342900">
              <a:buFont typeface="Arial"/>
              <a:buChar char="•"/>
            </a:pPr>
            <a:r>
              <a:rPr lang="en-US" sz="2200" b="1" noProof="1">
                <a:cs typeface="Calibri" panose="020F0502020204030204"/>
              </a:rPr>
              <a:t>SUBHAM MONDAL</a:t>
            </a:r>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838425" y="1030288"/>
            <a:ext cx="4588777" cy="1035579"/>
          </a:xfrm>
        </p:spPr>
        <p:txBody>
          <a:bodyPr>
            <a:noAutofit/>
          </a:bodyPr>
          <a:lstStyle/>
          <a:p>
            <a:r>
              <a:rPr lang="en-US" sz="3800">
                <a:cs typeface="Calibri Light"/>
              </a:rPr>
              <a:t>Logistic regression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327255" y="2142067"/>
            <a:ext cx="4099947" cy="3649133"/>
          </a:xfrm>
        </p:spPr>
        <p:txBody>
          <a:bodyPr vert="horz" lIns="91440" tIns="45720" rIns="91440" bIns="45720" rtlCol="0" anchor="ctr">
            <a:noAutofit/>
          </a:bodyPr>
          <a:lstStyle/>
          <a:p>
            <a:pPr marL="0" indent="0" algn="just">
              <a:buNone/>
            </a:pPr>
            <a:r>
              <a:rPr lang="en-US" sz="2000" b="1" dirty="0">
                <a:ea typeface="+mn-lt"/>
                <a:cs typeface="+mn-lt"/>
              </a:rPr>
              <a:t>Logistic Regression</a:t>
            </a:r>
            <a:r>
              <a:rPr lang="en-US" sz="2000" dirty="0">
                <a:ea typeface="+mn-lt"/>
                <a:cs typeface="+mn-lt"/>
              </a:rPr>
              <a:t>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 level independent variables.</a:t>
            </a:r>
          </a:p>
        </p:txBody>
      </p:sp>
      <p:pic>
        <p:nvPicPr>
          <p:cNvPr id="4" name="Picture 4">
            <a:extLst>
              <a:ext uri="{FF2B5EF4-FFF2-40B4-BE49-F238E27FC236}">
                <a16:creationId xmlns:a16="http://schemas.microsoft.com/office/drawing/2014/main" id="{C2933AC1-418E-4DA2-93DB-D5F3894EB913}"/>
              </a:ext>
            </a:extLst>
          </p:cNvPr>
          <p:cNvPicPr>
            <a:picLocks noChangeAspect="1"/>
          </p:cNvPicPr>
          <p:nvPr/>
        </p:nvPicPr>
        <p:blipFill>
          <a:blip r:embed="rId3"/>
          <a:stretch>
            <a:fillRect/>
          </a:stretch>
        </p:blipFill>
        <p:spPr>
          <a:xfrm>
            <a:off x="6092331" y="639098"/>
            <a:ext cx="538484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962F3A84-4B97-4DDD-8BAA-D4C65F23C17B}"/>
              </a:ext>
            </a:extLst>
          </p:cNvPr>
          <p:cNvPicPr>
            <a:picLocks noChangeAspect="1"/>
          </p:cNvPicPr>
          <p:nvPr/>
        </p:nvPicPr>
        <p:blipFill>
          <a:blip r:embed="rId4"/>
          <a:stretch>
            <a:fillRect/>
          </a:stretch>
        </p:blipFill>
        <p:spPr>
          <a:xfrm>
            <a:off x="6057694" y="3661599"/>
            <a:ext cx="5454122" cy="241344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35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808297" y="255274"/>
            <a:ext cx="3706762" cy="1608124"/>
          </a:xfrm>
        </p:spPr>
        <p:txBody>
          <a:bodyPr>
            <a:normAutofit/>
          </a:bodyPr>
          <a:lstStyle/>
          <a:p>
            <a:r>
              <a:rPr lang="en-US" sz="3800">
                <a:cs typeface="Calibri Light" panose="020F0302020204030204"/>
              </a:rPr>
              <a:t>Decision tree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7549505" y="1518342"/>
            <a:ext cx="4339365" cy="4863628"/>
          </a:xfrm>
        </p:spPr>
        <p:txBody>
          <a:bodyPr vert="horz" lIns="91440" tIns="45720" rIns="91440" bIns="45720" rtlCol="0" anchor="ctr">
            <a:noAutofit/>
          </a:bodyPr>
          <a:lstStyle/>
          <a:p>
            <a:pPr algn="just">
              <a:lnSpc>
                <a:spcPct val="90000"/>
              </a:lnSpc>
              <a:buNone/>
            </a:pPr>
            <a:r>
              <a:rPr lang="en-US" sz="1900" dirty="0">
                <a:ea typeface="+mn-lt"/>
                <a:cs typeface="+mn-lt"/>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lang="en-US" sz="1900" dirty="0">
              <a:cs typeface="Calibri"/>
            </a:endParaRPr>
          </a:p>
          <a:p>
            <a:pPr algn="just">
              <a:lnSpc>
                <a:spcPct val="90000"/>
              </a:lnSpc>
              <a:buNone/>
            </a:pPr>
            <a:r>
              <a:rPr lang="en-US" sz="1900" dirty="0">
                <a:ea typeface="+mn-lt"/>
                <a:cs typeface="+mn-lt"/>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lang="en-US" sz="1900" dirty="0">
              <a:cs typeface="Calibri"/>
            </a:endParaRPr>
          </a:p>
          <a:p>
            <a:pPr marL="0" indent="0" algn="just">
              <a:lnSpc>
                <a:spcPct val="90000"/>
              </a:lnSpc>
              <a:buNone/>
            </a:pPr>
            <a:endParaRPr lang="en-US" sz="1900" dirty="0">
              <a:cs typeface="Calibri"/>
            </a:endParaRPr>
          </a:p>
        </p:txBody>
      </p:sp>
      <p:pic>
        <p:nvPicPr>
          <p:cNvPr id="4" name="Picture 4">
            <a:extLst>
              <a:ext uri="{FF2B5EF4-FFF2-40B4-BE49-F238E27FC236}">
                <a16:creationId xmlns:a16="http://schemas.microsoft.com/office/drawing/2014/main" id="{71B9CDC2-1C5D-4BD9-A47E-07C958CF3101}"/>
              </a:ext>
            </a:extLst>
          </p:cNvPr>
          <p:cNvPicPr>
            <a:picLocks noChangeAspect="1"/>
          </p:cNvPicPr>
          <p:nvPr/>
        </p:nvPicPr>
        <p:blipFill>
          <a:blip r:embed="rId3"/>
          <a:stretch>
            <a:fillRect/>
          </a:stretch>
        </p:blipFill>
        <p:spPr>
          <a:xfrm>
            <a:off x="442181" y="1344166"/>
            <a:ext cx="6897878" cy="42077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162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DAE7-2CB7-49D3-8362-37F9DD92EEEB}"/>
              </a:ext>
            </a:extLst>
          </p:cNvPr>
          <p:cNvSpPr>
            <a:spLocks noGrp="1"/>
          </p:cNvSpPr>
          <p:nvPr>
            <p:ph type="title"/>
          </p:nvPr>
        </p:nvSpPr>
        <p:spPr>
          <a:xfrm>
            <a:off x="4274896" y="1750194"/>
            <a:ext cx="3643266" cy="2593886"/>
          </a:xfrm>
        </p:spPr>
        <p:txBody>
          <a:bodyPr vert="horz" lIns="91440" tIns="45720" rIns="91440" bIns="45720" rtlCol="0" anchor="b">
            <a:normAutofit/>
          </a:bodyPr>
          <a:lstStyle/>
          <a:p>
            <a:pPr algn="ctr"/>
            <a:r>
              <a:rPr lang="en-US" sz="4000"/>
              <a:t>Receiver Operating characteristic curves</a:t>
            </a:r>
            <a:endParaRPr lang="en-US"/>
          </a:p>
        </p:txBody>
      </p:sp>
      <p:pic>
        <p:nvPicPr>
          <p:cNvPr id="10" name="Picture 10">
            <a:extLst>
              <a:ext uri="{FF2B5EF4-FFF2-40B4-BE49-F238E27FC236}">
                <a16:creationId xmlns:a16="http://schemas.microsoft.com/office/drawing/2014/main" id="{84D5A6D2-D84C-46E6-97CA-3CFC8FD6F25B}"/>
              </a:ext>
            </a:extLst>
          </p:cNvPr>
          <p:cNvPicPr>
            <a:picLocks noChangeAspect="1"/>
          </p:cNvPicPr>
          <p:nvPr/>
        </p:nvPicPr>
        <p:blipFill>
          <a:blip r:embed="rId3"/>
          <a:stretch>
            <a:fillRect/>
          </a:stretch>
        </p:blipFill>
        <p:spPr>
          <a:xfrm>
            <a:off x="223865" y="254316"/>
            <a:ext cx="4173126" cy="27887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a:extLst>
              <a:ext uri="{FF2B5EF4-FFF2-40B4-BE49-F238E27FC236}">
                <a16:creationId xmlns:a16="http://schemas.microsoft.com/office/drawing/2014/main" id="{10835023-72E2-4C78-86F3-09CBF2F1C94C}"/>
              </a:ext>
            </a:extLst>
          </p:cNvPr>
          <p:cNvPicPr>
            <a:picLocks noChangeAspect="1"/>
          </p:cNvPicPr>
          <p:nvPr/>
        </p:nvPicPr>
        <p:blipFill>
          <a:blip r:embed="rId4"/>
          <a:stretch>
            <a:fillRect/>
          </a:stretch>
        </p:blipFill>
        <p:spPr>
          <a:xfrm>
            <a:off x="7781468" y="254316"/>
            <a:ext cx="4186982" cy="27887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D5901700-4930-45E9-B54E-0F6098BD6F21}"/>
              </a:ext>
            </a:extLst>
          </p:cNvPr>
          <p:cNvPicPr>
            <a:picLocks noChangeAspect="1"/>
          </p:cNvPicPr>
          <p:nvPr/>
        </p:nvPicPr>
        <p:blipFill>
          <a:blip r:embed="rId5"/>
          <a:stretch>
            <a:fillRect/>
          </a:stretch>
        </p:blipFill>
        <p:spPr>
          <a:xfrm>
            <a:off x="217486" y="3773373"/>
            <a:ext cx="4173127" cy="28580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8">
            <a:extLst>
              <a:ext uri="{FF2B5EF4-FFF2-40B4-BE49-F238E27FC236}">
                <a16:creationId xmlns:a16="http://schemas.microsoft.com/office/drawing/2014/main" id="{8B930C4F-9EB1-47D1-9686-D2F13ADFB2C2}"/>
              </a:ext>
            </a:extLst>
          </p:cNvPr>
          <p:cNvPicPr>
            <a:picLocks noChangeAspect="1"/>
          </p:cNvPicPr>
          <p:nvPr/>
        </p:nvPicPr>
        <p:blipFill>
          <a:blip r:embed="rId6"/>
          <a:stretch>
            <a:fillRect/>
          </a:stretch>
        </p:blipFill>
        <p:spPr>
          <a:xfrm>
            <a:off x="7776655" y="3773371"/>
            <a:ext cx="4173128" cy="28580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5CA962FB-AA09-4D79-97D7-4848EEB4FAEE}"/>
              </a:ext>
            </a:extLst>
          </p:cNvPr>
          <p:cNvSpPr txBox="1"/>
          <p:nvPr/>
        </p:nvSpPr>
        <p:spPr>
          <a:xfrm>
            <a:off x="10307782" y="1911928"/>
            <a:ext cx="12469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solidFill>
                <a:cs typeface="Calibri"/>
              </a:rPr>
              <a:t>Logistic Regression</a:t>
            </a:r>
          </a:p>
        </p:txBody>
      </p:sp>
      <p:sp>
        <p:nvSpPr>
          <p:cNvPr id="289" name="TextBox 288">
            <a:extLst>
              <a:ext uri="{FF2B5EF4-FFF2-40B4-BE49-F238E27FC236}">
                <a16:creationId xmlns:a16="http://schemas.microsoft.com/office/drawing/2014/main" id="{DBC29B93-9188-463D-8FE3-4538F1214EBF}"/>
              </a:ext>
            </a:extLst>
          </p:cNvPr>
          <p:cNvSpPr txBox="1"/>
          <p:nvPr/>
        </p:nvSpPr>
        <p:spPr>
          <a:xfrm>
            <a:off x="10861963" y="5735782"/>
            <a:ext cx="8174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cs typeface="Calibri"/>
              </a:rPr>
              <a:t>K - NN</a:t>
            </a:r>
          </a:p>
        </p:txBody>
      </p:sp>
      <p:sp>
        <p:nvSpPr>
          <p:cNvPr id="290" name="TextBox 289">
            <a:extLst>
              <a:ext uri="{FF2B5EF4-FFF2-40B4-BE49-F238E27FC236}">
                <a16:creationId xmlns:a16="http://schemas.microsoft.com/office/drawing/2014/main" id="{D9C6BEE8-0C83-41E1-A817-8DAFE2BD7432}"/>
              </a:ext>
            </a:extLst>
          </p:cNvPr>
          <p:cNvSpPr txBox="1"/>
          <p:nvPr/>
        </p:nvSpPr>
        <p:spPr>
          <a:xfrm>
            <a:off x="2743199" y="1911927"/>
            <a:ext cx="12469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solidFill>
                  <a:schemeClr val="bg1"/>
                </a:solidFill>
                <a:cs typeface="Calibri"/>
              </a:rPr>
              <a:t>Gaussian Naive Bayes</a:t>
            </a:r>
          </a:p>
        </p:txBody>
      </p:sp>
      <p:sp>
        <p:nvSpPr>
          <p:cNvPr id="291" name="TextBox 290">
            <a:extLst>
              <a:ext uri="{FF2B5EF4-FFF2-40B4-BE49-F238E27FC236}">
                <a16:creationId xmlns:a16="http://schemas.microsoft.com/office/drawing/2014/main" id="{6B5517EF-89E7-4C89-AEF8-9DCA0CE35F2E}"/>
              </a:ext>
            </a:extLst>
          </p:cNvPr>
          <p:cNvSpPr txBox="1"/>
          <p:nvPr/>
        </p:nvSpPr>
        <p:spPr>
          <a:xfrm>
            <a:off x="2923309" y="5541818"/>
            <a:ext cx="1066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solidFill>
                <a:cs typeface="Calibri"/>
              </a:rPr>
              <a:t>Decision Tree</a:t>
            </a:r>
            <a:endParaRPr lang="en-US">
              <a:solidFill>
                <a:schemeClr val="bg1"/>
              </a:solidFill>
            </a:endParaRPr>
          </a:p>
        </p:txBody>
      </p:sp>
    </p:spTree>
    <p:extLst>
      <p:ext uri="{BB962C8B-B14F-4D97-AF65-F5344CB8AC3E}">
        <p14:creationId xmlns:p14="http://schemas.microsoft.com/office/powerpoint/2010/main" val="30642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89"/>
                                        </p:tgtEl>
                                        <p:attrNameLst>
                                          <p:attrName>style.visibility</p:attrName>
                                        </p:attrNameLst>
                                      </p:cBhvr>
                                      <p:to>
                                        <p:strVal val="visible"/>
                                      </p:to>
                                    </p:set>
                                    <p:animEffect transition="in" filter="fade">
                                      <p:cBhvr>
                                        <p:cTn id="31" dur="500"/>
                                        <p:tgtEl>
                                          <p:spTgt spid="28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0"/>
                                        </p:tgtEl>
                                        <p:attrNameLst>
                                          <p:attrName>style.visibility</p:attrName>
                                        </p:attrNameLst>
                                      </p:cBhvr>
                                      <p:to>
                                        <p:strVal val="visible"/>
                                      </p:to>
                                    </p:set>
                                    <p:animEffect transition="in" filter="fade">
                                      <p:cBhvr>
                                        <p:cTn id="35" dur="500"/>
                                        <p:tgtEl>
                                          <p:spTgt spid="29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91"/>
                                        </p:tgtEl>
                                        <p:attrNameLst>
                                          <p:attrName>style.visibility</p:attrName>
                                        </p:attrNameLst>
                                      </p:cBhvr>
                                      <p:to>
                                        <p:strVal val="visible"/>
                                      </p:to>
                                    </p:set>
                                    <p:animEffect transition="in" filter="fade">
                                      <p:cBhvr>
                                        <p:cTn id="39"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89" grpId="0"/>
      <p:bldP spid="290" grpId="0"/>
      <p:bldP spid="2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519546" y="110837"/>
            <a:ext cx="9272444" cy="1456267"/>
          </a:xfrm>
        </p:spPr>
        <p:txBody>
          <a:bodyPr>
            <a:normAutofit/>
          </a:bodyPr>
          <a:lstStyle/>
          <a:p>
            <a:r>
              <a:rPr lang="en-US" sz="3800">
                <a:cs typeface="Calibri Light"/>
              </a:rPr>
              <a:t>Accuracy comparison graph</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877553" y="5418798"/>
            <a:ext cx="7914698" cy="1280007"/>
          </a:xfrm>
        </p:spPr>
        <p:txBody>
          <a:bodyPr>
            <a:normAutofit fontScale="70000" lnSpcReduction="20000"/>
          </a:bodyPr>
          <a:lstStyle/>
          <a:p>
            <a:r>
              <a:rPr lang="en-US" dirty="0">
                <a:cs typeface="Calibri" panose="020F0502020204030204"/>
              </a:rPr>
              <a:t>The data shown above is an  average of multiple test runs.</a:t>
            </a:r>
            <a:endParaRPr lang="en-US" dirty="0"/>
          </a:p>
          <a:p>
            <a:r>
              <a:rPr lang="en-US" dirty="0">
                <a:cs typeface="Calibri" panose="020F0502020204030204"/>
              </a:rPr>
              <a:t>We see that the highest accuracy for the train dataset is Gaussian Naive Bayes.</a:t>
            </a:r>
          </a:p>
          <a:p>
            <a:r>
              <a:rPr lang="en-US" dirty="0">
                <a:cs typeface="Calibri" panose="020F0502020204030204"/>
              </a:rPr>
              <a:t>So we select Gaussian Naive Bayes model to predict the test dataset.</a:t>
            </a:r>
          </a:p>
        </p:txBody>
      </p:sp>
      <p:pic>
        <p:nvPicPr>
          <p:cNvPr id="5" name="Picture 5">
            <a:extLst>
              <a:ext uri="{FF2B5EF4-FFF2-40B4-BE49-F238E27FC236}">
                <a16:creationId xmlns:a16="http://schemas.microsoft.com/office/drawing/2014/main" id="{9D57BD9B-4654-4DA6-98BA-0E3A6D9E8EA4}"/>
              </a:ext>
            </a:extLst>
          </p:cNvPr>
          <p:cNvPicPr>
            <a:picLocks noChangeAspect="1"/>
          </p:cNvPicPr>
          <p:nvPr/>
        </p:nvPicPr>
        <p:blipFill>
          <a:blip r:embed="rId2"/>
          <a:stretch>
            <a:fillRect/>
          </a:stretch>
        </p:blipFill>
        <p:spPr>
          <a:xfrm>
            <a:off x="581891" y="1614055"/>
            <a:ext cx="5652653" cy="3505200"/>
          </a:xfrm>
          <a:prstGeom prst="rect">
            <a:avLst/>
          </a:prstGeom>
        </p:spPr>
      </p:pic>
      <p:graphicFrame>
        <p:nvGraphicFramePr>
          <p:cNvPr id="7" name="Table 7">
            <a:extLst>
              <a:ext uri="{FF2B5EF4-FFF2-40B4-BE49-F238E27FC236}">
                <a16:creationId xmlns:a16="http://schemas.microsoft.com/office/drawing/2014/main" id="{76CA4D93-F759-41A5-8B09-9B987F1510B1}"/>
              </a:ext>
            </a:extLst>
          </p:cNvPr>
          <p:cNvGraphicFramePr>
            <a:graphicFrameLocks noGrp="1"/>
          </p:cNvGraphicFramePr>
          <p:nvPr>
            <p:extLst>
              <p:ext uri="{D42A27DB-BD31-4B8C-83A1-F6EECF244321}">
                <p14:modId xmlns:p14="http://schemas.microsoft.com/office/powerpoint/2010/main" val="2689181419"/>
              </p:ext>
            </p:extLst>
          </p:nvPr>
        </p:nvGraphicFramePr>
        <p:xfrm>
          <a:off x="6666808" y="1567503"/>
          <a:ext cx="5001203" cy="3546760"/>
        </p:xfrm>
        <a:graphic>
          <a:graphicData uri="http://schemas.openxmlformats.org/drawingml/2006/table">
            <a:tbl>
              <a:tblPr firstRow="1" bandRow="1">
                <a:tableStyleId>{5C22544A-7EE6-4342-B048-85BDC9FD1C3A}</a:tableStyleId>
              </a:tblPr>
              <a:tblGrid>
                <a:gridCol w="3214254">
                  <a:extLst>
                    <a:ext uri="{9D8B030D-6E8A-4147-A177-3AD203B41FA5}">
                      <a16:colId xmlns:a16="http://schemas.microsoft.com/office/drawing/2014/main" val="1611207010"/>
                    </a:ext>
                  </a:extLst>
                </a:gridCol>
                <a:gridCol w="1786949">
                  <a:extLst>
                    <a:ext uri="{9D8B030D-6E8A-4147-A177-3AD203B41FA5}">
                      <a16:colId xmlns:a16="http://schemas.microsoft.com/office/drawing/2014/main" val="50549333"/>
                    </a:ext>
                  </a:extLst>
                </a:gridCol>
              </a:tblGrid>
              <a:tr h="709352">
                <a:tc>
                  <a:txBody>
                    <a:bodyPr/>
                    <a:lstStyle/>
                    <a:p>
                      <a:pPr algn="ctr">
                        <a:lnSpc>
                          <a:spcPct val="150000"/>
                        </a:lnSpc>
                      </a:pPr>
                      <a:r>
                        <a:rPr lang="en-US" sz="2200" b="1"/>
                        <a:t>Models Used</a:t>
                      </a:r>
                    </a:p>
                  </a:txBody>
                  <a:tcPr/>
                </a:tc>
                <a:tc>
                  <a:txBody>
                    <a:bodyPr/>
                    <a:lstStyle/>
                    <a:p>
                      <a:pPr algn="ctr">
                        <a:lnSpc>
                          <a:spcPct val="150000"/>
                        </a:lnSpc>
                      </a:pPr>
                      <a:r>
                        <a:rPr lang="en-US" sz="2200" b="1"/>
                        <a:t>Accuracy %</a:t>
                      </a:r>
                    </a:p>
                  </a:txBody>
                  <a:tcPr/>
                </a:tc>
                <a:extLst>
                  <a:ext uri="{0D108BD9-81ED-4DB2-BD59-A6C34878D82A}">
                    <a16:rowId xmlns:a16="http://schemas.microsoft.com/office/drawing/2014/main" val="545488361"/>
                  </a:ext>
                </a:extLst>
              </a:tr>
              <a:tr h="709352">
                <a:tc>
                  <a:txBody>
                    <a:bodyPr/>
                    <a:lstStyle/>
                    <a:p>
                      <a:pPr lvl="0" algn="ctr">
                        <a:lnSpc>
                          <a:spcPct val="175000"/>
                        </a:lnSpc>
                        <a:buNone/>
                      </a:pPr>
                      <a:r>
                        <a:rPr lang="en-US" sz="2000"/>
                        <a:t>Logistic Regression</a:t>
                      </a:r>
                    </a:p>
                  </a:txBody>
                  <a:tcPr/>
                </a:tc>
                <a:tc>
                  <a:txBody>
                    <a:bodyPr/>
                    <a:lstStyle/>
                    <a:p>
                      <a:pPr algn="ctr">
                        <a:lnSpc>
                          <a:spcPct val="175000"/>
                        </a:lnSpc>
                      </a:pPr>
                      <a:r>
                        <a:rPr lang="en-US" sz="2000"/>
                        <a:t>83.334</a:t>
                      </a:r>
                    </a:p>
                  </a:txBody>
                  <a:tcPr/>
                </a:tc>
                <a:extLst>
                  <a:ext uri="{0D108BD9-81ED-4DB2-BD59-A6C34878D82A}">
                    <a16:rowId xmlns:a16="http://schemas.microsoft.com/office/drawing/2014/main" val="829776629"/>
                  </a:ext>
                </a:extLst>
              </a:tr>
              <a:tr h="709352">
                <a:tc>
                  <a:txBody>
                    <a:bodyPr/>
                    <a:lstStyle/>
                    <a:p>
                      <a:pPr lvl="0" algn="ctr">
                        <a:lnSpc>
                          <a:spcPct val="175000"/>
                        </a:lnSpc>
                        <a:buNone/>
                      </a:pPr>
                      <a:r>
                        <a:rPr lang="en-US" sz="2000" dirty="0"/>
                        <a:t>Gaussian Naive Bayes</a:t>
                      </a:r>
                    </a:p>
                  </a:txBody>
                  <a:tcPr/>
                </a:tc>
                <a:tc>
                  <a:txBody>
                    <a:bodyPr/>
                    <a:lstStyle/>
                    <a:p>
                      <a:pPr algn="ctr">
                        <a:lnSpc>
                          <a:spcPct val="175000"/>
                        </a:lnSpc>
                      </a:pPr>
                      <a:r>
                        <a:rPr lang="en-US" sz="2000"/>
                        <a:t>91.667</a:t>
                      </a:r>
                    </a:p>
                  </a:txBody>
                  <a:tcPr/>
                </a:tc>
                <a:extLst>
                  <a:ext uri="{0D108BD9-81ED-4DB2-BD59-A6C34878D82A}">
                    <a16:rowId xmlns:a16="http://schemas.microsoft.com/office/drawing/2014/main" val="1759375213"/>
                  </a:ext>
                </a:extLst>
              </a:tr>
              <a:tr h="709352">
                <a:tc>
                  <a:txBody>
                    <a:bodyPr/>
                    <a:lstStyle/>
                    <a:p>
                      <a:pPr lvl="0" algn="ctr">
                        <a:lnSpc>
                          <a:spcPct val="175000"/>
                        </a:lnSpc>
                        <a:buNone/>
                      </a:pPr>
                      <a:r>
                        <a:rPr lang="en-US" sz="2000"/>
                        <a:t>Decision Tree</a:t>
                      </a:r>
                    </a:p>
                  </a:txBody>
                  <a:tcPr/>
                </a:tc>
                <a:tc>
                  <a:txBody>
                    <a:bodyPr/>
                    <a:lstStyle/>
                    <a:p>
                      <a:pPr algn="ctr">
                        <a:lnSpc>
                          <a:spcPct val="175000"/>
                        </a:lnSpc>
                      </a:pPr>
                      <a:r>
                        <a:rPr lang="en-US" sz="2000"/>
                        <a:t>79.167</a:t>
                      </a:r>
                    </a:p>
                  </a:txBody>
                  <a:tcPr/>
                </a:tc>
                <a:extLst>
                  <a:ext uri="{0D108BD9-81ED-4DB2-BD59-A6C34878D82A}">
                    <a16:rowId xmlns:a16="http://schemas.microsoft.com/office/drawing/2014/main" val="1895637599"/>
                  </a:ext>
                </a:extLst>
              </a:tr>
              <a:tr h="709352">
                <a:tc>
                  <a:txBody>
                    <a:bodyPr/>
                    <a:lstStyle/>
                    <a:p>
                      <a:pPr lvl="0" algn="ctr">
                        <a:lnSpc>
                          <a:spcPct val="175000"/>
                        </a:lnSpc>
                        <a:buNone/>
                      </a:pPr>
                      <a:r>
                        <a:rPr lang="en-US" sz="2000"/>
                        <a:t>K – Nearest Neighbor</a:t>
                      </a:r>
                    </a:p>
                  </a:txBody>
                  <a:tcPr/>
                </a:tc>
                <a:tc>
                  <a:txBody>
                    <a:bodyPr/>
                    <a:lstStyle/>
                    <a:p>
                      <a:pPr algn="ctr">
                        <a:lnSpc>
                          <a:spcPct val="175000"/>
                        </a:lnSpc>
                      </a:pPr>
                      <a:r>
                        <a:rPr lang="en-US" sz="2000" dirty="0"/>
                        <a:t>58.334</a:t>
                      </a:r>
                    </a:p>
                  </a:txBody>
                  <a:tcPr/>
                </a:tc>
                <a:extLst>
                  <a:ext uri="{0D108BD9-81ED-4DB2-BD59-A6C34878D82A}">
                    <a16:rowId xmlns:a16="http://schemas.microsoft.com/office/drawing/2014/main" val="2944415490"/>
                  </a:ext>
                </a:extLst>
              </a:tr>
            </a:tbl>
          </a:graphicData>
        </a:graphic>
      </p:graphicFrame>
    </p:spTree>
    <p:extLst>
      <p:ext uri="{BB962C8B-B14F-4D97-AF65-F5344CB8AC3E}">
        <p14:creationId xmlns:p14="http://schemas.microsoft.com/office/powerpoint/2010/main" val="10300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824346" y="346364"/>
            <a:ext cx="9064625" cy="1456267"/>
          </a:xfrm>
        </p:spPr>
        <p:txBody>
          <a:bodyPr>
            <a:normAutofit/>
          </a:bodyPr>
          <a:lstStyle/>
          <a:p>
            <a:r>
              <a:rPr lang="en-US" sz="3800">
                <a:cs typeface="Calibri Light"/>
              </a:rPr>
              <a:t>Inference</a:t>
            </a:r>
            <a:endParaRPr lang="en-US" sz="3800"/>
          </a:p>
        </p:txBody>
      </p:sp>
      <p:graphicFrame>
        <p:nvGraphicFramePr>
          <p:cNvPr id="4" name="Table 4">
            <a:extLst>
              <a:ext uri="{FF2B5EF4-FFF2-40B4-BE49-F238E27FC236}">
                <a16:creationId xmlns:a16="http://schemas.microsoft.com/office/drawing/2014/main" id="{F5038621-D1F8-4D82-ADF3-7252F736E753}"/>
              </a:ext>
            </a:extLst>
          </p:cNvPr>
          <p:cNvGraphicFramePr>
            <a:graphicFrameLocks noGrp="1"/>
          </p:cNvGraphicFramePr>
          <p:nvPr>
            <p:ph idx="1"/>
            <p:extLst>
              <p:ext uri="{D42A27DB-BD31-4B8C-83A1-F6EECF244321}">
                <p14:modId xmlns:p14="http://schemas.microsoft.com/office/powerpoint/2010/main" val="2702881235"/>
              </p:ext>
            </p:extLst>
          </p:nvPr>
        </p:nvGraphicFramePr>
        <p:xfrm>
          <a:off x="824345" y="1989138"/>
          <a:ext cx="9909057" cy="2743200"/>
        </p:xfrm>
        <a:graphic>
          <a:graphicData uri="http://schemas.openxmlformats.org/drawingml/2006/table">
            <a:tbl>
              <a:tblPr firstRow="1" bandRow="1">
                <a:tableStyleId>{284E427A-3D55-4303-BF80-6455036E1DE7}</a:tableStyleId>
              </a:tblPr>
              <a:tblGrid>
                <a:gridCol w="5000122">
                  <a:extLst>
                    <a:ext uri="{9D8B030D-6E8A-4147-A177-3AD203B41FA5}">
                      <a16:colId xmlns:a16="http://schemas.microsoft.com/office/drawing/2014/main" val="2232678184"/>
                    </a:ext>
                  </a:extLst>
                </a:gridCol>
                <a:gridCol w="2547487">
                  <a:extLst>
                    <a:ext uri="{9D8B030D-6E8A-4147-A177-3AD203B41FA5}">
                      <a16:colId xmlns:a16="http://schemas.microsoft.com/office/drawing/2014/main" val="672702589"/>
                    </a:ext>
                  </a:extLst>
                </a:gridCol>
                <a:gridCol w="2361448">
                  <a:extLst>
                    <a:ext uri="{9D8B030D-6E8A-4147-A177-3AD203B41FA5}">
                      <a16:colId xmlns:a16="http://schemas.microsoft.com/office/drawing/2014/main" val="2061757513"/>
                    </a:ext>
                  </a:extLst>
                </a:gridCol>
              </a:tblGrid>
              <a:tr h="548640">
                <a:tc>
                  <a:txBody>
                    <a:bodyPr/>
                    <a:lstStyle/>
                    <a:p>
                      <a:pPr algn="ctr"/>
                      <a:r>
                        <a:rPr lang="en-US" sz="2400"/>
                        <a:t>Model Name</a:t>
                      </a:r>
                    </a:p>
                  </a:txBody>
                  <a:tcPr/>
                </a:tc>
                <a:tc>
                  <a:txBody>
                    <a:bodyPr/>
                    <a:lstStyle/>
                    <a:p>
                      <a:pPr algn="ctr"/>
                      <a:r>
                        <a:rPr lang="en-US" sz="2400"/>
                        <a:t>0  ( No )</a:t>
                      </a:r>
                    </a:p>
                  </a:txBody>
                  <a:tcPr/>
                </a:tc>
                <a:tc>
                  <a:txBody>
                    <a:bodyPr/>
                    <a:lstStyle/>
                    <a:p>
                      <a:pPr algn="ctr"/>
                      <a:r>
                        <a:rPr lang="en-US" sz="2400"/>
                        <a:t>1  ( Yes )</a:t>
                      </a:r>
                    </a:p>
                  </a:txBody>
                  <a:tcPr/>
                </a:tc>
                <a:extLst>
                  <a:ext uri="{0D108BD9-81ED-4DB2-BD59-A6C34878D82A}">
                    <a16:rowId xmlns:a16="http://schemas.microsoft.com/office/drawing/2014/main" val="3241251578"/>
                  </a:ext>
                </a:extLst>
              </a:tr>
              <a:tr h="548640">
                <a:tc>
                  <a:txBody>
                    <a:bodyPr/>
                    <a:lstStyle/>
                    <a:p>
                      <a:pPr algn="ctr"/>
                      <a:r>
                        <a:rPr lang="en-US" sz="2100"/>
                        <a:t>Logistic Regression</a:t>
                      </a:r>
                    </a:p>
                  </a:txBody>
                  <a:tcPr/>
                </a:tc>
                <a:tc>
                  <a:txBody>
                    <a:bodyPr/>
                    <a:lstStyle/>
                    <a:p>
                      <a:pPr algn="ctr"/>
                      <a:r>
                        <a:rPr lang="en-US" sz="2100"/>
                        <a:t>165</a:t>
                      </a:r>
                    </a:p>
                  </a:txBody>
                  <a:tcPr/>
                </a:tc>
                <a:tc>
                  <a:txBody>
                    <a:bodyPr/>
                    <a:lstStyle/>
                    <a:p>
                      <a:pPr algn="ctr"/>
                      <a:r>
                        <a:rPr lang="en-US" sz="2100"/>
                        <a:t>349</a:t>
                      </a:r>
                    </a:p>
                  </a:txBody>
                  <a:tcPr/>
                </a:tc>
                <a:extLst>
                  <a:ext uri="{0D108BD9-81ED-4DB2-BD59-A6C34878D82A}">
                    <a16:rowId xmlns:a16="http://schemas.microsoft.com/office/drawing/2014/main" val="2190012894"/>
                  </a:ext>
                </a:extLst>
              </a:tr>
              <a:tr h="548640">
                <a:tc>
                  <a:txBody>
                    <a:bodyPr/>
                    <a:lstStyle/>
                    <a:p>
                      <a:pPr algn="ctr"/>
                      <a:r>
                        <a:rPr lang="en-US" sz="2100" dirty="0"/>
                        <a:t>Gaussian Naive Bayes</a:t>
                      </a:r>
                    </a:p>
                  </a:txBody>
                  <a:tcPr/>
                </a:tc>
                <a:tc>
                  <a:txBody>
                    <a:bodyPr/>
                    <a:lstStyle/>
                    <a:p>
                      <a:pPr algn="ctr"/>
                      <a:r>
                        <a:rPr lang="en-US" sz="2100"/>
                        <a:t>247</a:t>
                      </a:r>
                    </a:p>
                  </a:txBody>
                  <a:tcPr/>
                </a:tc>
                <a:tc>
                  <a:txBody>
                    <a:bodyPr/>
                    <a:lstStyle/>
                    <a:p>
                      <a:pPr algn="ctr"/>
                      <a:r>
                        <a:rPr lang="en-US" sz="2100"/>
                        <a:t>267</a:t>
                      </a:r>
                    </a:p>
                  </a:txBody>
                  <a:tcPr/>
                </a:tc>
                <a:extLst>
                  <a:ext uri="{0D108BD9-81ED-4DB2-BD59-A6C34878D82A}">
                    <a16:rowId xmlns:a16="http://schemas.microsoft.com/office/drawing/2014/main" val="3047782091"/>
                  </a:ext>
                </a:extLst>
              </a:tr>
              <a:tr h="548640">
                <a:tc>
                  <a:txBody>
                    <a:bodyPr/>
                    <a:lstStyle/>
                    <a:p>
                      <a:pPr algn="ctr"/>
                      <a:r>
                        <a:rPr lang="en-US" sz="2100"/>
                        <a:t>Decision Tree</a:t>
                      </a:r>
                    </a:p>
                  </a:txBody>
                  <a:tcPr/>
                </a:tc>
                <a:tc>
                  <a:txBody>
                    <a:bodyPr/>
                    <a:lstStyle/>
                    <a:p>
                      <a:pPr algn="ctr"/>
                      <a:r>
                        <a:rPr lang="en-US" sz="2100"/>
                        <a:t>259</a:t>
                      </a:r>
                    </a:p>
                  </a:txBody>
                  <a:tcPr/>
                </a:tc>
                <a:tc>
                  <a:txBody>
                    <a:bodyPr/>
                    <a:lstStyle/>
                    <a:p>
                      <a:pPr algn="ctr"/>
                      <a:r>
                        <a:rPr lang="en-US" sz="2100"/>
                        <a:t>255</a:t>
                      </a:r>
                    </a:p>
                  </a:txBody>
                  <a:tcPr/>
                </a:tc>
                <a:extLst>
                  <a:ext uri="{0D108BD9-81ED-4DB2-BD59-A6C34878D82A}">
                    <a16:rowId xmlns:a16="http://schemas.microsoft.com/office/drawing/2014/main" val="1310116266"/>
                  </a:ext>
                </a:extLst>
              </a:tr>
              <a:tr h="548640">
                <a:tc>
                  <a:txBody>
                    <a:bodyPr/>
                    <a:lstStyle/>
                    <a:p>
                      <a:pPr algn="ctr"/>
                      <a:r>
                        <a:rPr lang="en-US" sz="2100"/>
                        <a:t>K – Nearest Neighbor</a:t>
                      </a:r>
                    </a:p>
                  </a:txBody>
                  <a:tcPr/>
                </a:tc>
                <a:tc>
                  <a:txBody>
                    <a:bodyPr/>
                    <a:lstStyle/>
                    <a:p>
                      <a:pPr algn="ctr"/>
                      <a:r>
                        <a:rPr lang="en-US" sz="2100"/>
                        <a:t>142</a:t>
                      </a:r>
                    </a:p>
                  </a:txBody>
                  <a:tcPr/>
                </a:tc>
                <a:tc>
                  <a:txBody>
                    <a:bodyPr/>
                    <a:lstStyle/>
                    <a:p>
                      <a:pPr algn="ctr"/>
                      <a:r>
                        <a:rPr lang="en-US" sz="2100" dirty="0"/>
                        <a:t>372</a:t>
                      </a:r>
                    </a:p>
                  </a:txBody>
                  <a:tcPr/>
                </a:tc>
                <a:extLst>
                  <a:ext uri="{0D108BD9-81ED-4DB2-BD59-A6C34878D82A}">
                    <a16:rowId xmlns:a16="http://schemas.microsoft.com/office/drawing/2014/main" val="3961285611"/>
                  </a:ext>
                </a:extLst>
              </a:tr>
            </a:tbl>
          </a:graphicData>
        </a:graphic>
      </p:graphicFrame>
      <p:sp>
        <p:nvSpPr>
          <p:cNvPr id="8" name="TextBox 7">
            <a:extLst>
              <a:ext uri="{FF2B5EF4-FFF2-40B4-BE49-F238E27FC236}">
                <a16:creationId xmlns:a16="http://schemas.microsoft.com/office/drawing/2014/main" id="{6C9F981C-8D3D-4494-9F52-54F079C0D0B9}"/>
              </a:ext>
            </a:extLst>
          </p:cNvPr>
          <p:cNvSpPr txBox="1"/>
          <p:nvPr/>
        </p:nvSpPr>
        <p:spPr>
          <a:xfrm>
            <a:off x="1671205" y="5328806"/>
            <a:ext cx="58743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The output result of the test dataset obtained by Gaussian Naive Bayes model is inferred to be accepted.</a:t>
            </a:r>
            <a:endParaRPr lang="en-US" sz="2000" dirty="0">
              <a:cs typeface="Calibri"/>
            </a:endParaRPr>
          </a:p>
        </p:txBody>
      </p:sp>
    </p:spTree>
    <p:extLst>
      <p:ext uri="{BB962C8B-B14F-4D97-AF65-F5344CB8AC3E}">
        <p14:creationId xmlns:p14="http://schemas.microsoft.com/office/powerpoint/2010/main" val="28557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311988" y="1150076"/>
            <a:ext cx="4033200" cy="4557849"/>
          </a:xfrm>
        </p:spPr>
        <p:txBody>
          <a:bodyPr>
            <a:normAutofit/>
          </a:bodyPr>
          <a:lstStyle/>
          <a:p>
            <a:pPr algn="r"/>
            <a:r>
              <a:rPr lang="en-US" sz="4000" dirty="0">
                <a:cs typeface="Calibri Light"/>
              </a:rPr>
              <a:t>Future scope of improvements</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US" sz="2000" dirty="0"/>
              <a:t>Include region-specific price data to account for variations in demand and taxes.</a:t>
            </a:r>
          </a:p>
          <a:p>
            <a:r>
              <a:rPr lang="en-US" sz="2000" dirty="0"/>
              <a:t>Encourage reusability by showcasing affordability for older cars with fair price estimates.</a:t>
            </a:r>
            <a:endParaRPr lang="en-US" sz="2000" dirty="0">
              <a:cs typeface="Calibri"/>
            </a:endParaRPr>
          </a:p>
          <a:p>
            <a:r>
              <a:rPr lang="en-US" sz="2000" dirty="0"/>
              <a:t>Adapt the model for electric vehicles (EVs) and hybrid cars, considering factors like battery health and range.</a:t>
            </a:r>
          </a:p>
          <a:p>
            <a:r>
              <a:rPr lang="en-US" sz="2000" dirty="0"/>
              <a:t>Identify suspicious pricing trends to detect undervalued or overvalued listings.</a:t>
            </a:r>
            <a:endParaRPr lang="en-US" sz="2000" dirty="0">
              <a:cs typeface="Calibri"/>
            </a:endParaRPr>
          </a:p>
        </p:txBody>
      </p:sp>
    </p:spTree>
    <p:extLst>
      <p:ext uri="{BB962C8B-B14F-4D97-AF65-F5344CB8AC3E}">
        <p14:creationId xmlns:p14="http://schemas.microsoft.com/office/powerpoint/2010/main" val="3687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BA8B-EDD8-4433-BD5F-57EBB0C0320A}"/>
              </a:ext>
            </a:extLst>
          </p:cNvPr>
          <p:cNvSpPr>
            <a:spLocks noGrp="1"/>
          </p:cNvSpPr>
          <p:nvPr>
            <p:ph type="title"/>
          </p:nvPr>
        </p:nvSpPr>
        <p:spPr>
          <a:xfrm>
            <a:off x="3138056" y="2189018"/>
            <a:ext cx="5559425" cy="1456267"/>
          </a:xfrm>
        </p:spPr>
        <p:txBody>
          <a:bodyPr>
            <a:normAutofit fontScale="90000"/>
          </a:bodyPr>
          <a:lstStyle/>
          <a:p>
            <a:r>
              <a:rPr lang="en-US" sz="8800" dirty="0">
                <a:cs typeface="Calibri Light"/>
              </a:rPr>
              <a:t>Thank </a:t>
            </a:r>
            <a:r>
              <a:rPr lang="en-US" sz="8800">
                <a:cs typeface="Calibri Light"/>
              </a:rPr>
              <a:t>you</a:t>
            </a:r>
          </a:p>
        </p:txBody>
      </p:sp>
      <p:sp>
        <p:nvSpPr>
          <p:cNvPr id="4" name="TextBox 3">
            <a:extLst>
              <a:ext uri="{FF2B5EF4-FFF2-40B4-BE49-F238E27FC236}">
                <a16:creationId xmlns:a16="http://schemas.microsoft.com/office/drawing/2014/main" id="{6426A1B0-4CFB-43C4-AE5A-7B03B8B83C1C}"/>
              </a:ext>
            </a:extLst>
          </p:cNvPr>
          <p:cNvSpPr txBox="1"/>
          <p:nvPr/>
        </p:nvSpPr>
        <p:spPr>
          <a:xfrm>
            <a:off x="778933" y="3928532"/>
            <a:ext cx="87884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Asansol Engineering College</a:t>
            </a:r>
          </a:p>
          <a:p>
            <a:pPr marL="285750" indent="-285750">
              <a:buFont typeface="Arial"/>
              <a:buChar char="•"/>
            </a:pPr>
            <a:r>
              <a:rPr lang="en-US" sz="2400" dirty="0">
                <a:cs typeface="Calibri"/>
              </a:rPr>
              <a:t>Trisha Nag</a:t>
            </a:r>
          </a:p>
          <a:p>
            <a:pPr marL="285750" indent="-285750">
              <a:buFont typeface="Arial"/>
              <a:buChar char="•"/>
            </a:pPr>
            <a:r>
              <a:rPr lang="en-US" sz="2400" dirty="0">
                <a:cs typeface="Calibri"/>
              </a:rPr>
              <a:t>Sangita Dutta</a:t>
            </a:r>
          </a:p>
          <a:p>
            <a:pPr marL="285750" indent="-285750">
              <a:buFont typeface="Arial"/>
              <a:buChar char="•"/>
            </a:pPr>
            <a:r>
              <a:rPr lang="en-US" sz="2400" dirty="0">
                <a:cs typeface="Calibri"/>
              </a:rPr>
              <a:t>Subham Mondal</a:t>
            </a:r>
          </a:p>
        </p:txBody>
      </p:sp>
    </p:spTree>
    <p:extLst>
      <p:ext uri="{BB962C8B-B14F-4D97-AF65-F5344CB8AC3E}">
        <p14:creationId xmlns:p14="http://schemas.microsoft.com/office/powerpoint/2010/main" val="1788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6418-53C3-4B8F-AEE3-178C1BDFE485}"/>
              </a:ext>
            </a:extLst>
          </p:cNvPr>
          <p:cNvSpPr>
            <a:spLocks noGrp="1"/>
          </p:cNvSpPr>
          <p:nvPr>
            <p:ph type="title"/>
          </p:nvPr>
        </p:nvSpPr>
        <p:spPr>
          <a:xfrm>
            <a:off x="685799" y="1150076"/>
            <a:ext cx="3659389" cy="4557849"/>
          </a:xfrm>
        </p:spPr>
        <p:txBody>
          <a:bodyPr>
            <a:normAutofit/>
          </a:bodyPr>
          <a:lstStyle/>
          <a:p>
            <a:pPr algn="r"/>
            <a:r>
              <a:rPr lang="en-US" sz="4000">
                <a:cs typeface="Calibri Light"/>
              </a:rPr>
              <a:t>Contents</a:t>
            </a:r>
          </a:p>
        </p:txBody>
      </p:sp>
      <p:sp>
        <p:nvSpPr>
          <p:cNvPr id="3" name="Content Placeholder 2">
            <a:extLst>
              <a:ext uri="{FF2B5EF4-FFF2-40B4-BE49-F238E27FC236}">
                <a16:creationId xmlns:a16="http://schemas.microsoft.com/office/drawing/2014/main" id="{94415A0B-5664-4526-B606-10B8EE6D5BF6}"/>
              </a:ext>
            </a:extLst>
          </p:cNvPr>
          <p:cNvSpPr>
            <a:spLocks noGrp="1"/>
          </p:cNvSpPr>
          <p:nvPr>
            <p:ph idx="1"/>
          </p:nvPr>
        </p:nvSpPr>
        <p:spPr>
          <a:xfrm>
            <a:off x="4988658" y="1150076"/>
            <a:ext cx="6517543" cy="4557849"/>
          </a:xfrm>
        </p:spPr>
        <p:txBody>
          <a:bodyPr>
            <a:normAutofit fontScale="77500" lnSpcReduction="20000"/>
          </a:bodyPr>
          <a:lstStyle/>
          <a:p>
            <a:pPr>
              <a:spcAft>
                <a:spcPts val="1500"/>
              </a:spcAft>
            </a:pPr>
            <a:r>
              <a:rPr lang="en-US" sz="2200" b="1">
                <a:cs typeface="Calibri"/>
              </a:rPr>
              <a:t>Project Objective &amp; Scope</a:t>
            </a:r>
            <a:endParaRPr lang="en-US" sz="2200">
              <a:cs typeface="Calibri"/>
            </a:endParaRPr>
          </a:p>
          <a:p>
            <a:pPr>
              <a:spcAft>
                <a:spcPts val="1500"/>
              </a:spcAft>
            </a:pPr>
            <a:r>
              <a:rPr lang="en-US" sz="2200" b="1">
                <a:cs typeface="Calibri"/>
              </a:rPr>
              <a:t>Data Description</a:t>
            </a:r>
          </a:p>
          <a:p>
            <a:pPr>
              <a:spcAft>
                <a:spcPts val="1500"/>
              </a:spcAft>
            </a:pPr>
            <a:r>
              <a:rPr lang="en-US" sz="2200" b="1">
                <a:cs typeface="Calibri"/>
              </a:rPr>
              <a:t>Methodology</a:t>
            </a:r>
          </a:p>
          <a:p>
            <a:pPr>
              <a:spcAft>
                <a:spcPts val="1500"/>
              </a:spcAft>
            </a:pPr>
            <a:r>
              <a:rPr lang="en-US" sz="2200" b="1">
                <a:cs typeface="Calibri"/>
              </a:rPr>
              <a:t>Data Preprocessing</a:t>
            </a:r>
          </a:p>
          <a:p>
            <a:pPr>
              <a:spcAft>
                <a:spcPts val="1500"/>
              </a:spcAft>
            </a:pPr>
            <a:r>
              <a:rPr lang="en-US" sz="2200" b="1">
                <a:cs typeface="Calibri"/>
              </a:rPr>
              <a:t>Models Used</a:t>
            </a:r>
          </a:p>
          <a:p>
            <a:pPr>
              <a:spcAft>
                <a:spcPts val="1500"/>
              </a:spcAft>
            </a:pPr>
            <a:r>
              <a:rPr lang="en-US" sz="2200" b="1">
                <a:cs typeface="Calibri"/>
              </a:rPr>
              <a:t>Accuracy Comparison</a:t>
            </a:r>
          </a:p>
          <a:p>
            <a:pPr>
              <a:spcAft>
                <a:spcPts val="1500"/>
              </a:spcAft>
            </a:pPr>
            <a:r>
              <a:rPr lang="en-US" sz="2200" b="1">
                <a:cs typeface="Calibri"/>
              </a:rPr>
              <a:t>Inference</a:t>
            </a:r>
          </a:p>
          <a:p>
            <a:pPr>
              <a:spcAft>
                <a:spcPts val="1500"/>
              </a:spcAft>
            </a:pPr>
            <a:r>
              <a:rPr lang="en-US" sz="2200" b="1">
                <a:cs typeface="Calibri"/>
              </a:rPr>
              <a:t>Future Scope of Improvements</a:t>
            </a:r>
            <a:endParaRPr lang="en-US" sz="2200">
              <a:cs typeface="Calibri"/>
            </a:endParaRPr>
          </a:p>
        </p:txBody>
      </p:sp>
    </p:spTree>
    <p:extLst>
      <p:ext uri="{BB962C8B-B14F-4D97-AF65-F5344CB8AC3E}">
        <p14:creationId xmlns:p14="http://schemas.microsoft.com/office/powerpoint/2010/main" val="8373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685801" y="0"/>
            <a:ext cx="9507971" cy="874377"/>
          </a:xfrm>
        </p:spPr>
        <p:txBody>
          <a:bodyPr/>
          <a:lstStyle/>
          <a:p>
            <a:pPr algn="ctr"/>
            <a:r>
              <a:rPr lang="en-US" sz="3900" dirty="0">
                <a:cs typeface="Calibri Light"/>
              </a:rPr>
              <a:t>Project objective &amp; scope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52399" y="694267"/>
            <a:ext cx="11853333" cy="5960533"/>
          </a:xfrm>
        </p:spPr>
        <p:txBody>
          <a:bodyPr>
            <a:normAutofit/>
          </a:bodyPr>
          <a:lstStyle/>
          <a:p>
            <a:pPr marL="0" indent="0">
              <a:lnSpc>
                <a:spcPct val="125000"/>
              </a:lnSpc>
              <a:spcAft>
                <a:spcPts val="1500"/>
              </a:spcAft>
              <a:buNone/>
            </a:pPr>
            <a:r>
              <a:rPr lang="en-US" sz="2200" b="1" dirty="0">
                <a:solidFill>
                  <a:schemeClr val="tx1">
                    <a:lumMod val="95000"/>
                  </a:schemeClr>
                </a:solidFill>
                <a:ea typeface="+mn-lt"/>
                <a:cs typeface="+mn-lt"/>
              </a:rPr>
              <a:t>Objective:</a:t>
            </a:r>
          </a:p>
          <a:p>
            <a:pPr>
              <a:lnSpc>
                <a:spcPct val="125000"/>
              </a:lnSpc>
              <a:spcAft>
                <a:spcPts val="1500"/>
              </a:spcAft>
            </a:pPr>
            <a:r>
              <a:rPr lang="en-US" sz="2000" dirty="0">
                <a:solidFill>
                  <a:schemeClr val="tx1">
                    <a:lumMod val="95000"/>
                  </a:schemeClr>
                </a:solidFill>
              </a:rPr>
              <a:t>Predict Accurate Car Prices</a:t>
            </a:r>
          </a:p>
          <a:p>
            <a:pPr>
              <a:lnSpc>
                <a:spcPct val="125000"/>
              </a:lnSpc>
              <a:spcAft>
                <a:spcPts val="1500"/>
              </a:spcAft>
            </a:pPr>
            <a:r>
              <a:rPr lang="en-US" sz="2000" dirty="0">
                <a:solidFill>
                  <a:schemeClr val="tx1">
                    <a:lumMod val="95000"/>
                  </a:schemeClr>
                </a:solidFill>
              </a:rPr>
              <a:t>Provide a Decision Support Tool</a:t>
            </a:r>
          </a:p>
          <a:p>
            <a:pPr>
              <a:lnSpc>
                <a:spcPct val="125000"/>
              </a:lnSpc>
              <a:spcAft>
                <a:spcPts val="1500"/>
              </a:spcAft>
            </a:pPr>
            <a:r>
              <a:rPr lang="en-US" sz="2000" dirty="0">
                <a:solidFill>
                  <a:schemeClr val="tx1">
                    <a:lumMod val="95000"/>
                  </a:schemeClr>
                </a:solidFill>
              </a:rPr>
              <a:t>Enhance Transparency in the Used Car Market</a:t>
            </a:r>
          </a:p>
          <a:p>
            <a:pPr>
              <a:lnSpc>
                <a:spcPct val="125000"/>
              </a:lnSpc>
              <a:spcAft>
                <a:spcPts val="1500"/>
              </a:spcAft>
            </a:pPr>
            <a:r>
              <a:rPr lang="en-US" sz="2000" dirty="0">
                <a:solidFill>
                  <a:schemeClr val="tx1">
                    <a:lumMod val="95000"/>
                  </a:schemeClr>
                </a:solidFill>
              </a:rPr>
              <a:t>Simplify User Interaction</a:t>
            </a:r>
            <a:endParaRPr lang="en-US" sz="2100" dirty="0">
              <a:solidFill>
                <a:schemeClr val="tx1">
                  <a:lumMod val="95000"/>
                </a:schemeClr>
              </a:solidFill>
              <a:ea typeface="+mn-lt"/>
              <a:cs typeface="+mn-lt"/>
            </a:endParaRPr>
          </a:p>
          <a:p>
            <a:pPr marL="0" indent="0">
              <a:lnSpc>
                <a:spcPct val="125000"/>
              </a:lnSpc>
              <a:spcAft>
                <a:spcPts val="1500"/>
              </a:spcAft>
              <a:buNone/>
            </a:pPr>
            <a:r>
              <a:rPr lang="en-US" sz="2200" b="1" dirty="0">
                <a:solidFill>
                  <a:schemeClr val="tx1">
                    <a:lumMod val="95000"/>
                  </a:schemeClr>
                </a:solidFill>
                <a:ea typeface="+mn-lt"/>
                <a:cs typeface="+mn-lt"/>
              </a:rPr>
              <a:t>Scope :</a:t>
            </a:r>
          </a:p>
          <a:p>
            <a:r>
              <a:rPr lang="en-US" sz="2000" dirty="0">
                <a:solidFill>
                  <a:schemeClr val="tx1">
                    <a:lumMod val="95000"/>
                  </a:schemeClr>
                </a:solidFill>
              </a:rPr>
              <a:t>Help businesses optimize their pricing strategy by using predicted prices.</a:t>
            </a:r>
          </a:p>
          <a:p>
            <a:r>
              <a:rPr lang="en-US" sz="2000" dirty="0">
                <a:solidFill>
                  <a:schemeClr val="tx1">
                    <a:lumMod val="95000"/>
                  </a:schemeClr>
                </a:solidFill>
              </a:rPr>
              <a:t>Real-time suggestions for listing prices based on market trends and historical data.</a:t>
            </a:r>
            <a:endParaRPr lang="en-US" sz="2200" dirty="0">
              <a:solidFill>
                <a:schemeClr val="tx1">
                  <a:lumMod val="95000"/>
                </a:schemeClr>
              </a:solidFill>
              <a:ea typeface="+mn-lt"/>
              <a:cs typeface="+mn-lt"/>
            </a:endParaRPr>
          </a:p>
        </p:txBody>
      </p:sp>
    </p:spTree>
    <p:extLst>
      <p:ext uri="{BB962C8B-B14F-4D97-AF65-F5344CB8AC3E}">
        <p14:creationId xmlns:p14="http://schemas.microsoft.com/office/powerpoint/2010/main" val="26674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2421467" y="0"/>
            <a:ext cx="4745247" cy="745067"/>
          </a:xfrm>
        </p:spPr>
        <p:txBody>
          <a:bodyPr>
            <a:normAutofit/>
          </a:bodyPr>
          <a:lstStyle/>
          <a:p>
            <a:r>
              <a:rPr lang="en-US" sz="3900" dirty="0">
                <a:cs typeface="Calibri Light"/>
              </a:rPr>
              <a:t>Data description</a:t>
            </a:r>
          </a:p>
        </p:txBody>
      </p:sp>
      <p:sp>
        <p:nvSpPr>
          <p:cNvPr id="9" name="Content Placeholder 8">
            <a:extLst>
              <a:ext uri="{FF2B5EF4-FFF2-40B4-BE49-F238E27FC236}">
                <a16:creationId xmlns:a16="http://schemas.microsoft.com/office/drawing/2014/main" id="{30685BFC-F818-402E-844D-FCCDF6BB9E51}"/>
              </a:ext>
            </a:extLst>
          </p:cNvPr>
          <p:cNvSpPr>
            <a:spLocks noGrp="1"/>
          </p:cNvSpPr>
          <p:nvPr>
            <p:ph idx="1"/>
          </p:nvPr>
        </p:nvSpPr>
        <p:spPr>
          <a:xfrm>
            <a:off x="135468" y="2099733"/>
            <a:ext cx="3568572" cy="2624668"/>
          </a:xfrm>
        </p:spPr>
        <p:txBody>
          <a:bodyPr>
            <a:normAutofit/>
          </a:bodyPr>
          <a:lstStyle/>
          <a:p>
            <a:pPr marL="0" indent="0">
              <a:buNone/>
            </a:pPr>
            <a:r>
              <a:rPr lang="en-US" sz="2200" dirty="0">
                <a:cs typeface="Calibri" panose="020F0502020204030204"/>
              </a:rPr>
              <a:t>The description of the data with type and description of each Attribute is given/shown in the table.</a:t>
            </a:r>
          </a:p>
        </p:txBody>
      </p:sp>
      <p:pic>
        <p:nvPicPr>
          <p:cNvPr id="4" name="Picture 3">
            <a:extLst>
              <a:ext uri="{FF2B5EF4-FFF2-40B4-BE49-F238E27FC236}">
                <a16:creationId xmlns:a16="http://schemas.microsoft.com/office/drawing/2014/main" id="{5EE6D822-3D84-82CB-1F21-324562046961}"/>
              </a:ext>
            </a:extLst>
          </p:cNvPr>
          <p:cNvPicPr>
            <a:picLocks noChangeAspect="1"/>
          </p:cNvPicPr>
          <p:nvPr/>
        </p:nvPicPr>
        <p:blipFill>
          <a:blip r:embed="rId3"/>
          <a:stretch>
            <a:fillRect/>
          </a:stretch>
        </p:blipFill>
        <p:spPr>
          <a:xfrm>
            <a:off x="3704040" y="970728"/>
            <a:ext cx="8487960" cy="5887272"/>
          </a:xfrm>
          <a:prstGeom prst="rect">
            <a:avLst/>
          </a:prstGeom>
        </p:spPr>
      </p:pic>
    </p:spTree>
    <p:extLst>
      <p:ext uri="{BB962C8B-B14F-4D97-AF65-F5344CB8AC3E}">
        <p14:creationId xmlns:p14="http://schemas.microsoft.com/office/powerpoint/2010/main" val="321793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5556-8BF2-4C67-845D-C1F20669FD40}"/>
              </a:ext>
            </a:extLst>
          </p:cNvPr>
          <p:cNvSpPr>
            <a:spLocks noGrp="1"/>
          </p:cNvSpPr>
          <p:nvPr>
            <p:ph type="title"/>
          </p:nvPr>
        </p:nvSpPr>
        <p:spPr>
          <a:xfrm>
            <a:off x="-4312" y="2063391"/>
            <a:ext cx="3455598" cy="1651000"/>
          </a:xfrm>
        </p:spPr>
        <p:txBody>
          <a:bodyPr anchor="b">
            <a:normAutofit/>
          </a:bodyPr>
          <a:lstStyle/>
          <a:p>
            <a:r>
              <a:rPr lang="en-US" dirty="0">
                <a:cs typeface="Calibri Light"/>
              </a:rPr>
              <a:t>Methodology</a:t>
            </a:r>
            <a:endParaRPr lang="en-US" sz="2000" dirty="0">
              <a:cs typeface="Calibri Light" panose="020F0302020204030204"/>
            </a:endParaRPr>
          </a:p>
        </p:txBody>
      </p:sp>
      <p:pic>
        <p:nvPicPr>
          <p:cNvPr id="7" name="Picture 4">
            <a:extLst>
              <a:ext uri="{FF2B5EF4-FFF2-40B4-BE49-F238E27FC236}">
                <a16:creationId xmlns:a16="http://schemas.microsoft.com/office/drawing/2014/main" id="{BCDE4AC8-588C-40CD-8249-920289D9A9A0}"/>
              </a:ext>
            </a:extLst>
          </p:cNvPr>
          <p:cNvPicPr>
            <a:picLocks noChangeAspect="1"/>
          </p:cNvPicPr>
          <p:nvPr/>
        </p:nvPicPr>
        <p:blipFill>
          <a:blip r:embed="rId3"/>
          <a:srcRect/>
          <a:stretch/>
        </p:blipFill>
        <p:spPr>
          <a:xfrm>
            <a:off x="3357833" y="700088"/>
            <a:ext cx="8652714" cy="54224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54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10D-03C9-4D35-B00E-D6B1207FBFD6}"/>
              </a:ext>
            </a:extLst>
          </p:cNvPr>
          <p:cNvSpPr>
            <a:spLocks noGrp="1"/>
          </p:cNvSpPr>
          <p:nvPr>
            <p:ph type="title"/>
          </p:nvPr>
        </p:nvSpPr>
        <p:spPr>
          <a:xfrm>
            <a:off x="505692" y="55418"/>
            <a:ext cx="10131425" cy="1456267"/>
          </a:xfrm>
        </p:spPr>
        <p:txBody>
          <a:bodyPr>
            <a:normAutofit/>
          </a:bodyPr>
          <a:lstStyle/>
          <a:p>
            <a:r>
              <a:rPr lang="en-US" sz="3900">
                <a:cs typeface="Calibri Light"/>
              </a:rPr>
              <a:t>Data Preprocessing</a:t>
            </a:r>
            <a:endParaRPr lang="en-US"/>
          </a:p>
        </p:txBody>
      </p:sp>
      <p:sp>
        <p:nvSpPr>
          <p:cNvPr id="3" name="Content Placeholder 2">
            <a:extLst>
              <a:ext uri="{FF2B5EF4-FFF2-40B4-BE49-F238E27FC236}">
                <a16:creationId xmlns:a16="http://schemas.microsoft.com/office/drawing/2014/main" id="{9CFEC43E-BD0A-4B53-B6EC-C973A078CE84}"/>
              </a:ext>
            </a:extLst>
          </p:cNvPr>
          <p:cNvSpPr>
            <a:spLocks noGrp="1"/>
          </p:cNvSpPr>
          <p:nvPr>
            <p:ph idx="1"/>
          </p:nvPr>
        </p:nvSpPr>
        <p:spPr>
          <a:xfrm>
            <a:off x="164558" y="5546365"/>
            <a:ext cx="6062631" cy="1117149"/>
          </a:xfrm>
        </p:spPr>
        <p:txBody>
          <a:bodyPr vert="horz" lIns="91440" tIns="45720" rIns="91440" bIns="45720" rtlCol="0" anchor="ctr">
            <a:noAutofit/>
          </a:bodyPr>
          <a:lstStyle/>
          <a:p>
            <a:pPr marL="342900" indent="-342900"/>
            <a:r>
              <a:rPr lang="en-US" sz="2400">
                <a:cs typeface="Calibri"/>
              </a:rPr>
              <a:t>We have changed the categorical values into numeric values.</a:t>
            </a:r>
          </a:p>
          <a:p>
            <a:pPr marL="342900" indent="-342900"/>
            <a:r>
              <a:rPr lang="en-US" sz="2400">
                <a:cs typeface="Calibri"/>
              </a:rPr>
              <a:t>We handled ouliers using MAD  method.</a:t>
            </a:r>
          </a:p>
        </p:txBody>
      </p:sp>
      <p:pic>
        <p:nvPicPr>
          <p:cNvPr id="8" name="Picture 8">
            <a:extLst>
              <a:ext uri="{FF2B5EF4-FFF2-40B4-BE49-F238E27FC236}">
                <a16:creationId xmlns:a16="http://schemas.microsoft.com/office/drawing/2014/main" id="{99722A20-79D5-448B-AC14-EC917169206F}"/>
              </a:ext>
            </a:extLst>
          </p:cNvPr>
          <p:cNvPicPr>
            <a:picLocks noChangeAspect="1"/>
          </p:cNvPicPr>
          <p:nvPr/>
        </p:nvPicPr>
        <p:blipFill>
          <a:blip r:embed="rId2"/>
          <a:stretch>
            <a:fillRect/>
          </a:stretch>
        </p:blipFill>
        <p:spPr>
          <a:xfrm>
            <a:off x="91231" y="1467833"/>
            <a:ext cx="6187231" cy="3869528"/>
          </a:xfrm>
          <a:prstGeom prst="rect">
            <a:avLst/>
          </a:prstGeom>
        </p:spPr>
      </p:pic>
      <p:pic>
        <p:nvPicPr>
          <p:cNvPr id="10" name="Picture 10">
            <a:extLst>
              <a:ext uri="{FF2B5EF4-FFF2-40B4-BE49-F238E27FC236}">
                <a16:creationId xmlns:a16="http://schemas.microsoft.com/office/drawing/2014/main" id="{27C13634-DE81-4C21-8A3A-6C33ED9E5244}"/>
              </a:ext>
            </a:extLst>
          </p:cNvPr>
          <p:cNvPicPr>
            <a:picLocks noChangeAspect="1"/>
          </p:cNvPicPr>
          <p:nvPr/>
        </p:nvPicPr>
        <p:blipFill>
          <a:blip r:embed="rId3"/>
          <a:stretch>
            <a:fillRect/>
          </a:stretch>
        </p:blipFill>
        <p:spPr>
          <a:xfrm>
            <a:off x="6377797" y="48745"/>
            <a:ext cx="5819953" cy="3367453"/>
          </a:xfrm>
          <a:prstGeom prst="rect">
            <a:avLst/>
          </a:prstGeom>
        </p:spPr>
      </p:pic>
      <p:pic>
        <p:nvPicPr>
          <p:cNvPr id="12" name="Picture 12">
            <a:extLst>
              <a:ext uri="{FF2B5EF4-FFF2-40B4-BE49-F238E27FC236}">
                <a16:creationId xmlns:a16="http://schemas.microsoft.com/office/drawing/2014/main" id="{355D31C3-19A7-497D-B920-2A2C0280E0F3}"/>
              </a:ext>
            </a:extLst>
          </p:cNvPr>
          <p:cNvPicPr>
            <a:picLocks noChangeAspect="1"/>
          </p:cNvPicPr>
          <p:nvPr/>
        </p:nvPicPr>
        <p:blipFill>
          <a:blip r:embed="rId4"/>
          <a:stretch>
            <a:fillRect/>
          </a:stretch>
        </p:blipFill>
        <p:spPr>
          <a:xfrm>
            <a:off x="6377797" y="3427488"/>
            <a:ext cx="5819953" cy="3324193"/>
          </a:xfrm>
          <a:prstGeom prst="rect">
            <a:avLst/>
          </a:prstGeom>
        </p:spPr>
      </p:pic>
      <p:cxnSp>
        <p:nvCxnSpPr>
          <p:cNvPr id="14" name="Straight Arrow Connector 13">
            <a:extLst>
              <a:ext uri="{FF2B5EF4-FFF2-40B4-BE49-F238E27FC236}">
                <a16:creationId xmlns:a16="http://schemas.microsoft.com/office/drawing/2014/main" id="{1DFC8BEC-60A0-4A1A-A463-F572F7EBE396}"/>
              </a:ext>
            </a:extLst>
          </p:cNvPr>
          <p:cNvCxnSpPr/>
          <p:nvPr/>
        </p:nvCxnSpPr>
        <p:spPr>
          <a:xfrm>
            <a:off x="6373090" y="3387436"/>
            <a:ext cx="5818910" cy="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0653F4A-8A1E-4A01-8D70-ABF6D0EE8E59}"/>
              </a:ext>
            </a:extLst>
          </p:cNvPr>
          <p:cNvPicPr>
            <a:picLocks noChangeAspect="1"/>
          </p:cNvPicPr>
          <p:nvPr/>
        </p:nvPicPr>
        <p:blipFill rotWithShape="1">
          <a:blip r:embed="rId3">
            <a:alphaModFix amt="20000"/>
          </a:blip>
          <a:srcRect t="3458" b="14124"/>
          <a:stretch/>
        </p:blipFill>
        <p:spPr>
          <a:xfrm>
            <a:off x="20" y="10"/>
            <a:ext cx="12191980" cy="6857990"/>
          </a:xfrm>
          <a:prstGeom prst="rect">
            <a:avLst/>
          </a:prstGeom>
        </p:spPr>
      </p:pic>
      <p:sp>
        <p:nvSpPr>
          <p:cNvPr id="2" name="Title 1">
            <a:extLst>
              <a:ext uri="{FF2B5EF4-FFF2-40B4-BE49-F238E27FC236}">
                <a16:creationId xmlns:a16="http://schemas.microsoft.com/office/drawing/2014/main" id="{0FB37083-34B9-497C-8F60-370649DEC510}"/>
              </a:ext>
            </a:extLst>
          </p:cNvPr>
          <p:cNvSpPr>
            <a:spLocks noGrp="1"/>
          </p:cNvSpPr>
          <p:nvPr>
            <p:ph type="title"/>
          </p:nvPr>
        </p:nvSpPr>
        <p:spPr>
          <a:xfrm>
            <a:off x="542027" y="149525"/>
            <a:ext cx="10131425" cy="1456267"/>
          </a:xfrm>
        </p:spPr>
        <p:txBody>
          <a:bodyPr>
            <a:normAutofit/>
          </a:bodyPr>
          <a:lstStyle/>
          <a:p>
            <a:r>
              <a:rPr lang="en-US">
                <a:cs typeface="Calibri Light"/>
              </a:rPr>
              <a:t>ModelS used</a:t>
            </a:r>
          </a:p>
        </p:txBody>
      </p:sp>
      <p:sp>
        <p:nvSpPr>
          <p:cNvPr id="3" name="Content Placeholder 2">
            <a:extLst>
              <a:ext uri="{FF2B5EF4-FFF2-40B4-BE49-F238E27FC236}">
                <a16:creationId xmlns:a16="http://schemas.microsoft.com/office/drawing/2014/main" id="{7C5707DC-7594-432C-8CEF-AF03A1348BF3}"/>
              </a:ext>
            </a:extLst>
          </p:cNvPr>
          <p:cNvSpPr>
            <a:spLocks noGrp="1"/>
          </p:cNvSpPr>
          <p:nvPr>
            <p:ph idx="1"/>
          </p:nvPr>
        </p:nvSpPr>
        <p:spPr>
          <a:xfrm>
            <a:off x="4395159" y="2098935"/>
            <a:ext cx="3906029" cy="3649133"/>
          </a:xfrm>
        </p:spPr>
        <p:txBody>
          <a:bodyPr>
            <a:normAutofit/>
          </a:bodyPr>
          <a:lstStyle/>
          <a:p>
            <a:pPr marL="0" indent="0">
              <a:buNone/>
            </a:pPr>
            <a:r>
              <a:rPr lang="en-US" dirty="0">
                <a:cs typeface="Calibri" panose="020F0502020204030204"/>
              </a:rPr>
              <a:t>The Machine Learning models used for this project are:</a:t>
            </a:r>
          </a:p>
          <a:p>
            <a:r>
              <a:rPr lang="en-US" dirty="0">
                <a:cs typeface="Calibri" panose="020F0502020204030204"/>
              </a:rPr>
              <a:t>Naive Bayes ( Gaussian )</a:t>
            </a:r>
          </a:p>
          <a:p>
            <a:r>
              <a:rPr lang="en-US" dirty="0">
                <a:cs typeface="Calibri" panose="020F0502020204030204"/>
              </a:rPr>
              <a:t>K – NN Classification</a:t>
            </a:r>
          </a:p>
          <a:p>
            <a:r>
              <a:rPr lang="en-US" dirty="0">
                <a:cs typeface="Calibri" panose="020F0502020204030204"/>
              </a:rPr>
              <a:t>Regression ( Logistic )</a:t>
            </a:r>
          </a:p>
          <a:p>
            <a:r>
              <a:rPr lang="en-US" dirty="0">
                <a:cs typeface="Calibri" panose="020F0502020204030204"/>
              </a:rPr>
              <a:t>Decision Tree</a:t>
            </a:r>
          </a:p>
        </p:txBody>
      </p:sp>
    </p:spTree>
    <p:extLst>
      <p:ext uri="{BB962C8B-B14F-4D97-AF65-F5344CB8AC3E}">
        <p14:creationId xmlns:p14="http://schemas.microsoft.com/office/powerpoint/2010/main" val="41305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C0585D94-BA8F-4529-B76E-08D405FC68A6}"/>
              </a:ext>
            </a:extLst>
          </p:cNvPr>
          <p:cNvPicPr>
            <a:picLocks noChangeAspect="1"/>
          </p:cNvPicPr>
          <p:nvPr/>
        </p:nvPicPr>
        <p:blipFill>
          <a:blip r:embed="rId2"/>
          <a:stretch>
            <a:fillRect/>
          </a:stretch>
        </p:blipFill>
        <p:spPr>
          <a:xfrm>
            <a:off x="7024255" y="223348"/>
            <a:ext cx="5126181" cy="3460287"/>
          </a:xfrm>
          <a:prstGeom prst="rect">
            <a:avLst/>
          </a:prstGeom>
        </p:spPr>
      </p:pic>
      <p:sp>
        <p:nvSpPr>
          <p:cNvPr id="2" name="Title 1">
            <a:extLst>
              <a:ext uri="{FF2B5EF4-FFF2-40B4-BE49-F238E27FC236}">
                <a16:creationId xmlns:a16="http://schemas.microsoft.com/office/drawing/2014/main" id="{21AE99B5-5128-4991-90A3-A04D6060C3D6}"/>
              </a:ext>
            </a:extLst>
          </p:cNvPr>
          <p:cNvSpPr>
            <a:spLocks noGrp="1"/>
          </p:cNvSpPr>
          <p:nvPr>
            <p:ph type="title"/>
          </p:nvPr>
        </p:nvSpPr>
        <p:spPr>
          <a:xfrm>
            <a:off x="727365" y="55418"/>
            <a:ext cx="8939935" cy="1456267"/>
          </a:xfrm>
        </p:spPr>
        <p:txBody>
          <a:bodyPr>
            <a:normAutofit/>
          </a:bodyPr>
          <a:lstStyle/>
          <a:p>
            <a:pPr algn="ctr"/>
            <a:r>
              <a:rPr lang="en-US" sz="3800">
                <a:cs typeface="Calibri Light"/>
              </a:rPr>
              <a:t>Naive</a:t>
            </a:r>
            <a:r>
              <a:rPr lang="en-US" sz="3800" dirty="0">
                <a:cs typeface="Calibri Light"/>
              </a:rPr>
              <a:t> Bayes</a:t>
            </a:r>
          </a:p>
        </p:txBody>
      </p:sp>
      <p:sp>
        <p:nvSpPr>
          <p:cNvPr id="3" name="Content Placeholder 2">
            <a:extLst>
              <a:ext uri="{FF2B5EF4-FFF2-40B4-BE49-F238E27FC236}">
                <a16:creationId xmlns:a16="http://schemas.microsoft.com/office/drawing/2014/main" id="{B9183201-E0D4-4E8A-9ED0-6CFD67C0A3F7}"/>
              </a:ext>
            </a:extLst>
          </p:cNvPr>
          <p:cNvSpPr>
            <a:spLocks noGrp="1"/>
          </p:cNvSpPr>
          <p:nvPr>
            <p:ph sz="half" idx="1"/>
          </p:nvPr>
        </p:nvSpPr>
        <p:spPr>
          <a:xfrm>
            <a:off x="727366" y="1504759"/>
            <a:ext cx="4607407" cy="3164223"/>
          </a:xfrm>
        </p:spPr>
        <p:txBody>
          <a:bodyPr>
            <a:normAutofit fontScale="85000" lnSpcReduction="20000"/>
          </a:bodyPr>
          <a:lstStyle/>
          <a:p>
            <a:pPr>
              <a:buNone/>
            </a:pPr>
            <a:r>
              <a:rPr lang="en-US" sz="2200" b="1" dirty="0"/>
              <a:t>Principle of Naive Bayes Classifier :</a:t>
            </a:r>
            <a:endParaRPr lang="en-US" sz="2200" dirty="0">
              <a:cs typeface="Calibri"/>
            </a:endParaRPr>
          </a:p>
          <a:p>
            <a:pPr algn="just">
              <a:buNone/>
            </a:pPr>
            <a:r>
              <a:rPr lang="en-US" sz="2000" dirty="0">
                <a:ea typeface="+mn-lt"/>
                <a:cs typeface="+mn-lt"/>
              </a:rPr>
              <a:t>A Naive Bayes classifier is a probabilistic machine learning model that’s used for classification task. The crux of the classifier is based on the Bayes theorem.</a:t>
            </a:r>
            <a:endParaRPr lang="en-US" sz="2000" dirty="0"/>
          </a:p>
          <a:p>
            <a:pPr>
              <a:buNone/>
            </a:pPr>
            <a:endParaRPr lang="en-US" sz="2200" b="1" dirty="0">
              <a:cs typeface="Calibri" panose="020F0502020204030204"/>
            </a:endParaRPr>
          </a:p>
          <a:p>
            <a:pPr marL="0" indent="0">
              <a:buNone/>
            </a:pPr>
            <a:r>
              <a:rPr lang="en-US" sz="2200" b="1" dirty="0">
                <a:cs typeface="Calibri" panose="020F0502020204030204"/>
              </a:rPr>
              <a:t>Bayes Theorem:</a:t>
            </a:r>
          </a:p>
          <a:p>
            <a:pPr marL="0" indent="0" algn="just">
              <a:buNone/>
            </a:pPr>
            <a:r>
              <a:rPr lang="en-US" sz="2100" dirty="0">
                <a:ea typeface="+mn-lt"/>
                <a:cs typeface="+mn-lt"/>
              </a:rPr>
              <a:t>To find the probability of </a:t>
            </a:r>
            <a:r>
              <a:rPr lang="en-US" sz="2100" b="1" dirty="0">
                <a:ea typeface="+mn-lt"/>
                <a:cs typeface="+mn-lt"/>
              </a:rPr>
              <a:t>A</a:t>
            </a:r>
            <a:r>
              <a:rPr lang="en-US" sz="2100" dirty="0">
                <a:ea typeface="+mn-lt"/>
                <a:cs typeface="+mn-lt"/>
              </a:rPr>
              <a:t> happening, given that </a:t>
            </a:r>
            <a:r>
              <a:rPr lang="en-US" sz="2100" b="1" dirty="0">
                <a:ea typeface="+mn-lt"/>
                <a:cs typeface="+mn-lt"/>
              </a:rPr>
              <a:t>B</a:t>
            </a:r>
            <a:r>
              <a:rPr lang="en-US" sz="2100" dirty="0">
                <a:ea typeface="+mn-lt"/>
                <a:cs typeface="+mn-lt"/>
              </a:rPr>
              <a:t> has occurred.</a:t>
            </a:r>
            <a:endParaRPr lang="en-US" sz="2100" dirty="0"/>
          </a:p>
        </p:txBody>
      </p:sp>
      <p:pic>
        <p:nvPicPr>
          <p:cNvPr id="5" name="Picture 5">
            <a:extLst>
              <a:ext uri="{FF2B5EF4-FFF2-40B4-BE49-F238E27FC236}">
                <a16:creationId xmlns:a16="http://schemas.microsoft.com/office/drawing/2014/main" id="{19921B1F-2E7B-48E8-B658-2EC4E89D2DCB}"/>
              </a:ext>
            </a:extLst>
          </p:cNvPr>
          <p:cNvPicPr>
            <a:picLocks noGrp="1" noChangeAspect="1"/>
          </p:cNvPicPr>
          <p:nvPr>
            <p:ph sz="half" idx="2"/>
          </p:nvPr>
        </p:nvPicPr>
        <p:blipFill>
          <a:blip r:embed="rId3"/>
          <a:stretch>
            <a:fillRect/>
          </a:stretch>
        </p:blipFill>
        <p:spPr>
          <a:xfrm>
            <a:off x="771432" y="5017847"/>
            <a:ext cx="4663787" cy="1028700"/>
          </a:xfrm>
          <a:prstGeom prst="rect">
            <a:avLst/>
          </a:prstGeom>
        </p:spPr>
      </p:pic>
      <p:sp>
        <p:nvSpPr>
          <p:cNvPr id="7" name="TextBox 6">
            <a:extLst>
              <a:ext uri="{FF2B5EF4-FFF2-40B4-BE49-F238E27FC236}">
                <a16:creationId xmlns:a16="http://schemas.microsoft.com/office/drawing/2014/main" id="{3E89E059-6DDD-4A6B-8D91-95C994C00C50}"/>
              </a:ext>
            </a:extLst>
          </p:cNvPr>
          <p:cNvSpPr txBox="1"/>
          <p:nvPr/>
        </p:nvSpPr>
        <p:spPr>
          <a:xfrm>
            <a:off x="5902038" y="1717964"/>
            <a:ext cx="52508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Gaussian Naive Bayes:</a:t>
            </a:r>
            <a:endParaRPr lang="en-US" sz="1900" dirty="0">
              <a:cs typeface="Calibri"/>
            </a:endParaRPr>
          </a:p>
          <a:p>
            <a:pPr algn="just"/>
            <a:r>
              <a:rPr lang="en-US" sz="1900" dirty="0">
                <a:ea typeface="+mn-lt"/>
                <a:cs typeface="+mn-lt"/>
              </a:rPr>
              <a:t>When the predictors take up a continuous value and are not discrete, we assume that these values are sampled from a gaussian distribution.</a:t>
            </a:r>
            <a:endParaRPr lang="en-US" sz="1900" dirty="0">
              <a:cs typeface="Calibri"/>
            </a:endParaRPr>
          </a:p>
          <a:p>
            <a:endParaRPr lang="en-US" sz="1900" dirty="0">
              <a:cs typeface="Calibri"/>
            </a:endParaRPr>
          </a:p>
        </p:txBody>
      </p:sp>
      <p:sp>
        <p:nvSpPr>
          <p:cNvPr id="10" name="TextBox 9">
            <a:extLst>
              <a:ext uri="{FF2B5EF4-FFF2-40B4-BE49-F238E27FC236}">
                <a16:creationId xmlns:a16="http://schemas.microsoft.com/office/drawing/2014/main" id="{5A20B815-7070-4BF2-A363-50581EE91BAD}"/>
              </a:ext>
            </a:extLst>
          </p:cNvPr>
          <p:cNvSpPr txBox="1"/>
          <p:nvPr/>
        </p:nvSpPr>
        <p:spPr>
          <a:xfrm>
            <a:off x="5864802" y="3689638"/>
            <a:ext cx="4946072"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dirty="0">
                <a:ea typeface="+mn-lt"/>
                <a:cs typeface="+mn-lt"/>
              </a:rPr>
              <a:t>Since the way the values are present in the dataset changes, the formula for conditional probability changes to,</a:t>
            </a:r>
            <a:endParaRPr lang="en-US" sz="1900" dirty="0">
              <a:cs typeface="Calibri"/>
            </a:endParaRPr>
          </a:p>
        </p:txBody>
      </p:sp>
      <p:pic>
        <p:nvPicPr>
          <p:cNvPr id="11" name="Picture 11">
            <a:extLst>
              <a:ext uri="{FF2B5EF4-FFF2-40B4-BE49-F238E27FC236}">
                <a16:creationId xmlns:a16="http://schemas.microsoft.com/office/drawing/2014/main" id="{0D759404-AAD3-4826-B223-D5E0EBFB4830}"/>
              </a:ext>
            </a:extLst>
          </p:cNvPr>
          <p:cNvPicPr>
            <a:picLocks noChangeAspect="1"/>
          </p:cNvPicPr>
          <p:nvPr/>
        </p:nvPicPr>
        <p:blipFill>
          <a:blip r:embed="rId4"/>
          <a:stretch>
            <a:fillRect/>
          </a:stretch>
        </p:blipFill>
        <p:spPr>
          <a:xfrm>
            <a:off x="5985164" y="5018473"/>
            <a:ext cx="5666509" cy="1018981"/>
          </a:xfrm>
          <a:prstGeom prst="rect">
            <a:avLst/>
          </a:prstGeom>
        </p:spPr>
      </p:pic>
    </p:spTree>
    <p:extLst>
      <p:ext uri="{BB962C8B-B14F-4D97-AF65-F5344CB8AC3E}">
        <p14:creationId xmlns:p14="http://schemas.microsoft.com/office/powerpoint/2010/main" val="383100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533401" y="166255"/>
            <a:ext cx="10283825" cy="1456267"/>
          </a:xfrm>
        </p:spPr>
        <p:txBody>
          <a:bodyPr/>
          <a:lstStyle/>
          <a:p>
            <a:r>
              <a:rPr lang="en-US" sz="3800" b="1">
                <a:cs typeface="Calibri Light"/>
              </a:rPr>
              <a:t>K – </a:t>
            </a:r>
            <a:r>
              <a:rPr lang="en-US" sz="3800">
                <a:cs typeface="Calibri Light"/>
              </a:rPr>
              <a:t>nn  Classification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685801" y="2137884"/>
            <a:ext cx="4583073" cy="2028675"/>
          </a:xfrm>
        </p:spPr>
        <p:txBody>
          <a:bodyPr>
            <a:normAutofit fontScale="92500" lnSpcReduction="10000"/>
          </a:bodyPr>
          <a:lstStyle/>
          <a:p>
            <a:pPr algn="just">
              <a:buNone/>
            </a:pPr>
            <a:r>
              <a:rPr lang="en-US" sz="2000" dirty="0">
                <a:ea typeface="+mn-lt"/>
                <a:cs typeface="+mn-lt"/>
              </a:rPr>
              <a:t>A k-nearest-neighbor algorithm, often abbreviated k-</a:t>
            </a:r>
            <a:r>
              <a:rPr lang="en-US" sz="2000" dirty="0" err="1">
                <a:ea typeface="+mn-lt"/>
                <a:cs typeface="+mn-lt"/>
              </a:rPr>
              <a:t>nn</a:t>
            </a:r>
            <a:r>
              <a:rPr lang="en-US" sz="2000" dirty="0">
                <a:ea typeface="+mn-lt"/>
                <a:cs typeface="+mn-lt"/>
              </a:rPr>
              <a:t>, is an approach to data classification that estimates how likely a data point is to be a member of one group or the other depending on what group the data points nearest to it are in.</a:t>
            </a:r>
            <a:endParaRPr lang="en-US" sz="2000" dirty="0">
              <a:cs typeface="Calibri"/>
            </a:endParaRPr>
          </a:p>
          <a:p>
            <a:pPr algn="just">
              <a:buNone/>
            </a:pPr>
            <a:endParaRPr lang="en-US" sz="2000" dirty="0">
              <a:cs typeface="Calibri"/>
            </a:endParaRPr>
          </a:p>
          <a:p>
            <a:pPr marL="0" indent="0" algn="just">
              <a:buNone/>
            </a:pPr>
            <a:endParaRPr lang="en-US" sz="2000" dirty="0">
              <a:cs typeface="Calibri"/>
            </a:endParaRPr>
          </a:p>
        </p:txBody>
      </p:sp>
      <p:pic>
        <p:nvPicPr>
          <p:cNvPr id="4" name="Picture 4">
            <a:extLst>
              <a:ext uri="{FF2B5EF4-FFF2-40B4-BE49-F238E27FC236}">
                <a16:creationId xmlns:a16="http://schemas.microsoft.com/office/drawing/2014/main" id="{12BF142A-EE00-4C71-9B26-7200EFB3523E}"/>
              </a:ext>
            </a:extLst>
          </p:cNvPr>
          <p:cNvPicPr>
            <a:picLocks noChangeAspect="1"/>
          </p:cNvPicPr>
          <p:nvPr/>
        </p:nvPicPr>
        <p:blipFill>
          <a:blip r:embed="rId2"/>
          <a:stretch>
            <a:fillRect/>
          </a:stretch>
        </p:blipFill>
        <p:spPr>
          <a:xfrm>
            <a:off x="5595406" y="1900993"/>
            <a:ext cx="6337540" cy="3838143"/>
          </a:xfrm>
          <a:prstGeom prst="rect">
            <a:avLst/>
          </a:prstGeom>
        </p:spPr>
      </p:pic>
      <p:sp>
        <p:nvSpPr>
          <p:cNvPr id="6" name="TextBox 5">
            <a:extLst>
              <a:ext uri="{FF2B5EF4-FFF2-40B4-BE49-F238E27FC236}">
                <a16:creationId xmlns:a16="http://schemas.microsoft.com/office/drawing/2014/main" id="{E5F05D9D-AAFB-4D1E-B9C6-83AA98DACF19}"/>
              </a:ext>
            </a:extLst>
          </p:cNvPr>
          <p:cNvSpPr txBox="1"/>
          <p:nvPr/>
        </p:nvSpPr>
        <p:spPr>
          <a:xfrm>
            <a:off x="795198" y="4181204"/>
            <a:ext cx="4456197"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dirty="0">
                <a:ea typeface="+mn-lt"/>
                <a:cs typeface="+mn-lt"/>
              </a:rPr>
              <a:t>The k-nearest-neighbor is an example of a "lazy learner" algorithm, meaning that it does not build a model using the training set until a query of the data set is performed. </a:t>
            </a:r>
            <a:endParaRPr lang="en-US" sz="1900" dirty="0">
              <a:cs typeface="Calibri"/>
            </a:endParaRPr>
          </a:p>
        </p:txBody>
      </p:sp>
    </p:spTree>
    <p:extLst>
      <p:ext uri="{BB962C8B-B14F-4D97-AF65-F5344CB8AC3E}">
        <p14:creationId xmlns:p14="http://schemas.microsoft.com/office/powerpoint/2010/main" val="1822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262</TotalTime>
  <Words>713</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Tw Cen MT</vt:lpstr>
      <vt:lpstr>Circuit</vt:lpstr>
      <vt:lpstr>CAR PRICE PREDICTION</vt:lpstr>
      <vt:lpstr>Contents</vt:lpstr>
      <vt:lpstr>Project objective &amp; scope</vt:lpstr>
      <vt:lpstr>Data description</vt:lpstr>
      <vt:lpstr>Methodology</vt:lpstr>
      <vt:lpstr>Data Preprocessing</vt:lpstr>
      <vt:lpstr>ModelS used</vt:lpstr>
      <vt:lpstr>Naive Bayes</vt:lpstr>
      <vt:lpstr>K – nn  Classification</vt:lpstr>
      <vt:lpstr>Logistic regression</vt:lpstr>
      <vt:lpstr>Decision tree</vt:lpstr>
      <vt:lpstr>Receiver Operating characteristic curves</vt:lpstr>
      <vt:lpstr>Accuracy comparison graph</vt:lpstr>
      <vt:lpstr>Inference</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 Das Spandan</dc:creator>
  <cp:lastModifiedBy>Trisha Nag</cp:lastModifiedBy>
  <cp:revision>1123</cp:revision>
  <dcterms:created xsi:type="dcterms:W3CDTF">2014-09-12T02:08:24Z</dcterms:created>
  <dcterms:modified xsi:type="dcterms:W3CDTF">2024-11-18T19:55:17Z</dcterms:modified>
</cp:coreProperties>
</file>