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mQ97CRRdDcztm7Q0z0o3wZGt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a28667e8_1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1bba28667e8_1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1bba28667e8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ba28667e8_1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1bba28667e8_1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1bba28667e8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ba28667e8_1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g1bba28667e8_1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1bba28667e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ba28667e8_1_2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1bba28667e8_1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1bba28667e8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ba28667e8_1_2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g1bba28667e8_1_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1bba28667e8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ba28667e8_1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g1bba28667e8_1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g1bba28667e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ba28667e8_1_3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g1bba28667e8_1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1bba28667e8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ba28667e8_1_3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g1bba28667e8_1_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1bba28667e8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ba28667e8_1_3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g1bba28667e8_1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1bba28667e8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ba28667e8_1_3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g1bba28667e8_1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1bba28667e8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ba28667e8_1_3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1bba28667e8_1_3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1bba28667e8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ba28667e8_1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g1bba28667e8_1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g1bba28667e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1df69d548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1df69d5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c1df69d548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1df69d548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1df69d54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c1df69d548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ba28667e8_1_3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bba28667e8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bba28667e8_1_3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ba28667e8_1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g1bba28667e8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1bba28667e8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ba28667e8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1bba28667e8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1bba28667e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ba28667e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1bba28667e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1bba28667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ba28667e8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1bba28667e8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1bba28667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ba28667e8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g1bba28667e8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1bba28667e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ba28667e8_1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1bba28667e8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1bba28667e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ba28667e8_1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1bba28667e8_1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1bba28667e8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ctrTitle"/>
          </p:nvPr>
        </p:nvSpPr>
        <p:spPr>
          <a:xfrm>
            <a:off x="1331913" y="4581525"/>
            <a:ext cx="6697662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1331913" y="5373688"/>
            <a:ext cx="669766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 rot="5400000">
            <a:off x="2808288" y="-496888"/>
            <a:ext cx="4678363" cy="748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 rot="5400000">
            <a:off x="5292725" y="1987550"/>
            <a:ext cx="5326063" cy="1871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 rot="5400000">
            <a:off x="1472406" y="191294"/>
            <a:ext cx="5326063" cy="54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403350" y="908050"/>
            <a:ext cx="3667125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9"/>
          <p:cNvSpPr txBox="1"/>
          <p:nvPr>
            <p:ph idx="2" type="body"/>
          </p:nvPr>
        </p:nvSpPr>
        <p:spPr>
          <a:xfrm>
            <a:off x="5222875" y="908050"/>
            <a:ext cx="3668713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2771800" y="2924175"/>
            <a:ext cx="612068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Topological Sort Algorithm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ba28667e8_1_163"/>
          <p:cNvSpPr/>
          <p:nvPr/>
        </p:nvSpPr>
        <p:spPr>
          <a:xfrm>
            <a:off x="809175" y="94182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see it…</a:t>
            </a:r>
            <a:endParaRPr/>
          </a:p>
        </p:txBody>
      </p:sp>
      <p:pic>
        <p:nvPicPr>
          <p:cNvPr id="148" name="Google Shape;148;g1bba28667e8_1_163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>
            <a:off x="610225" y="1447575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bba28667e8_1_163"/>
          <p:cNvSpPr/>
          <p:nvPr/>
        </p:nvSpPr>
        <p:spPr>
          <a:xfrm>
            <a:off x="5627675" y="1996250"/>
            <a:ext cx="570300" cy="543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A</a:t>
            </a:r>
            <a:endParaRPr b="1"/>
          </a:p>
        </p:txBody>
      </p:sp>
      <p:sp>
        <p:nvSpPr>
          <p:cNvPr id="150" name="Google Shape;150;g1bba28667e8_1_163"/>
          <p:cNvSpPr/>
          <p:nvPr/>
        </p:nvSpPr>
        <p:spPr>
          <a:xfrm>
            <a:off x="6847850" y="2459950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151" name="Google Shape;151;g1bba28667e8_1_163"/>
          <p:cNvSpPr/>
          <p:nvPr/>
        </p:nvSpPr>
        <p:spPr>
          <a:xfrm>
            <a:off x="5932650" y="3998425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152" name="Google Shape;152;g1bba28667e8_1_163"/>
          <p:cNvCxnSpPr>
            <a:stCxn id="149" idx="6"/>
            <a:endCxn id="150" idx="1"/>
          </p:cNvCxnSpPr>
          <p:nvPr/>
        </p:nvCxnSpPr>
        <p:spPr>
          <a:xfrm>
            <a:off x="6197975" y="2268200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1bba28667e8_1_163"/>
          <p:cNvCxnSpPr>
            <a:stCxn id="149" idx="4"/>
            <a:endCxn id="151" idx="0"/>
          </p:cNvCxnSpPr>
          <p:nvPr/>
        </p:nvCxnSpPr>
        <p:spPr>
          <a:xfrm>
            <a:off x="5912825" y="2540150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1bba28667e8_1_163"/>
          <p:cNvCxnSpPr>
            <a:stCxn id="155" idx="5"/>
            <a:endCxn id="151" idx="2"/>
          </p:cNvCxnSpPr>
          <p:nvPr/>
        </p:nvCxnSpPr>
        <p:spPr>
          <a:xfrm>
            <a:off x="5165850" y="3763375"/>
            <a:ext cx="766800" cy="5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1bba28667e8_1_163"/>
          <p:cNvCxnSpPr>
            <a:stCxn id="155" idx="0"/>
            <a:endCxn id="149" idx="3"/>
          </p:cNvCxnSpPr>
          <p:nvPr/>
        </p:nvCxnSpPr>
        <p:spPr>
          <a:xfrm flipH="1" rot="10800000">
            <a:off x="4964194" y="2460498"/>
            <a:ext cx="747000" cy="8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g1bba28667e8_1_163"/>
          <p:cNvSpPr txBox="1"/>
          <p:nvPr/>
        </p:nvSpPr>
        <p:spPr>
          <a:xfrm>
            <a:off x="6847775" y="189430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 </a:t>
            </a:r>
            <a:endParaRPr b="1" sz="1600"/>
          </a:p>
        </p:txBody>
      </p:sp>
      <p:sp>
        <p:nvSpPr>
          <p:cNvPr id="158" name="Google Shape;158;g1bba28667e8_1_163"/>
          <p:cNvSpPr txBox="1"/>
          <p:nvPr/>
        </p:nvSpPr>
        <p:spPr>
          <a:xfrm>
            <a:off x="5786700" y="46599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2</a:t>
            </a:r>
            <a:endParaRPr b="1" sz="1600"/>
          </a:p>
        </p:txBody>
      </p:sp>
      <p:sp>
        <p:nvSpPr>
          <p:cNvPr id="159" name="Google Shape;159;g1bba28667e8_1_163"/>
          <p:cNvSpPr txBox="1"/>
          <p:nvPr/>
        </p:nvSpPr>
        <p:spPr>
          <a:xfrm>
            <a:off x="5481725" y="14475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</a:t>
            </a:r>
            <a:endParaRPr b="1" sz="1600"/>
          </a:p>
        </p:txBody>
      </p:sp>
      <p:sp>
        <p:nvSpPr>
          <p:cNvPr id="160" name="Google Shape;160;g1bba28667e8_1_163"/>
          <p:cNvSpPr/>
          <p:nvPr/>
        </p:nvSpPr>
        <p:spPr>
          <a:xfrm>
            <a:off x="3956300" y="5315950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bba28667e8_1_163"/>
          <p:cNvSpPr txBox="1"/>
          <p:nvPr/>
        </p:nvSpPr>
        <p:spPr>
          <a:xfrm>
            <a:off x="4891350" y="5213200"/>
            <a:ext cx="265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</a:t>
            </a:r>
            <a:endParaRPr b="1" sz="1900"/>
          </a:p>
        </p:txBody>
      </p:sp>
      <p:sp>
        <p:nvSpPr>
          <p:cNvPr id="162" name="Google Shape;162;g1bba28667e8_1_163"/>
          <p:cNvSpPr txBox="1"/>
          <p:nvPr/>
        </p:nvSpPr>
        <p:spPr>
          <a:xfrm>
            <a:off x="5481725" y="14475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0</a:t>
            </a:r>
            <a:endParaRPr b="1" sz="1600"/>
          </a:p>
        </p:txBody>
      </p:sp>
      <p:sp>
        <p:nvSpPr>
          <p:cNvPr id="163" name="Google Shape;163;g1bba28667e8_1_163"/>
          <p:cNvSpPr txBox="1"/>
          <p:nvPr/>
        </p:nvSpPr>
        <p:spPr>
          <a:xfrm>
            <a:off x="5786700" y="4662213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1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ba28667e8_1_190"/>
          <p:cNvSpPr/>
          <p:nvPr/>
        </p:nvSpPr>
        <p:spPr>
          <a:xfrm>
            <a:off x="809175" y="94182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Then…</a:t>
            </a:r>
            <a:endParaRPr/>
          </a:p>
        </p:txBody>
      </p:sp>
      <p:pic>
        <p:nvPicPr>
          <p:cNvPr id="170" name="Google Shape;170;g1bba28667e8_1_190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>
            <a:off x="610225" y="1447575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bba28667e8_1_190"/>
          <p:cNvSpPr/>
          <p:nvPr/>
        </p:nvSpPr>
        <p:spPr>
          <a:xfrm>
            <a:off x="5667275" y="2424575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172" name="Google Shape;172;g1bba28667e8_1_190"/>
          <p:cNvSpPr/>
          <p:nvPr/>
        </p:nvSpPr>
        <p:spPr>
          <a:xfrm>
            <a:off x="4752075" y="3963050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173" name="Google Shape;173;g1bba28667e8_1_190"/>
          <p:cNvCxnSpPr>
            <a:stCxn id="174" idx="6"/>
            <a:endCxn id="171" idx="1"/>
          </p:cNvCxnSpPr>
          <p:nvPr/>
        </p:nvCxnSpPr>
        <p:spPr>
          <a:xfrm>
            <a:off x="5017294" y="2232727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1bba28667e8_1_190"/>
          <p:cNvCxnSpPr>
            <a:stCxn id="174" idx="4"/>
            <a:endCxn id="172" idx="0"/>
          </p:cNvCxnSpPr>
          <p:nvPr/>
        </p:nvCxnSpPr>
        <p:spPr>
          <a:xfrm>
            <a:off x="4732125" y="2504750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g1bba28667e8_1_190"/>
          <p:cNvSpPr txBox="1"/>
          <p:nvPr/>
        </p:nvSpPr>
        <p:spPr>
          <a:xfrm>
            <a:off x="5667200" y="18589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0 </a:t>
            </a:r>
            <a:endParaRPr b="1" sz="1600"/>
          </a:p>
        </p:txBody>
      </p:sp>
      <p:sp>
        <p:nvSpPr>
          <p:cNvPr id="177" name="Google Shape;177;g1bba28667e8_1_190"/>
          <p:cNvSpPr txBox="1"/>
          <p:nvPr/>
        </p:nvSpPr>
        <p:spPr>
          <a:xfrm>
            <a:off x="4606125" y="462455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0</a:t>
            </a:r>
            <a:endParaRPr b="1" sz="1600"/>
          </a:p>
        </p:txBody>
      </p:sp>
      <p:sp>
        <p:nvSpPr>
          <p:cNvPr id="178" name="Google Shape;178;g1bba28667e8_1_190"/>
          <p:cNvSpPr/>
          <p:nvPr/>
        </p:nvSpPr>
        <p:spPr>
          <a:xfrm>
            <a:off x="3590175" y="5360150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bba28667e8_1_190"/>
          <p:cNvSpPr txBox="1"/>
          <p:nvPr/>
        </p:nvSpPr>
        <p:spPr>
          <a:xfrm>
            <a:off x="4525225" y="5257400"/>
            <a:ext cx="265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	A	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ba28667e8_1_115"/>
          <p:cNvSpPr/>
          <p:nvPr/>
        </p:nvSpPr>
        <p:spPr>
          <a:xfrm>
            <a:off x="825900" y="720675"/>
            <a:ext cx="4231500" cy="14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But, now, I have two vertices with 0 in-degree. Which vertex I will consider? </a:t>
            </a:r>
            <a:endParaRPr/>
          </a:p>
        </p:txBody>
      </p:sp>
      <p:pic>
        <p:nvPicPr>
          <p:cNvPr id="186" name="Google Shape;186;g1bba28667e8_1_115"/>
          <p:cNvPicPr preferRelativeResize="0"/>
          <p:nvPr/>
        </p:nvPicPr>
        <p:blipFill rotWithShape="1">
          <a:blip r:embed="rId3">
            <a:alphaModFix/>
          </a:blip>
          <a:srcRect b="9808" l="10768" r="3216" t="5994"/>
          <a:stretch/>
        </p:blipFill>
        <p:spPr>
          <a:xfrm>
            <a:off x="0" y="1697900"/>
            <a:ext cx="3382575" cy="38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bba28667e8_1_115"/>
          <p:cNvPicPr preferRelativeResize="0"/>
          <p:nvPr/>
        </p:nvPicPr>
        <p:blipFill rotWithShape="1">
          <a:blip r:embed="rId4">
            <a:alphaModFix/>
          </a:blip>
          <a:srcRect b="0" l="24780" r="21291" t="14683"/>
          <a:stretch/>
        </p:blipFill>
        <p:spPr>
          <a:xfrm flipH="1">
            <a:off x="7299100" y="2258975"/>
            <a:ext cx="1512200" cy="31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bba28667e8_1_115"/>
          <p:cNvSpPr/>
          <p:nvPr/>
        </p:nvSpPr>
        <p:spPr>
          <a:xfrm flipH="1">
            <a:off x="5057400" y="993225"/>
            <a:ext cx="3462000" cy="14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Yeah, I also get another combination with another vertex…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ba28667e8_1_228"/>
          <p:cNvSpPr/>
          <p:nvPr/>
        </p:nvSpPr>
        <p:spPr>
          <a:xfrm>
            <a:off x="322175" y="89792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I consider Vertice “B” first…</a:t>
            </a:r>
            <a:endParaRPr/>
          </a:p>
        </p:txBody>
      </p:sp>
      <p:pic>
        <p:nvPicPr>
          <p:cNvPr id="195" name="Google Shape;195;g1bba28667e8_1_228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>
            <a:off x="0" y="1403675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bba28667e8_1_228"/>
          <p:cNvSpPr/>
          <p:nvPr/>
        </p:nvSpPr>
        <p:spPr>
          <a:xfrm>
            <a:off x="2576550" y="2734400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197" name="Google Shape;197;g1bba28667e8_1_228"/>
          <p:cNvSpPr/>
          <p:nvPr/>
        </p:nvSpPr>
        <p:spPr>
          <a:xfrm>
            <a:off x="1661350" y="4272875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198" name="Google Shape;198;g1bba28667e8_1_228"/>
          <p:cNvCxnSpPr>
            <a:stCxn id="199" idx="6"/>
            <a:endCxn id="196" idx="1"/>
          </p:cNvCxnSpPr>
          <p:nvPr/>
        </p:nvCxnSpPr>
        <p:spPr>
          <a:xfrm>
            <a:off x="1926569" y="2542552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g1bba28667e8_1_228"/>
          <p:cNvCxnSpPr>
            <a:stCxn id="199" idx="4"/>
            <a:endCxn id="197" idx="0"/>
          </p:cNvCxnSpPr>
          <p:nvPr/>
        </p:nvCxnSpPr>
        <p:spPr>
          <a:xfrm>
            <a:off x="1641400" y="2814575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1bba28667e8_1_228"/>
          <p:cNvSpPr txBox="1"/>
          <p:nvPr/>
        </p:nvSpPr>
        <p:spPr>
          <a:xfrm>
            <a:off x="2576475" y="216875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0 </a:t>
            </a:r>
            <a:endParaRPr b="1" sz="1600"/>
          </a:p>
        </p:txBody>
      </p:sp>
      <p:sp>
        <p:nvSpPr>
          <p:cNvPr id="202" name="Google Shape;202;g1bba28667e8_1_228"/>
          <p:cNvSpPr txBox="1"/>
          <p:nvPr/>
        </p:nvSpPr>
        <p:spPr>
          <a:xfrm>
            <a:off x="1515400" y="49343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0</a:t>
            </a:r>
            <a:endParaRPr b="1" sz="1600"/>
          </a:p>
        </p:txBody>
      </p:sp>
      <p:sp>
        <p:nvSpPr>
          <p:cNvPr id="203" name="Google Shape;203;g1bba28667e8_1_228"/>
          <p:cNvSpPr/>
          <p:nvPr/>
        </p:nvSpPr>
        <p:spPr>
          <a:xfrm>
            <a:off x="825725" y="5585825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bba28667e8_1_228"/>
          <p:cNvSpPr txBox="1"/>
          <p:nvPr/>
        </p:nvSpPr>
        <p:spPr>
          <a:xfrm>
            <a:off x="1760775" y="5483075"/>
            <a:ext cx="86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	A</a:t>
            </a:r>
            <a:endParaRPr b="1" sz="1900"/>
          </a:p>
        </p:txBody>
      </p:sp>
      <p:sp>
        <p:nvSpPr>
          <p:cNvPr id="205" name="Google Shape;205;g1bba28667e8_1_228"/>
          <p:cNvSpPr/>
          <p:nvPr/>
        </p:nvSpPr>
        <p:spPr>
          <a:xfrm flipH="1">
            <a:off x="6483925" y="94182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here, I consider Vertice “C” first…</a:t>
            </a:r>
            <a:endParaRPr/>
          </a:p>
        </p:txBody>
      </p:sp>
      <p:pic>
        <p:nvPicPr>
          <p:cNvPr id="206" name="Google Shape;206;g1bba28667e8_1_228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 flipH="1">
            <a:off x="7907075" y="1454500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bba28667e8_1_228"/>
          <p:cNvSpPr/>
          <p:nvPr/>
        </p:nvSpPr>
        <p:spPr>
          <a:xfrm>
            <a:off x="6747300" y="2847000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208" name="Google Shape;208;g1bba28667e8_1_228"/>
          <p:cNvSpPr/>
          <p:nvPr/>
        </p:nvSpPr>
        <p:spPr>
          <a:xfrm>
            <a:off x="5832100" y="4385475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209" name="Google Shape;209;g1bba28667e8_1_228"/>
          <p:cNvCxnSpPr>
            <a:endCxn id="207" idx="1"/>
          </p:cNvCxnSpPr>
          <p:nvPr/>
        </p:nvCxnSpPr>
        <p:spPr>
          <a:xfrm>
            <a:off x="6097319" y="2655152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1bba28667e8_1_228"/>
          <p:cNvCxnSpPr>
            <a:endCxn id="208" idx="0"/>
          </p:cNvCxnSpPr>
          <p:nvPr/>
        </p:nvCxnSpPr>
        <p:spPr>
          <a:xfrm>
            <a:off x="5812150" y="2927175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g1bba28667e8_1_228"/>
          <p:cNvSpPr txBox="1"/>
          <p:nvPr/>
        </p:nvSpPr>
        <p:spPr>
          <a:xfrm>
            <a:off x="6747225" y="228135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0 </a:t>
            </a:r>
            <a:endParaRPr b="1" sz="1600"/>
          </a:p>
        </p:txBody>
      </p:sp>
      <p:sp>
        <p:nvSpPr>
          <p:cNvPr id="212" name="Google Shape;212;g1bba28667e8_1_228"/>
          <p:cNvSpPr txBox="1"/>
          <p:nvPr/>
        </p:nvSpPr>
        <p:spPr>
          <a:xfrm>
            <a:off x="5686150" y="50469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0</a:t>
            </a:r>
            <a:endParaRPr b="1" sz="1600"/>
          </a:p>
        </p:txBody>
      </p:sp>
      <p:sp>
        <p:nvSpPr>
          <p:cNvPr id="213" name="Google Shape;213;g1bba28667e8_1_228"/>
          <p:cNvSpPr/>
          <p:nvPr/>
        </p:nvSpPr>
        <p:spPr>
          <a:xfrm>
            <a:off x="4996475" y="5698425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bba28667e8_1_228"/>
          <p:cNvSpPr txBox="1"/>
          <p:nvPr/>
        </p:nvSpPr>
        <p:spPr>
          <a:xfrm>
            <a:off x="5931525" y="5595675"/>
            <a:ext cx="123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	A	</a:t>
            </a:r>
            <a:endParaRPr b="1" sz="1900"/>
          </a:p>
        </p:txBody>
      </p:sp>
      <p:sp>
        <p:nvSpPr>
          <p:cNvPr id="215" name="Google Shape;215;g1bba28667e8_1_228"/>
          <p:cNvSpPr txBox="1"/>
          <p:nvPr/>
        </p:nvSpPr>
        <p:spPr>
          <a:xfrm>
            <a:off x="2430600" y="5483075"/>
            <a:ext cx="86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    B</a:t>
            </a:r>
            <a:endParaRPr b="1" sz="1900"/>
          </a:p>
        </p:txBody>
      </p:sp>
      <p:sp>
        <p:nvSpPr>
          <p:cNvPr id="216" name="Google Shape;216;g1bba28667e8_1_228"/>
          <p:cNvSpPr txBox="1"/>
          <p:nvPr/>
        </p:nvSpPr>
        <p:spPr>
          <a:xfrm>
            <a:off x="6601350" y="5595675"/>
            <a:ext cx="86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    C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ba28667e8_1_273"/>
          <p:cNvSpPr/>
          <p:nvPr/>
        </p:nvSpPr>
        <p:spPr>
          <a:xfrm>
            <a:off x="322175" y="89792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I consider Vertex “C”…</a:t>
            </a:r>
            <a:endParaRPr/>
          </a:p>
        </p:txBody>
      </p:sp>
      <p:pic>
        <p:nvPicPr>
          <p:cNvPr id="223" name="Google Shape;223;g1bba28667e8_1_273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>
            <a:off x="0" y="1403675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bba28667e8_1_273"/>
          <p:cNvSpPr/>
          <p:nvPr/>
        </p:nvSpPr>
        <p:spPr>
          <a:xfrm>
            <a:off x="1661350" y="4272875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225" name="Google Shape;225;g1bba28667e8_1_273"/>
          <p:cNvCxnSpPr>
            <a:stCxn id="226" idx="4"/>
            <a:endCxn id="224" idx="0"/>
          </p:cNvCxnSpPr>
          <p:nvPr/>
        </p:nvCxnSpPr>
        <p:spPr>
          <a:xfrm>
            <a:off x="1641400" y="2814575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1bba28667e8_1_273"/>
          <p:cNvSpPr txBox="1"/>
          <p:nvPr/>
        </p:nvSpPr>
        <p:spPr>
          <a:xfrm>
            <a:off x="1515400" y="49343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0</a:t>
            </a:r>
            <a:endParaRPr b="1" sz="1600"/>
          </a:p>
        </p:txBody>
      </p:sp>
      <p:sp>
        <p:nvSpPr>
          <p:cNvPr id="228" name="Google Shape;228;g1bba28667e8_1_273"/>
          <p:cNvSpPr/>
          <p:nvPr/>
        </p:nvSpPr>
        <p:spPr>
          <a:xfrm>
            <a:off x="825725" y="5585825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bba28667e8_1_273"/>
          <p:cNvSpPr txBox="1"/>
          <p:nvPr/>
        </p:nvSpPr>
        <p:spPr>
          <a:xfrm>
            <a:off x="1760775" y="5483075"/>
            <a:ext cx="129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	A	B</a:t>
            </a:r>
            <a:endParaRPr b="1" sz="1900"/>
          </a:p>
        </p:txBody>
      </p:sp>
      <p:sp>
        <p:nvSpPr>
          <p:cNvPr id="230" name="Google Shape;230;g1bba28667e8_1_273"/>
          <p:cNvSpPr txBox="1"/>
          <p:nvPr/>
        </p:nvSpPr>
        <p:spPr>
          <a:xfrm>
            <a:off x="3127225" y="5483075"/>
            <a:ext cx="77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 C</a:t>
            </a:r>
            <a:endParaRPr b="1" sz="1900"/>
          </a:p>
        </p:txBody>
      </p:sp>
      <p:sp>
        <p:nvSpPr>
          <p:cNvPr id="231" name="Google Shape;231;g1bba28667e8_1_273"/>
          <p:cNvSpPr/>
          <p:nvPr/>
        </p:nvSpPr>
        <p:spPr>
          <a:xfrm flipH="1">
            <a:off x="6483925" y="94182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here, I consider Vertex “B”…</a:t>
            </a:r>
            <a:endParaRPr/>
          </a:p>
        </p:txBody>
      </p:sp>
      <p:pic>
        <p:nvPicPr>
          <p:cNvPr id="232" name="Google Shape;232;g1bba28667e8_1_273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 flipH="1">
            <a:off x="7907075" y="1454500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bba28667e8_1_273"/>
          <p:cNvSpPr/>
          <p:nvPr/>
        </p:nvSpPr>
        <p:spPr>
          <a:xfrm>
            <a:off x="6747300" y="2847000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cxnSp>
        <p:nvCxnSpPr>
          <p:cNvPr id="234" name="Google Shape;234;g1bba28667e8_1_273"/>
          <p:cNvCxnSpPr>
            <a:endCxn id="233" idx="1"/>
          </p:cNvCxnSpPr>
          <p:nvPr/>
        </p:nvCxnSpPr>
        <p:spPr>
          <a:xfrm>
            <a:off x="6097319" y="2655152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g1bba28667e8_1_273"/>
          <p:cNvSpPr txBox="1"/>
          <p:nvPr/>
        </p:nvSpPr>
        <p:spPr>
          <a:xfrm>
            <a:off x="6747225" y="228135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0 </a:t>
            </a:r>
            <a:endParaRPr b="1" sz="1600"/>
          </a:p>
        </p:txBody>
      </p:sp>
      <p:sp>
        <p:nvSpPr>
          <p:cNvPr id="236" name="Google Shape;236;g1bba28667e8_1_273"/>
          <p:cNvSpPr/>
          <p:nvPr/>
        </p:nvSpPr>
        <p:spPr>
          <a:xfrm>
            <a:off x="5214663" y="5287200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bba28667e8_1_273"/>
          <p:cNvSpPr txBox="1"/>
          <p:nvPr/>
        </p:nvSpPr>
        <p:spPr>
          <a:xfrm>
            <a:off x="6149713" y="5184450"/>
            <a:ext cx="160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	A	C</a:t>
            </a:r>
            <a:endParaRPr b="1" sz="1900"/>
          </a:p>
        </p:txBody>
      </p:sp>
      <p:sp>
        <p:nvSpPr>
          <p:cNvPr id="238" name="Google Shape;238;g1bba28667e8_1_273"/>
          <p:cNvSpPr txBox="1"/>
          <p:nvPr/>
        </p:nvSpPr>
        <p:spPr>
          <a:xfrm>
            <a:off x="7535788" y="5184450"/>
            <a:ext cx="160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ba28667e8_1_124"/>
          <p:cNvSpPr/>
          <p:nvPr/>
        </p:nvSpPr>
        <p:spPr>
          <a:xfrm>
            <a:off x="592550" y="747225"/>
            <a:ext cx="4231500" cy="14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So, one graph can have multiple sort in this process?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245" name="Google Shape;245;g1bba28667e8_1_124"/>
          <p:cNvPicPr preferRelativeResize="0"/>
          <p:nvPr/>
        </p:nvPicPr>
        <p:blipFill rotWithShape="1">
          <a:blip r:embed="rId3">
            <a:alphaModFix/>
          </a:blip>
          <a:srcRect b="9808" l="10768" r="3216" t="5994"/>
          <a:stretch/>
        </p:blipFill>
        <p:spPr>
          <a:xfrm>
            <a:off x="0" y="1697900"/>
            <a:ext cx="3382575" cy="38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bba28667e8_1_124"/>
          <p:cNvPicPr preferRelativeResize="0"/>
          <p:nvPr/>
        </p:nvPicPr>
        <p:blipFill rotWithShape="1">
          <a:blip r:embed="rId4">
            <a:alphaModFix/>
          </a:blip>
          <a:srcRect b="0" l="24780" r="21291" t="14683"/>
          <a:stretch/>
        </p:blipFill>
        <p:spPr>
          <a:xfrm flipH="1">
            <a:off x="7299100" y="2258975"/>
            <a:ext cx="1512200" cy="31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bba28667e8_1_124"/>
          <p:cNvSpPr/>
          <p:nvPr/>
        </p:nvSpPr>
        <p:spPr>
          <a:xfrm flipH="1">
            <a:off x="5057400" y="993225"/>
            <a:ext cx="3462000" cy="14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Yes, it is possible…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ba28667e8_1_313"/>
          <p:cNvSpPr/>
          <p:nvPr/>
        </p:nvSpPr>
        <p:spPr>
          <a:xfrm>
            <a:off x="592550" y="747225"/>
            <a:ext cx="4231500" cy="14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Does this algorithm work for all type of graphs?  </a:t>
            </a:r>
            <a:endParaRPr/>
          </a:p>
        </p:txBody>
      </p:sp>
      <p:pic>
        <p:nvPicPr>
          <p:cNvPr id="254" name="Google Shape;254;g1bba28667e8_1_313"/>
          <p:cNvPicPr preferRelativeResize="0"/>
          <p:nvPr/>
        </p:nvPicPr>
        <p:blipFill rotWithShape="1">
          <a:blip r:embed="rId3">
            <a:alphaModFix/>
          </a:blip>
          <a:srcRect b="9808" l="10768" r="3216" t="5994"/>
          <a:stretch/>
        </p:blipFill>
        <p:spPr>
          <a:xfrm>
            <a:off x="0" y="1697900"/>
            <a:ext cx="3382575" cy="38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bba28667e8_1_313"/>
          <p:cNvPicPr preferRelativeResize="0"/>
          <p:nvPr/>
        </p:nvPicPr>
        <p:blipFill rotWithShape="1">
          <a:blip r:embed="rId4">
            <a:alphaModFix/>
          </a:blip>
          <a:srcRect b="0" l="24780" r="21291" t="14683"/>
          <a:stretch/>
        </p:blipFill>
        <p:spPr>
          <a:xfrm flipH="1">
            <a:off x="7299100" y="2258975"/>
            <a:ext cx="1512200" cy="31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bba28667e8_1_313"/>
          <p:cNvSpPr/>
          <p:nvPr/>
        </p:nvSpPr>
        <p:spPr>
          <a:xfrm flipH="1">
            <a:off x="5057400" y="993225"/>
            <a:ext cx="3462000" cy="14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Um…Not actually. It only works for directed acyclic graph.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ba28667e8_1_321"/>
          <p:cNvSpPr/>
          <p:nvPr/>
        </p:nvSpPr>
        <p:spPr>
          <a:xfrm>
            <a:off x="2647650" y="1044825"/>
            <a:ext cx="2701800" cy="1138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Why?!</a:t>
            </a:r>
            <a:endParaRPr/>
          </a:p>
        </p:txBody>
      </p:sp>
      <p:pic>
        <p:nvPicPr>
          <p:cNvPr id="263" name="Google Shape;263;g1bba28667e8_1_321"/>
          <p:cNvPicPr preferRelativeResize="0"/>
          <p:nvPr/>
        </p:nvPicPr>
        <p:blipFill rotWithShape="1">
          <a:blip r:embed="rId3">
            <a:alphaModFix/>
          </a:blip>
          <a:srcRect b="6937" l="5375" r="8610" t="8865"/>
          <a:stretch/>
        </p:blipFill>
        <p:spPr>
          <a:xfrm>
            <a:off x="1316575" y="1605050"/>
            <a:ext cx="3382575" cy="38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ba28667e8_1_327"/>
          <p:cNvSpPr/>
          <p:nvPr/>
        </p:nvSpPr>
        <p:spPr>
          <a:xfrm>
            <a:off x="1064350" y="90277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Well, please, see this example…</a:t>
            </a:r>
            <a:endParaRPr/>
          </a:p>
        </p:txBody>
      </p:sp>
      <p:pic>
        <p:nvPicPr>
          <p:cNvPr id="270" name="Google Shape;270;g1bba28667e8_1_327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>
            <a:off x="610225" y="1447575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bba28667e8_1_327"/>
          <p:cNvSpPr/>
          <p:nvPr/>
        </p:nvSpPr>
        <p:spPr>
          <a:xfrm>
            <a:off x="5372475" y="1772950"/>
            <a:ext cx="570300" cy="543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A</a:t>
            </a:r>
            <a:endParaRPr b="1"/>
          </a:p>
        </p:txBody>
      </p:sp>
      <p:sp>
        <p:nvSpPr>
          <p:cNvPr id="272" name="Google Shape;272;g1bba28667e8_1_327"/>
          <p:cNvSpPr/>
          <p:nvPr/>
        </p:nvSpPr>
        <p:spPr>
          <a:xfrm>
            <a:off x="4423800" y="3075950"/>
            <a:ext cx="570300" cy="543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</a:t>
            </a:r>
            <a:endParaRPr/>
          </a:p>
        </p:txBody>
      </p:sp>
      <p:sp>
        <p:nvSpPr>
          <p:cNvPr id="273" name="Google Shape;273;g1bba28667e8_1_327"/>
          <p:cNvSpPr/>
          <p:nvPr/>
        </p:nvSpPr>
        <p:spPr>
          <a:xfrm>
            <a:off x="6592650" y="2236650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274" name="Google Shape;274;g1bba28667e8_1_327"/>
          <p:cNvSpPr/>
          <p:nvPr/>
        </p:nvSpPr>
        <p:spPr>
          <a:xfrm>
            <a:off x="5677450" y="3775125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275" name="Google Shape;275;g1bba28667e8_1_327"/>
          <p:cNvCxnSpPr/>
          <p:nvPr/>
        </p:nvCxnSpPr>
        <p:spPr>
          <a:xfrm rot="10800000">
            <a:off x="5942775" y="2044900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g1bba28667e8_1_327"/>
          <p:cNvCxnSpPr>
            <a:stCxn id="271" idx="4"/>
            <a:endCxn id="274" idx="0"/>
          </p:cNvCxnSpPr>
          <p:nvPr/>
        </p:nvCxnSpPr>
        <p:spPr>
          <a:xfrm>
            <a:off x="5657625" y="2316850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1bba28667e8_1_327"/>
          <p:cNvCxnSpPr/>
          <p:nvPr/>
        </p:nvCxnSpPr>
        <p:spPr>
          <a:xfrm rot="10800000">
            <a:off x="4910581" y="3540198"/>
            <a:ext cx="766800" cy="5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1bba28667e8_1_327"/>
          <p:cNvCxnSpPr>
            <a:stCxn id="272" idx="0"/>
            <a:endCxn id="271" idx="3"/>
          </p:cNvCxnSpPr>
          <p:nvPr/>
        </p:nvCxnSpPr>
        <p:spPr>
          <a:xfrm flipH="1" rot="10800000">
            <a:off x="4708950" y="2237150"/>
            <a:ext cx="747000" cy="8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g1bba28667e8_1_327"/>
          <p:cNvSpPr txBox="1"/>
          <p:nvPr/>
        </p:nvSpPr>
        <p:spPr>
          <a:xfrm>
            <a:off x="3885700" y="36729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 </a:t>
            </a:r>
            <a:endParaRPr b="1" sz="1600"/>
          </a:p>
        </p:txBody>
      </p:sp>
      <p:sp>
        <p:nvSpPr>
          <p:cNvPr id="280" name="Google Shape;280;g1bba28667e8_1_327"/>
          <p:cNvSpPr txBox="1"/>
          <p:nvPr/>
        </p:nvSpPr>
        <p:spPr>
          <a:xfrm>
            <a:off x="6592575" y="167100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0 </a:t>
            </a:r>
            <a:endParaRPr b="1" sz="1600"/>
          </a:p>
        </p:txBody>
      </p:sp>
      <p:sp>
        <p:nvSpPr>
          <p:cNvPr id="281" name="Google Shape;281;g1bba28667e8_1_327"/>
          <p:cNvSpPr txBox="1"/>
          <p:nvPr/>
        </p:nvSpPr>
        <p:spPr>
          <a:xfrm>
            <a:off x="5531500" y="44366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1 </a:t>
            </a:r>
            <a:endParaRPr b="1" sz="1600"/>
          </a:p>
        </p:txBody>
      </p:sp>
      <p:sp>
        <p:nvSpPr>
          <p:cNvPr id="282" name="Google Shape;282;g1bba28667e8_1_327"/>
          <p:cNvSpPr txBox="1"/>
          <p:nvPr/>
        </p:nvSpPr>
        <p:spPr>
          <a:xfrm>
            <a:off x="5226525" y="12242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2 </a:t>
            </a:r>
            <a:endParaRPr b="1" sz="1600"/>
          </a:p>
        </p:txBody>
      </p:sp>
      <p:sp>
        <p:nvSpPr>
          <p:cNvPr id="283" name="Google Shape;283;g1bba28667e8_1_327"/>
          <p:cNvSpPr/>
          <p:nvPr/>
        </p:nvSpPr>
        <p:spPr>
          <a:xfrm>
            <a:off x="4386988" y="5265950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bba28667e8_1_327"/>
          <p:cNvSpPr txBox="1"/>
          <p:nvPr/>
        </p:nvSpPr>
        <p:spPr>
          <a:xfrm>
            <a:off x="5322038" y="5163200"/>
            <a:ext cx="160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sp>
        <p:nvSpPr>
          <p:cNvPr id="285" name="Google Shape;285;g1bba28667e8_1_327"/>
          <p:cNvSpPr txBox="1"/>
          <p:nvPr/>
        </p:nvSpPr>
        <p:spPr>
          <a:xfrm>
            <a:off x="5249200" y="12242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 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ba28667e8_1_348"/>
          <p:cNvSpPr/>
          <p:nvPr/>
        </p:nvSpPr>
        <p:spPr>
          <a:xfrm>
            <a:off x="979300" y="913425"/>
            <a:ext cx="32643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see there are no node with zero in–degree…</a:t>
            </a:r>
            <a:endParaRPr/>
          </a:p>
        </p:txBody>
      </p:sp>
      <p:pic>
        <p:nvPicPr>
          <p:cNvPr id="292" name="Google Shape;292;g1bba28667e8_1_348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>
            <a:off x="610225" y="1447575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bba28667e8_1_348"/>
          <p:cNvSpPr/>
          <p:nvPr/>
        </p:nvSpPr>
        <p:spPr>
          <a:xfrm>
            <a:off x="5372475" y="1772950"/>
            <a:ext cx="570300" cy="543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A</a:t>
            </a:r>
            <a:endParaRPr b="1"/>
          </a:p>
        </p:txBody>
      </p:sp>
      <p:sp>
        <p:nvSpPr>
          <p:cNvPr id="294" name="Google Shape;294;g1bba28667e8_1_348"/>
          <p:cNvSpPr/>
          <p:nvPr/>
        </p:nvSpPr>
        <p:spPr>
          <a:xfrm>
            <a:off x="4423800" y="3075950"/>
            <a:ext cx="570300" cy="543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</a:t>
            </a:r>
            <a:endParaRPr/>
          </a:p>
        </p:txBody>
      </p:sp>
      <p:sp>
        <p:nvSpPr>
          <p:cNvPr id="295" name="Google Shape;295;g1bba28667e8_1_348"/>
          <p:cNvSpPr/>
          <p:nvPr/>
        </p:nvSpPr>
        <p:spPr>
          <a:xfrm>
            <a:off x="5677450" y="3775125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296" name="Google Shape;296;g1bba28667e8_1_348"/>
          <p:cNvCxnSpPr>
            <a:stCxn id="293" idx="4"/>
            <a:endCxn id="295" idx="0"/>
          </p:cNvCxnSpPr>
          <p:nvPr/>
        </p:nvCxnSpPr>
        <p:spPr>
          <a:xfrm>
            <a:off x="5657625" y="2316850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g1bba28667e8_1_348"/>
          <p:cNvCxnSpPr/>
          <p:nvPr/>
        </p:nvCxnSpPr>
        <p:spPr>
          <a:xfrm rot="10800000">
            <a:off x="4910581" y="3540198"/>
            <a:ext cx="766800" cy="5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g1bba28667e8_1_348"/>
          <p:cNvCxnSpPr>
            <a:stCxn id="294" idx="0"/>
            <a:endCxn id="293" idx="3"/>
          </p:cNvCxnSpPr>
          <p:nvPr/>
        </p:nvCxnSpPr>
        <p:spPr>
          <a:xfrm flipH="1" rot="10800000">
            <a:off x="4708950" y="2237150"/>
            <a:ext cx="747000" cy="8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g1bba28667e8_1_348"/>
          <p:cNvSpPr txBox="1"/>
          <p:nvPr/>
        </p:nvSpPr>
        <p:spPr>
          <a:xfrm>
            <a:off x="3885700" y="36729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 </a:t>
            </a:r>
            <a:endParaRPr b="1" sz="1600"/>
          </a:p>
        </p:txBody>
      </p:sp>
      <p:sp>
        <p:nvSpPr>
          <p:cNvPr id="300" name="Google Shape;300;g1bba28667e8_1_348"/>
          <p:cNvSpPr txBox="1"/>
          <p:nvPr/>
        </p:nvSpPr>
        <p:spPr>
          <a:xfrm>
            <a:off x="5531500" y="44366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1 </a:t>
            </a:r>
            <a:endParaRPr b="1" sz="1600"/>
          </a:p>
        </p:txBody>
      </p:sp>
      <p:sp>
        <p:nvSpPr>
          <p:cNvPr id="301" name="Google Shape;301;g1bba28667e8_1_348"/>
          <p:cNvSpPr/>
          <p:nvPr/>
        </p:nvSpPr>
        <p:spPr>
          <a:xfrm>
            <a:off x="4386988" y="5265950"/>
            <a:ext cx="8622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bba28667e8_1_348"/>
          <p:cNvSpPr txBox="1"/>
          <p:nvPr/>
        </p:nvSpPr>
        <p:spPr>
          <a:xfrm>
            <a:off x="5322038" y="5163200"/>
            <a:ext cx="160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</a:t>
            </a:r>
            <a:endParaRPr b="1" sz="1900"/>
          </a:p>
        </p:txBody>
      </p:sp>
      <p:sp>
        <p:nvSpPr>
          <p:cNvPr id="303" name="Google Shape;303;g1bba28667e8_1_348"/>
          <p:cNvSpPr txBox="1"/>
          <p:nvPr/>
        </p:nvSpPr>
        <p:spPr>
          <a:xfrm>
            <a:off x="5322050" y="12242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 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713075" y="2619000"/>
            <a:ext cx="55395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Presented by…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SK. Azraf Sami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Department of Computer Science and Engineering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Roll : 1907115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Wasif Zahin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</a:t>
            </a:r>
            <a:r>
              <a:rPr lang="en-US" sz="1700"/>
              <a:t>epartment of Computer Science and Engineering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Roll : 1907112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63" y="131125"/>
            <a:ext cx="2163880" cy="23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ba28667e8_1_369"/>
          <p:cNvSpPr/>
          <p:nvPr/>
        </p:nvSpPr>
        <p:spPr>
          <a:xfrm>
            <a:off x="3817200" y="1193700"/>
            <a:ext cx="2701800" cy="1138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Bravo! I think we get our champion! </a:t>
            </a:r>
            <a:endParaRPr/>
          </a:p>
        </p:txBody>
      </p:sp>
      <p:pic>
        <p:nvPicPr>
          <p:cNvPr id="310" name="Google Shape;310;g1bba28667e8_1_369"/>
          <p:cNvPicPr preferRelativeResize="0"/>
          <p:nvPr/>
        </p:nvPicPr>
        <p:blipFill rotWithShape="1">
          <a:blip r:embed="rId3">
            <a:alphaModFix/>
          </a:blip>
          <a:srcRect b="6937" l="5375" r="8610" t="8865"/>
          <a:stretch/>
        </p:blipFill>
        <p:spPr>
          <a:xfrm>
            <a:off x="2220325" y="1605050"/>
            <a:ext cx="3382575" cy="38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bba28667e8_1_369"/>
          <p:cNvSpPr/>
          <p:nvPr/>
        </p:nvSpPr>
        <p:spPr>
          <a:xfrm flipH="1">
            <a:off x="935700" y="918150"/>
            <a:ext cx="2701800" cy="1860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Oh! this boy is honest! He describes limitation of this </a:t>
            </a:r>
            <a:r>
              <a:rPr lang="en-US"/>
              <a:t>process!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ba28667e8_1_100"/>
          <p:cNvSpPr txBox="1"/>
          <p:nvPr/>
        </p:nvSpPr>
        <p:spPr>
          <a:xfrm>
            <a:off x="1181475" y="3505975"/>
            <a:ext cx="617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Moral of the story</a:t>
            </a:r>
            <a:r>
              <a:rPr lang="en-US" sz="1900"/>
              <a:t>…</a:t>
            </a:r>
            <a:endParaRPr sz="1900"/>
          </a:p>
        </p:txBody>
      </p:sp>
      <p:sp>
        <p:nvSpPr>
          <p:cNvPr id="318" name="Google Shape;318;g1bba28667e8_1_100"/>
          <p:cNvSpPr txBox="1"/>
          <p:nvPr/>
        </p:nvSpPr>
        <p:spPr>
          <a:xfrm>
            <a:off x="1181475" y="4807850"/>
            <a:ext cx="665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Given a digraph G = (V, E), a total ordering of G's vertices such that for every edge (v, w) in E, vertex v precedes w in the ordering.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g1bba28667e8_1_100"/>
          <p:cNvSpPr txBox="1"/>
          <p:nvPr/>
        </p:nvSpPr>
        <p:spPr>
          <a:xfrm>
            <a:off x="1181475" y="4164563"/>
            <a:ext cx="6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Definition of </a:t>
            </a:r>
            <a:r>
              <a:rPr b="1" lang="en-US" sz="1800"/>
              <a:t>Topological Sort</a:t>
            </a:r>
            <a:r>
              <a:rPr lang="en-US"/>
              <a:t>…</a:t>
            </a:r>
            <a:endParaRPr/>
          </a:p>
        </p:txBody>
      </p:sp>
      <p:pic>
        <p:nvPicPr>
          <p:cNvPr id="320" name="Google Shape;320;g1bba28667e8_1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900" y="665025"/>
            <a:ext cx="5238545" cy="27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bba28667e8_1_100"/>
          <p:cNvSpPr/>
          <p:nvPr/>
        </p:nvSpPr>
        <p:spPr>
          <a:xfrm>
            <a:off x="6898450" y="2412625"/>
            <a:ext cx="1052625" cy="842850"/>
          </a:xfrm>
          <a:custGeom>
            <a:rect b="b" l="l" r="r" t="t"/>
            <a:pathLst>
              <a:path extrusionOk="0" h="33714" w="42105">
                <a:moveTo>
                  <a:pt x="0" y="5529"/>
                </a:moveTo>
                <a:cubicBezTo>
                  <a:pt x="4111" y="10207"/>
                  <a:pt x="17650" y="34521"/>
                  <a:pt x="24667" y="33599"/>
                </a:cubicBezTo>
                <a:cubicBezTo>
                  <a:pt x="31685" y="32678"/>
                  <a:pt x="39199" y="5600"/>
                  <a:pt x="42105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stealth"/>
          </a:ln>
        </p:spPr>
      </p:sp>
      <p:sp>
        <p:nvSpPr>
          <p:cNvPr id="322" name="Google Shape;322;g1bba28667e8_1_100"/>
          <p:cNvSpPr txBox="1"/>
          <p:nvPr/>
        </p:nvSpPr>
        <p:spPr>
          <a:xfrm>
            <a:off x="7199475" y="1631363"/>
            <a:ext cx="157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latin typeface="Times New Roman"/>
                <a:ea typeface="Times New Roman"/>
                <a:cs typeface="Times New Roman"/>
                <a:sym typeface="Times New Roman"/>
              </a:rPr>
              <a:t>Marriage</a:t>
            </a:r>
            <a:r>
              <a:rPr b="1" i="1" lang="en-US" sz="1500">
                <a:latin typeface="Times New Roman"/>
                <a:ea typeface="Times New Roman"/>
                <a:cs typeface="Times New Roman"/>
                <a:sym typeface="Times New Roman"/>
              </a:rPr>
              <a:t> life of prince and princess…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1df69d548_0_20"/>
          <p:cNvSpPr txBox="1"/>
          <p:nvPr>
            <p:ph type="title"/>
          </p:nvPr>
        </p:nvSpPr>
        <p:spPr>
          <a:xfrm>
            <a:off x="3552575" y="239075"/>
            <a:ext cx="21066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Algorithm:</a:t>
            </a:r>
            <a:endParaRPr/>
          </a:p>
        </p:txBody>
      </p:sp>
      <p:sp>
        <p:nvSpPr>
          <p:cNvPr id="329" name="Google Shape;329;g1c1df69d548_0_20"/>
          <p:cNvSpPr txBox="1"/>
          <p:nvPr>
            <p:ph idx="1" type="body"/>
          </p:nvPr>
        </p:nvSpPr>
        <p:spPr>
          <a:xfrm>
            <a:off x="320225" y="908050"/>
            <a:ext cx="8571300" cy="52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map := {each vertex  its in-degree}.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queue := {all vertices with in-degree = 0}.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ordering := { 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Repeat until queue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-US"/>
              <a:t> Dequeue the first vertex v from the queue.</a:t>
            </a:r>
            <a:endParaRPr b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-US"/>
              <a:t>ordering += v.</a:t>
            </a:r>
            <a:endParaRPr b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-US"/>
              <a:t>Decrease the in-degree of all v's neighbors by 1 in the map.</a:t>
            </a:r>
            <a:endParaRPr b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-US"/>
              <a:t>queue += {any neighbors whose in-degree is now 0}.</a:t>
            </a:r>
            <a:endParaRPr b="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If all vertices are processed, success.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Otherwise, there is a cycle.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c1df69d548_0_29"/>
          <p:cNvSpPr txBox="1"/>
          <p:nvPr>
            <p:ph type="title"/>
          </p:nvPr>
        </p:nvSpPr>
        <p:spPr>
          <a:xfrm>
            <a:off x="3552575" y="239075"/>
            <a:ext cx="21066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Algorithm:</a:t>
            </a:r>
            <a:endParaRPr/>
          </a:p>
        </p:txBody>
      </p:sp>
      <p:sp>
        <p:nvSpPr>
          <p:cNvPr id="336" name="Google Shape;336;g1c1df69d548_0_29"/>
          <p:cNvSpPr txBox="1"/>
          <p:nvPr>
            <p:ph idx="1" type="body"/>
          </p:nvPr>
        </p:nvSpPr>
        <p:spPr>
          <a:xfrm>
            <a:off x="320225" y="908050"/>
            <a:ext cx="8571300" cy="52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map := {each vertex  its in-degree}.    // O(V)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queue := {all vertices with in-degree = 0}.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ordering := { }.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Repeat until queue is empty:    </a:t>
            </a:r>
            <a:r>
              <a:rPr b="1" lang="en-US" sz="2100">
                <a:solidFill>
                  <a:srgbClr val="FF00FF"/>
                </a:solidFill>
              </a:rPr>
              <a:t>// O(V)</a:t>
            </a:r>
            <a:endParaRPr b="1" sz="2100">
              <a:solidFill>
                <a:srgbClr val="FF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0" lang="en-US" sz="2100"/>
              <a:t>Dequeue the first vertex v from the queue.    </a:t>
            </a:r>
            <a:r>
              <a:rPr lang="en-US" sz="2100">
                <a:solidFill>
                  <a:srgbClr val="FF00FF"/>
                </a:solidFill>
              </a:rPr>
              <a:t>// O(1)</a:t>
            </a:r>
            <a:endParaRPr sz="2100">
              <a:solidFill>
                <a:srgbClr val="FF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0" lang="en-US" sz="2100"/>
              <a:t>ordering += v.    </a:t>
            </a:r>
            <a:r>
              <a:rPr lang="en-US" sz="2100">
                <a:solidFill>
                  <a:srgbClr val="FF00FF"/>
                </a:solidFill>
              </a:rPr>
              <a:t>// O(1)</a:t>
            </a:r>
            <a:endParaRPr sz="2100">
              <a:solidFill>
                <a:srgbClr val="FF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0" lang="en-US" sz="2100"/>
              <a:t>Decrease the in-degree of all v's    </a:t>
            </a:r>
            <a:r>
              <a:rPr lang="en-US" sz="2100">
                <a:solidFill>
                  <a:srgbClr val="FF00FF"/>
                </a:solidFill>
              </a:rPr>
              <a:t>// O(E) for all passes</a:t>
            </a:r>
            <a:endParaRPr sz="2100">
              <a:solidFill>
                <a:srgbClr val="FF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0" lang="en-US" sz="2100"/>
              <a:t>neighbors by 1 in the map.</a:t>
            </a:r>
            <a:endParaRPr b="0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0" lang="en-US" sz="2100"/>
              <a:t>queue += {any neighbors whose in-degree is now 0}.</a:t>
            </a:r>
            <a:endParaRPr b="0"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</a:rPr>
              <a:t>Overall: O(V + E)  ;  essentially O(V) time on a sparse graph  (fast!)</a:t>
            </a:r>
            <a:endParaRPr b="1" sz="21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ba28667e8_1_384"/>
          <p:cNvSpPr txBox="1"/>
          <p:nvPr/>
        </p:nvSpPr>
        <p:spPr>
          <a:xfrm>
            <a:off x="724275" y="769275"/>
            <a:ext cx="695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Now-a-days, this process is known as </a:t>
            </a:r>
            <a:r>
              <a:rPr b="1" lang="en-US" sz="1800"/>
              <a:t>“Topological Sorting Algorithm” </a:t>
            </a:r>
            <a:r>
              <a:rPr lang="en-US" sz="1800"/>
              <a:t>by the name of the Price “Topo” </a:t>
            </a:r>
            <a:endParaRPr sz="1800"/>
          </a:p>
        </p:txBody>
      </p:sp>
      <p:sp>
        <p:nvSpPr>
          <p:cNvPr id="343" name="Google Shape;343;g1bba28667e8_1_384"/>
          <p:cNvSpPr txBox="1"/>
          <p:nvPr/>
        </p:nvSpPr>
        <p:spPr>
          <a:xfrm>
            <a:off x="724275" y="1970750"/>
            <a:ext cx="678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Finding cycle in a graph</a:t>
            </a:r>
            <a:endParaRPr sz="1700"/>
          </a:p>
        </p:txBody>
      </p:sp>
      <p:sp>
        <p:nvSpPr>
          <p:cNvPr id="344" name="Google Shape;344;g1bba28667e8_1_384"/>
          <p:cNvSpPr txBox="1"/>
          <p:nvPr/>
        </p:nvSpPr>
        <p:spPr>
          <a:xfrm>
            <a:off x="724275" y="2475700"/>
            <a:ext cx="678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Operation System deadlock detection</a:t>
            </a:r>
            <a:endParaRPr sz="1700"/>
          </a:p>
        </p:txBody>
      </p:sp>
      <p:sp>
        <p:nvSpPr>
          <p:cNvPr id="345" name="Google Shape;345;g1bba28667e8_1_384"/>
          <p:cNvSpPr txBox="1"/>
          <p:nvPr/>
        </p:nvSpPr>
        <p:spPr>
          <a:xfrm>
            <a:off x="724275" y="2980650"/>
            <a:ext cx="678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Sentence Ordering</a:t>
            </a:r>
            <a:endParaRPr sz="1700"/>
          </a:p>
        </p:txBody>
      </p:sp>
      <p:sp>
        <p:nvSpPr>
          <p:cNvPr id="346" name="Google Shape;346;g1bba28667e8_1_384"/>
          <p:cNvSpPr txBox="1"/>
          <p:nvPr/>
        </p:nvSpPr>
        <p:spPr>
          <a:xfrm>
            <a:off x="724275" y="3535400"/>
            <a:ext cx="678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Critical Path Analysis</a:t>
            </a:r>
            <a:endParaRPr sz="1700"/>
          </a:p>
        </p:txBody>
      </p:sp>
      <p:sp>
        <p:nvSpPr>
          <p:cNvPr id="347" name="Google Shape;347;g1bba28667e8_1_384"/>
          <p:cNvSpPr txBox="1"/>
          <p:nvPr/>
        </p:nvSpPr>
        <p:spPr>
          <a:xfrm>
            <a:off x="724275" y="4090150"/>
            <a:ext cx="678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Logic Synthesis</a:t>
            </a:r>
            <a:endParaRPr sz="1700"/>
          </a:p>
        </p:txBody>
      </p:sp>
      <p:sp>
        <p:nvSpPr>
          <p:cNvPr id="348" name="Google Shape;348;g1bba28667e8_1_384"/>
          <p:cNvSpPr txBox="1"/>
          <p:nvPr/>
        </p:nvSpPr>
        <p:spPr>
          <a:xfrm>
            <a:off x="724275" y="4742275"/>
            <a:ext cx="678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Data Serialization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1bba28667e8_1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00" y="3967850"/>
            <a:ext cx="2636575" cy="21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bba28667e8_1_108"/>
          <p:cNvSpPr/>
          <p:nvPr/>
        </p:nvSpPr>
        <p:spPr>
          <a:xfrm>
            <a:off x="3751675" y="3361800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END…</a:t>
            </a:r>
            <a:endParaRPr/>
          </a:p>
        </p:txBody>
      </p:sp>
      <p:sp>
        <p:nvSpPr>
          <p:cNvPr id="356" name="Google Shape;356;g1bba28667e8_1_108"/>
          <p:cNvSpPr txBox="1"/>
          <p:nvPr/>
        </p:nvSpPr>
        <p:spPr>
          <a:xfrm>
            <a:off x="1307850" y="1183925"/>
            <a:ext cx="652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 sz="1500"/>
              <a:t>Special Thanks To: </a:t>
            </a:r>
            <a:endParaRPr b="1" sz="1500"/>
          </a:p>
        </p:txBody>
      </p:sp>
      <p:sp>
        <p:nvSpPr>
          <p:cNvPr id="357" name="Google Shape;357;g1bba28667e8_1_108"/>
          <p:cNvSpPr txBox="1"/>
          <p:nvPr/>
        </p:nvSpPr>
        <p:spPr>
          <a:xfrm>
            <a:off x="1345050" y="1686138"/>
            <a:ext cx="6453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Md. Ahsan Habib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Lecturer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Department of Computer Science and Engineering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Khulna University of Engineering &amp; Technology (KUET)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Khulna -9203, Bangladesh. 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827550" y="1535323"/>
            <a:ext cx="7488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 upon a time, there was a kingdom</a:t>
            </a:r>
            <a:r>
              <a:rPr lang="en-US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Here king has only one daughter…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But his daughter was always unhappy…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Princess had many jewelers items, she wanted to ordering all items…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So, to see a happy face of his daughter, king give an announcement…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ba28667e8_1_12"/>
          <p:cNvSpPr/>
          <p:nvPr/>
        </p:nvSpPr>
        <p:spPr>
          <a:xfrm>
            <a:off x="2456250" y="800275"/>
            <a:ext cx="4231500" cy="14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“Any guy who find a easy solution, I will like to marry my daughter to this person…” </a:t>
            </a:r>
            <a:endParaRPr/>
          </a:p>
        </p:txBody>
      </p:sp>
      <p:pic>
        <p:nvPicPr>
          <p:cNvPr id="73" name="Google Shape;73;g1bba28667e8_1_12"/>
          <p:cNvPicPr preferRelativeResize="0"/>
          <p:nvPr/>
        </p:nvPicPr>
        <p:blipFill rotWithShape="1">
          <a:blip r:embed="rId3">
            <a:alphaModFix/>
          </a:blip>
          <a:srcRect b="6937" l="5375" r="8610" t="8865"/>
          <a:stretch/>
        </p:blipFill>
        <p:spPr>
          <a:xfrm>
            <a:off x="1316575" y="1605050"/>
            <a:ext cx="3382575" cy="38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ba28667e8_1_0"/>
          <p:cNvSpPr/>
          <p:nvPr/>
        </p:nvSpPr>
        <p:spPr>
          <a:xfrm>
            <a:off x="1780850" y="1787475"/>
            <a:ext cx="2931600" cy="928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think I got an Idea…</a:t>
            </a:r>
            <a:endParaRPr/>
          </a:p>
        </p:txBody>
      </p:sp>
      <p:pic>
        <p:nvPicPr>
          <p:cNvPr id="80" name="Google Shape;80;g1bba28667e8_1_0"/>
          <p:cNvPicPr preferRelativeResize="0"/>
          <p:nvPr/>
        </p:nvPicPr>
        <p:blipFill rotWithShape="1">
          <a:blip r:embed="rId3">
            <a:alphaModFix/>
          </a:blip>
          <a:srcRect b="0" l="26075" r="22340" t="12541"/>
          <a:stretch/>
        </p:blipFill>
        <p:spPr>
          <a:xfrm>
            <a:off x="1581875" y="2291550"/>
            <a:ext cx="1286700" cy="36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bba28667e8_1_0"/>
          <p:cNvSpPr txBox="1"/>
          <p:nvPr/>
        </p:nvSpPr>
        <p:spPr>
          <a:xfrm>
            <a:off x="998200" y="911975"/>
            <a:ext cx="64602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A prince  </a:t>
            </a:r>
            <a:r>
              <a:rPr lang="en-US" sz="2100"/>
              <a:t>whose</a:t>
            </a:r>
            <a:r>
              <a:rPr lang="en-US" sz="2100"/>
              <a:t> name “Topo” lived in “Algo” island…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ba28667e8_1_20"/>
          <p:cNvSpPr/>
          <p:nvPr/>
        </p:nvSpPr>
        <p:spPr>
          <a:xfrm>
            <a:off x="1382925" y="1180575"/>
            <a:ext cx="3462300" cy="1233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Yeah, I can connect all stuff like this and all connections have particular direction…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call it graph..</a:t>
            </a:r>
            <a:endParaRPr/>
          </a:p>
        </p:txBody>
      </p:sp>
      <p:pic>
        <p:nvPicPr>
          <p:cNvPr id="88" name="Google Shape;88;g1bba28667e8_1_20"/>
          <p:cNvPicPr preferRelativeResize="0"/>
          <p:nvPr/>
        </p:nvPicPr>
        <p:blipFill rotWithShape="1">
          <a:blip r:embed="rId3">
            <a:alphaModFix/>
          </a:blip>
          <a:srcRect b="0" l="26075" r="22340" t="12541"/>
          <a:stretch/>
        </p:blipFill>
        <p:spPr>
          <a:xfrm>
            <a:off x="1382925" y="2069350"/>
            <a:ext cx="1286700" cy="36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bba28667e8_1_20"/>
          <p:cNvSpPr/>
          <p:nvPr/>
        </p:nvSpPr>
        <p:spPr>
          <a:xfrm>
            <a:off x="5627675" y="2414475"/>
            <a:ext cx="570300" cy="543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A</a:t>
            </a:r>
            <a:endParaRPr b="1"/>
          </a:p>
        </p:txBody>
      </p:sp>
      <p:sp>
        <p:nvSpPr>
          <p:cNvPr id="90" name="Google Shape;90;g1bba28667e8_1_20"/>
          <p:cNvSpPr/>
          <p:nvPr/>
        </p:nvSpPr>
        <p:spPr>
          <a:xfrm>
            <a:off x="4679000" y="3717475"/>
            <a:ext cx="570300" cy="543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</a:t>
            </a:r>
            <a:endParaRPr/>
          </a:p>
        </p:txBody>
      </p:sp>
      <p:sp>
        <p:nvSpPr>
          <p:cNvPr id="91" name="Google Shape;91;g1bba28667e8_1_20"/>
          <p:cNvSpPr/>
          <p:nvPr/>
        </p:nvSpPr>
        <p:spPr>
          <a:xfrm>
            <a:off x="6847850" y="2878175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92" name="Google Shape;92;g1bba28667e8_1_20"/>
          <p:cNvSpPr/>
          <p:nvPr/>
        </p:nvSpPr>
        <p:spPr>
          <a:xfrm>
            <a:off x="5932650" y="4416650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93" name="Google Shape;93;g1bba28667e8_1_20"/>
          <p:cNvCxnSpPr>
            <a:stCxn id="89" idx="6"/>
            <a:endCxn id="91" idx="1"/>
          </p:cNvCxnSpPr>
          <p:nvPr/>
        </p:nvCxnSpPr>
        <p:spPr>
          <a:xfrm>
            <a:off x="6197975" y="2686425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g1bba28667e8_1_20"/>
          <p:cNvCxnSpPr>
            <a:stCxn id="89" idx="4"/>
            <a:endCxn id="92" idx="0"/>
          </p:cNvCxnSpPr>
          <p:nvPr/>
        </p:nvCxnSpPr>
        <p:spPr>
          <a:xfrm>
            <a:off x="5912825" y="2958375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g1bba28667e8_1_20"/>
          <p:cNvCxnSpPr>
            <a:stCxn id="90" idx="5"/>
            <a:endCxn id="92" idx="2"/>
          </p:cNvCxnSpPr>
          <p:nvPr/>
        </p:nvCxnSpPr>
        <p:spPr>
          <a:xfrm>
            <a:off x="5165781" y="4181723"/>
            <a:ext cx="766800" cy="5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g1bba28667e8_1_20"/>
          <p:cNvCxnSpPr>
            <a:stCxn id="90" idx="0"/>
            <a:endCxn id="89" idx="3"/>
          </p:cNvCxnSpPr>
          <p:nvPr/>
        </p:nvCxnSpPr>
        <p:spPr>
          <a:xfrm flipH="1" rot="10800000">
            <a:off x="4964150" y="2878675"/>
            <a:ext cx="747000" cy="8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ba28667e8_1_42"/>
          <p:cNvSpPr/>
          <p:nvPr/>
        </p:nvSpPr>
        <p:spPr>
          <a:xfrm>
            <a:off x="1382925" y="1180575"/>
            <a:ext cx="3462300" cy="1233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Oh, before starting I need to clear another concept in-degree and out-degree…</a:t>
            </a:r>
            <a:endParaRPr/>
          </a:p>
        </p:txBody>
      </p:sp>
      <p:pic>
        <p:nvPicPr>
          <p:cNvPr id="103" name="Google Shape;103;g1bba28667e8_1_42"/>
          <p:cNvPicPr preferRelativeResize="0"/>
          <p:nvPr/>
        </p:nvPicPr>
        <p:blipFill rotWithShape="1">
          <a:blip r:embed="rId3">
            <a:alphaModFix/>
          </a:blip>
          <a:srcRect b="0" l="26075" r="22340" t="12541"/>
          <a:stretch/>
        </p:blipFill>
        <p:spPr>
          <a:xfrm>
            <a:off x="1382925" y="2069350"/>
            <a:ext cx="1286700" cy="36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bba28667e8_1_42"/>
          <p:cNvSpPr/>
          <p:nvPr/>
        </p:nvSpPr>
        <p:spPr>
          <a:xfrm>
            <a:off x="5627675" y="2414475"/>
            <a:ext cx="570300" cy="543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A</a:t>
            </a:r>
            <a:endParaRPr b="1"/>
          </a:p>
        </p:txBody>
      </p:sp>
      <p:sp>
        <p:nvSpPr>
          <p:cNvPr id="105" name="Google Shape;105;g1bba28667e8_1_42"/>
          <p:cNvSpPr/>
          <p:nvPr/>
        </p:nvSpPr>
        <p:spPr>
          <a:xfrm>
            <a:off x="4679000" y="3717475"/>
            <a:ext cx="570300" cy="543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</a:t>
            </a:r>
            <a:endParaRPr/>
          </a:p>
        </p:txBody>
      </p:sp>
      <p:sp>
        <p:nvSpPr>
          <p:cNvPr id="106" name="Google Shape;106;g1bba28667e8_1_42"/>
          <p:cNvSpPr/>
          <p:nvPr/>
        </p:nvSpPr>
        <p:spPr>
          <a:xfrm>
            <a:off x="6847850" y="2878175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107" name="Google Shape;107;g1bba28667e8_1_42"/>
          <p:cNvSpPr/>
          <p:nvPr/>
        </p:nvSpPr>
        <p:spPr>
          <a:xfrm>
            <a:off x="5932650" y="4416650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108" name="Google Shape;108;g1bba28667e8_1_42"/>
          <p:cNvCxnSpPr>
            <a:stCxn id="104" idx="6"/>
            <a:endCxn id="106" idx="1"/>
          </p:cNvCxnSpPr>
          <p:nvPr/>
        </p:nvCxnSpPr>
        <p:spPr>
          <a:xfrm>
            <a:off x="6197975" y="2686425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g1bba28667e8_1_42"/>
          <p:cNvCxnSpPr>
            <a:stCxn id="104" idx="4"/>
            <a:endCxn id="107" idx="0"/>
          </p:cNvCxnSpPr>
          <p:nvPr/>
        </p:nvCxnSpPr>
        <p:spPr>
          <a:xfrm>
            <a:off x="5912825" y="2958375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1bba28667e8_1_42"/>
          <p:cNvCxnSpPr>
            <a:stCxn id="105" idx="5"/>
            <a:endCxn id="107" idx="2"/>
          </p:cNvCxnSpPr>
          <p:nvPr/>
        </p:nvCxnSpPr>
        <p:spPr>
          <a:xfrm>
            <a:off x="5165781" y="4181723"/>
            <a:ext cx="766800" cy="5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g1bba28667e8_1_42"/>
          <p:cNvCxnSpPr>
            <a:stCxn id="105" idx="0"/>
            <a:endCxn id="104" idx="3"/>
          </p:cNvCxnSpPr>
          <p:nvPr/>
        </p:nvCxnSpPr>
        <p:spPr>
          <a:xfrm flipH="1" rot="10800000">
            <a:off x="4964150" y="2878675"/>
            <a:ext cx="747000" cy="8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g1bba28667e8_1_42"/>
          <p:cNvSpPr txBox="1"/>
          <p:nvPr/>
        </p:nvSpPr>
        <p:spPr>
          <a:xfrm>
            <a:off x="4140900" y="431445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0 / 1</a:t>
            </a:r>
            <a:endParaRPr b="1" sz="1600"/>
          </a:p>
        </p:txBody>
      </p:sp>
      <p:sp>
        <p:nvSpPr>
          <p:cNvPr id="113" name="Google Shape;113;g1bba28667e8_1_42"/>
          <p:cNvSpPr txBox="1"/>
          <p:nvPr/>
        </p:nvSpPr>
        <p:spPr>
          <a:xfrm>
            <a:off x="6847775" y="23125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1 / 0</a:t>
            </a:r>
            <a:endParaRPr b="1" sz="1600"/>
          </a:p>
        </p:txBody>
      </p:sp>
      <p:sp>
        <p:nvSpPr>
          <p:cNvPr id="114" name="Google Shape;114;g1bba28667e8_1_42"/>
          <p:cNvSpPr txBox="1"/>
          <p:nvPr/>
        </p:nvSpPr>
        <p:spPr>
          <a:xfrm>
            <a:off x="5786700" y="507815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2 / 0</a:t>
            </a:r>
            <a:endParaRPr b="1" sz="1600"/>
          </a:p>
        </p:txBody>
      </p:sp>
      <p:sp>
        <p:nvSpPr>
          <p:cNvPr id="115" name="Google Shape;115;g1bba28667e8_1_42"/>
          <p:cNvSpPr txBox="1"/>
          <p:nvPr/>
        </p:nvSpPr>
        <p:spPr>
          <a:xfrm>
            <a:off x="5481725" y="186580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1 / 2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ba28667e8_1_75"/>
          <p:cNvSpPr/>
          <p:nvPr/>
        </p:nvSpPr>
        <p:spPr>
          <a:xfrm>
            <a:off x="955075" y="742850"/>
            <a:ext cx="6688800" cy="2503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Here, my idea…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Which vertex has in-degree zero?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Delete all the edges outgoing from this vertex.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Repeat above two steps until all vertices are taken.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1bba28667e8_1_75"/>
          <p:cNvPicPr preferRelativeResize="0"/>
          <p:nvPr/>
        </p:nvPicPr>
        <p:blipFill rotWithShape="1">
          <a:blip r:embed="rId3">
            <a:alphaModFix/>
          </a:blip>
          <a:srcRect b="0" l="26075" r="22340" t="12541"/>
          <a:stretch/>
        </p:blipFill>
        <p:spPr>
          <a:xfrm>
            <a:off x="1671450" y="2706075"/>
            <a:ext cx="1475675" cy="3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ba28667e8_1_94"/>
          <p:cNvSpPr/>
          <p:nvPr/>
        </p:nvSpPr>
        <p:spPr>
          <a:xfrm>
            <a:off x="809175" y="941825"/>
            <a:ext cx="2337900" cy="91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see it…</a:t>
            </a:r>
            <a:endParaRPr/>
          </a:p>
        </p:txBody>
      </p:sp>
      <p:pic>
        <p:nvPicPr>
          <p:cNvPr id="129" name="Google Shape;129;g1bba28667e8_1_94"/>
          <p:cNvPicPr preferRelativeResize="0"/>
          <p:nvPr/>
        </p:nvPicPr>
        <p:blipFill rotWithShape="1">
          <a:blip r:embed="rId3">
            <a:alphaModFix/>
          </a:blip>
          <a:srcRect b="0" l="26045" r="22428" t="12541"/>
          <a:stretch/>
        </p:blipFill>
        <p:spPr>
          <a:xfrm>
            <a:off x="610225" y="1447575"/>
            <a:ext cx="1236925" cy="2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bba28667e8_1_94"/>
          <p:cNvSpPr/>
          <p:nvPr/>
        </p:nvSpPr>
        <p:spPr>
          <a:xfrm>
            <a:off x="5627675" y="1996250"/>
            <a:ext cx="570300" cy="543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A</a:t>
            </a:r>
            <a:endParaRPr b="1"/>
          </a:p>
        </p:txBody>
      </p:sp>
      <p:sp>
        <p:nvSpPr>
          <p:cNvPr id="131" name="Google Shape;131;g1bba28667e8_1_94"/>
          <p:cNvSpPr/>
          <p:nvPr/>
        </p:nvSpPr>
        <p:spPr>
          <a:xfrm>
            <a:off x="4679000" y="3299250"/>
            <a:ext cx="570300" cy="543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</a:t>
            </a:r>
            <a:endParaRPr/>
          </a:p>
        </p:txBody>
      </p:sp>
      <p:sp>
        <p:nvSpPr>
          <p:cNvPr id="132" name="Google Shape;132;g1bba28667e8_1_94"/>
          <p:cNvSpPr/>
          <p:nvPr/>
        </p:nvSpPr>
        <p:spPr>
          <a:xfrm>
            <a:off x="6847850" y="2459950"/>
            <a:ext cx="570300" cy="543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B</a:t>
            </a:r>
            <a:endParaRPr b="1"/>
          </a:p>
        </p:txBody>
      </p:sp>
      <p:sp>
        <p:nvSpPr>
          <p:cNvPr id="133" name="Google Shape;133;g1bba28667e8_1_94"/>
          <p:cNvSpPr/>
          <p:nvPr/>
        </p:nvSpPr>
        <p:spPr>
          <a:xfrm>
            <a:off x="5932650" y="3998425"/>
            <a:ext cx="570300" cy="543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 </a:t>
            </a:r>
            <a:endParaRPr b="1"/>
          </a:p>
        </p:txBody>
      </p:sp>
      <p:cxnSp>
        <p:nvCxnSpPr>
          <p:cNvPr id="134" name="Google Shape;134;g1bba28667e8_1_94"/>
          <p:cNvCxnSpPr>
            <a:stCxn id="130" idx="6"/>
            <a:endCxn id="132" idx="1"/>
          </p:cNvCxnSpPr>
          <p:nvPr/>
        </p:nvCxnSpPr>
        <p:spPr>
          <a:xfrm>
            <a:off x="6197975" y="2268200"/>
            <a:ext cx="7335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1bba28667e8_1_94"/>
          <p:cNvCxnSpPr>
            <a:stCxn id="130" idx="4"/>
            <a:endCxn id="133" idx="0"/>
          </p:cNvCxnSpPr>
          <p:nvPr/>
        </p:nvCxnSpPr>
        <p:spPr>
          <a:xfrm>
            <a:off x="5912825" y="2540150"/>
            <a:ext cx="305100" cy="14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g1bba28667e8_1_94"/>
          <p:cNvCxnSpPr>
            <a:stCxn id="131" idx="5"/>
            <a:endCxn id="133" idx="2"/>
          </p:cNvCxnSpPr>
          <p:nvPr/>
        </p:nvCxnSpPr>
        <p:spPr>
          <a:xfrm>
            <a:off x="5165781" y="3763498"/>
            <a:ext cx="766800" cy="5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g1bba28667e8_1_94"/>
          <p:cNvCxnSpPr>
            <a:stCxn id="131" idx="0"/>
            <a:endCxn id="130" idx="3"/>
          </p:cNvCxnSpPr>
          <p:nvPr/>
        </p:nvCxnSpPr>
        <p:spPr>
          <a:xfrm flipH="1" rot="10800000">
            <a:off x="4964150" y="2460450"/>
            <a:ext cx="747000" cy="8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g1bba28667e8_1_94"/>
          <p:cNvSpPr txBox="1"/>
          <p:nvPr/>
        </p:nvSpPr>
        <p:spPr>
          <a:xfrm>
            <a:off x="4140900" y="38962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0 </a:t>
            </a:r>
            <a:endParaRPr b="1" sz="1600"/>
          </a:p>
        </p:txBody>
      </p:sp>
      <p:sp>
        <p:nvSpPr>
          <p:cNvPr id="139" name="Google Shape;139;g1bba28667e8_1_94"/>
          <p:cNvSpPr txBox="1"/>
          <p:nvPr/>
        </p:nvSpPr>
        <p:spPr>
          <a:xfrm>
            <a:off x="6847775" y="1894300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 </a:t>
            </a:r>
            <a:endParaRPr b="1" sz="1600"/>
          </a:p>
        </p:txBody>
      </p:sp>
      <p:sp>
        <p:nvSpPr>
          <p:cNvPr id="140" name="Google Shape;140;g1bba28667e8_1_94"/>
          <p:cNvSpPr txBox="1"/>
          <p:nvPr/>
        </p:nvSpPr>
        <p:spPr>
          <a:xfrm>
            <a:off x="5786700" y="465992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 2 </a:t>
            </a:r>
            <a:endParaRPr b="1" sz="1600"/>
          </a:p>
        </p:txBody>
      </p:sp>
      <p:sp>
        <p:nvSpPr>
          <p:cNvPr id="141" name="Google Shape;141;g1bba28667e8_1_94"/>
          <p:cNvSpPr txBox="1"/>
          <p:nvPr/>
        </p:nvSpPr>
        <p:spPr>
          <a:xfrm>
            <a:off x="5481725" y="1447575"/>
            <a:ext cx="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1 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2006-06-13T13:38:55Z</dcterms:created>
  <dc:creator>PoweredTemplates.com</dc:creator>
</cp:coreProperties>
</file>