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04054" y="892556"/>
            <a:ext cx="2153285" cy="64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PHASE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5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1545"/>
              </a:spcBef>
              <a:tabLst>
                <a:tab pos="424180" algn="l"/>
                <a:tab pos="1576070" algn="l"/>
              </a:tabLst>
            </a:pPr>
            <a:r>
              <a:rPr dirty="0" sz="1400" spc="-50" b="1">
                <a:latin typeface="Times New Roman"/>
                <a:cs typeface="Times New Roman"/>
              </a:rPr>
              <a:t>A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10" b="1">
                <a:latin typeface="Times New Roman"/>
                <a:cs typeface="Times New Roman"/>
              </a:rPr>
              <a:t>CHATBOT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20" b="1">
                <a:latin typeface="Times New Roman"/>
                <a:cs typeface="Times New Roman"/>
              </a:rPr>
              <a:t>USING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25901" y="1302131"/>
            <a:ext cx="7537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CREATE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1607184"/>
            <a:ext cx="5751830" cy="6439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PYTHON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545"/>
              </a:spcBef>
            </a:pPr>
            <a:r>
              <a:rPr dirty="0" sz="1400" b="1">
                <a:latin typeface="Times New Roman"/>
                <a:cs typeface="Times New Roman"/>
              </a:rPr>
              <a:t>Problem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Definition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Design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Thinking: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44200"/>
              </a:lnSpc>
              <a:spcBef>
                <a:spcPts val="880"/>
              </a:spcBef>
            </a:pPr>
            <a:r>
              <a:rPr dirty="0" sz="1200" spc="-10">
                <a:latin typeface="Times New Roman"/>
                <a:cs typeface="Times New Roman"/>
              </a:rPr>
              <a:t>When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website,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expect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outstanding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become disinterested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can't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question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avoid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losing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29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having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adverse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bottom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highest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website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IMPORT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LIBRARIES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25"/>
              </a:spcBef>
            </a:pPr>
            <a:r>
              <a:rPr dirty="0" sz="1200" spc="-65">
                <a:latin typeface="Times New Roman"/>
                <a:cs typeface="Times New Roman"/>
              </a:rPr>
              <a:t>We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marL="469900" marR="1825625" indent="31750">
              <a:lnSpc>
                <a:spcPts val="2880"/>
              </a:lnSpc>
              <a:spcBef>
                <a:spcPts val="330"/>
              </a:spcBef>
            </a:pPr>
            <a:r>
              <a:rPr dirty="0" sz="1200" b="1">
                <a:latin typeface="Times New Roman"/>
                <a:cs typeface="Times New Roman"/>
              </a:rPr>
              <a:t>from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sklearn.model_selection</a:t>
            </a:r>
            <a:r>
              <a:rPr dirty="0" sz="1200" b="1">
                <a:latin typeface="Times New Roman"/>
                <a:cs typeface="Times New Roman"/>
              </a:rPr>
              <a:t> import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train_test_split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unicodedata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95"/>
              </a:spcBef>
            </a:pP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re</a:t>
            </a:r>
            <a:endParaRPr sz="1200">
              <a:latin typeface="Times New Roman"/>
              <a:cs typeface="Times New Roman"/>
            </a:endParaRPr>
          </a:p>
          <a:p>
            <a:pPr marL="469900" marR="3947795">
              <a:lnSpc>
                <a:spcPts val="2880"/>
              </a:lnSpc>
              <a:spcBef>
                <a:spcPts val="305"/>
              </a:spcBef>
            </a:pP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numpy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np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warnings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00"/>
              </a:spcBef>
            </a:pPr>
            <a:r>
              <a:rPr dirty="0" sz="1200" spc="-10" b="1">
                <a:latin typeface="Times New Roman"/>
                <a:cs typeface="Times New Roman"/>
              </a:rPr>
              <a:t>warnings.filterwarnings('ignore')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Read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dataset</a:t>
            </a:r>
            <a:endParaRPr sz="14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44100"/>
              </a:lnSpc>
              <a:spcBef>
                <a:spcPts val="885"/>
              </a:spcBef>
            </a:pPr>
            <a:r>
              <a:rPr dirty="0" sz="1200">
                <a:latin typeface="Times New Roman"/>
                <a:cs typeface="Times New Roman"/>
              </a:rPr>
              <a:t>Depending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appropriate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libraries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(such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pandas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CSV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Excel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files)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load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programming 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df=open('/content/dialogs1.txt','r').read()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17" y="8119744"/>
            <a:ext cx="1423670" cy="815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5250" indent="457200">
              <a:lnSpc>
                <a:spcPct val="1441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print(df)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SAMPLE</a:t>
            </a:r>
            <a:r>
              <a:rPr dirty="0" sz="1200" spc="-3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hi,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doing?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31770" y="8727440"/>
            <a:ext cx="1807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fine.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yourself?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2017" y="8910066"/>
            <a:ext cx="4507865" cy="81343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fine.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yourself?</a:t>
            </a:r>
            <a:r>
              <a:rPr dirty="0" sz="1200" spc="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thanks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asking.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2400"/>
              </a:lnSpc>
              <a:spcBef>
                <a:spcPts val="25"/>
              </a:spcBef>
              <a:tabLst>
                <a:tab pos="22993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thanks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asking.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no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problem.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been?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no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problem.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been?</a:t>
            </a:r>
            <a:r>
              <a:rPr dirty="0" sz="1200" spc="39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i've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great.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what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you?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2556"/>
            <a:ext cx="5757545" cy="875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&lt;meta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charset="UTF-</a:t>
            </a:r>
            <a:r>
              <a:rPr dirty="0" sz="1200" spc="-25" b="1">
                <a:latin typeface="Times New Roman"/>
                <a:cs typeface="Times New Roman"/>
              </a:rPr>
              <a:t>8"&gt;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&lt;meta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http-</a:t>
            </a:r>
            <a:r>
              <a:rPr dirty="0" sz="1200" spc="-10" b="1">
                <a:latin typeface="Times New Roman"/>
                <a:cs typeface="Times New Roman"/>
              </a:rPr>
              <a:t>equiv="X-</a:t>
            </a:r>
            <a:r>
              <a:rPr dirty="0" sz="1200" b="1">
                <a:latin typeface="Times New Roman"/>
                <a:cs typeface="Times New Roman"/>
              </a:rPr>
              <a:t>UA-</a:t>
            </a:r>
            <a:r>
              <a:rPr dirty="0" sz="1200" spc="-10" b="1">
                <a:latin typeface="Times New Roman"/>
                <a:cs typeface="Times New Roman"/>
              </a:rPr>
              <a:t>Compatible"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content="IE=edge"&gt;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&lt;meta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name="viewport"</a:t>
            </a:r>
            <a:r>
              <a:rPr dirty="0" sz="1200" spc="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content="width=device-</a:t>
            </a:r>
            <a:r>
              <a:rPr dirty="0" sz="1200" b="1">
                <a:latin typeface="Times New Roman"/>
                <a:cs typeface="Times New Roman"/>
              </a:rPr>
              <a:t>width,</a:t>
            </a:r>
            <a:r>
              <a:rPr dirty="0" sz="1200" spc="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initial-scale=1.0"&gt;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&lt;title&gt;Chatbot&lt;/title&gt;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&lt;/head&gt;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&lt;h1&gt;Chatbot&lt;/h1&gt;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&lt;form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action="/get_response"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method="post"&gt;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&lt;label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for="user_input"&gt;You:&lt;/label&gt;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&lt;input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type="text"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id="user_input"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name="user_input"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required&gt;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&lt;input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type="submit"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value="Send"&gt;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&lt;/form&gt;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&lt;div&gt;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200" spc="-20" b="1">
                <a:latin typeface="Times New Roman"/>
                <a:cs typeface="Times New Roman"/>
              </a:rPr>
              <a:t>&lt;p&gt;You: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{{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user_input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}}&lt;/p&gt;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&lt;p&gt;Chatbot: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{{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bot_response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}}&lt;/p&gt;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&lt;/body&gt;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900"/>
              </a:lnSpc>
              <a:spcBef>
                <a:spcPts val="915"/>
              </a:spcBef>
            </a:pP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conclusion,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 </a:t>
            </a:r>
            <a:r>
              <a:rPr dirty="0" sz="1200" spc="-5">
                <a:latin typeface="Times New Roman"/>
                <a:cs typeface="Times New Roman"/>
              </a:rPr>
              <a:t>well-</a:t>
            </a:r>
            <a:r>
              <a:rPr dirty="0" sz="1200" spc="-10">
                <a:latin typeface="Times New Roman"/>
                <a:cs typeface="Times New Roman"/>
              </a:rPr>
              <a:t>thought-out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properly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built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chatbot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can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valuable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tool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companies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organizations.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chatbots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potential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improve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service,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expedite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procedures,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useful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information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conversational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setting.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Planning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objective,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responses,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chatbot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wants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preferences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mind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essential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maximizing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impact.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high-</a:t>
            </a:r>
            <a:r>
              <a:rPr dirty="0" sz="1200" spc="-10">
                <a:latin typeface="Times New Roman"/>
                <a:cs typeface="Times New Roman"/>
              </a:rPr>
              <a:t>quality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chatbot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must undergo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continuous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improvement 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remain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relevant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changing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progress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must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driven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feedback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testing.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Chatbots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can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tools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1911"/>
            <a:ext cx="5751195" cy="55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offering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interesting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interactions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appropriate </a:t>
            </a:r>
            <a:r>
              <a:rPr dirty="0" sz="1200" spc="-10">
                <a:latin typeface="Times New Roman"/>
                <a:cs typeface="Times New Roman"/>
              </a:rPr>
              <a:t>approach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constant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dedication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improvement.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1911"/>
            <a:ext cx="4714875" cy="502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  <a:tabLst>
                <a:tab pos="2299335" algn="l"/>
                <a:tab pos="275717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i've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great.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what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i've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now.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i've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now.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what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to?</a:t>
            </a:r>
            <a:endParaRPr sz="1200">
              <a:latin typeface="Times New Roman"/>
              <a:cs typeface="Times New Roman"/>
            </a:endParaRPr>
          </a:p>
          <a:p>
            <a:pPr marL="12700" marR="2191385">
              <a:lnSpc>
                <a:spcPct val="142500"/>
              </a:lnSpc>
              <a:spcBef>
                <a:spcPts val="20"/>
              </a:spcBef>
              <a:tabLst>
                <a:tab pos="927100" algn="l"/>
                <a:tab pos="18421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what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to?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pcc.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pcc.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do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there?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13849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there?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it's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okay.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really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big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campus.</a:t>
            </a:r>
            <a:endParaRPr sz="1200">
              <a:latin typeface="Times New Roman"/>
              <a:cs typeface="Times New Roman"/>
            </a:endParaRPr>
          </a:p>
          <a:p>
            <a:pPr marL="12700" marR="1023619">
              <a:lnSpc>
                <a:spcPct val="144100"/>
              </a:lnSpc>
              <a:tabLst>
                <a:tab pos="1842135" algn="l"/>
                <a:tab pos="22993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okay.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really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big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campus.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good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luck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school.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luck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school.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thank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very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much.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3849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how's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going?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i'm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doing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well.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you?</a:t>
            </a:r>
            <a:endParaRPr sz="1200">
              <a:latin typeface="Times New Roman"/>
              <a:cs typeface="Times New Roman"/>
            </a:endParaRPr>
          </a:p>
          <a:p>
            <a:pPr marL="12700" marR="1172845">
              <a:lnSpc>
                <a:spcPts val="2080"/>
              </a:lnSpc>
              <a:spcBef>
                <a:spcPts val="145"/>
              </a:spcBef>
              <a:tabLst>
                <a:tab pos="1384935" algn="l"/>
                <a:tab pos="22993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doing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well.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never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better,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thanks.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never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better,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thanks.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so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lately?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lately?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i've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actually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you?</a:t>
            </a:r>
            <a:endParaRPr sz="1200">
              <a:latin typeface="Times New Roman"/>
              <a:cs typeface="Times New Roman"/>
            </a:endParaRPr>
          </a:p>
          <a:p>
            <a:pPr marL="12700" marR="443230">
              <a:lnSpc>
                <a:spcPct val="143200"/>
              </a:lnSpc>
              <a:spcBef>
                <a:spcPts val="15"/>
              </a:spcBef>
              <a:tabLst>
                <a:tab pos="22993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i've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actually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you?</a:t>
            </a:r>
            <a:r>
              <a:rPr dirty="0" sz="1200" spc="140">
                <a:solidFill>
                  <a:srgbClr val="202020"/>
                </a:solid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 actually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now.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actually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now.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which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attend?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attend?</a:t>
            </a:r>
            <a:r>
              <a:rPr dirty="0" sz="1200" spc="3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attending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pcc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now.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attending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pcc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now.</a:t>
            </a:r>
            <a:r>
              <a:rPr dirty="0" sz="1200" spc="160">
                <a:solidFill>
                  <a:srgbClr val="202020"/>
                </a:solid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enjoying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there?</a:t>
            </a:r>
            <a:endParaRPr sz="1200">
              <a:latin typeface="Times New Roman"/>
              <a:cs typeface="Times New Roman"/>
            </a:endParaRPr>
          </a:p>
          <a:p>
            <a:pPr marL="12700" marR="306705">
              <a:lnSpc>
                <a:spcPct val="144100"/>
              </a:lnSpc>
              <a:tabLst>
                <a:tab pos="1842135" algn="l"/>
                <a:tab pos="275717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enjoying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there?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it's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not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bad.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there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there.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not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bad.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there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there.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good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luck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that.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13849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luck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that.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thanks.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18421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doing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today?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i'm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doing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great.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what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5807709"/>
            <a:ext cx="2073910" cy="815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4100"/>
              </a:lnSpc>
              <a:spcBef>
                <a:spcPts val="100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doing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great.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what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you?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absolutely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lovely,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everything's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88970" y="5807709"/>
            <a:ext cx="2565400" cy="815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6570">
              <a:lnSpc>
                <a:spcPct val="144100"/>
              </a:lnSpc>
              <a:spcBef>
                <a:spcPts val="100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absolutely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lovely,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everything's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you?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haven't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better.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yourself?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17" y="6594855"/>
            <a:ext cx="5752465" cy="318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02410">
              <a:lnSpc>
                <a:spcPct val="144200"/>
              </a:lnSpc>
              <a:spcBef>
                <a:spcPts val="100"/>
              </a:spcBef>
              <a:tabLst>
                <a:tab pos="1842135" algn="l"/>
                <a:tab pos="275717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haven't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better.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yourself?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started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recently.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started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recently.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where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going to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school?</a:t>
            </a:r>
            <a:endParaRPr sz="1200">
              <a:latin typeface="Times New Roman"/>
              <a:cs typeface="Times New Roman"/>
            </a:endParaRPr>
          </a:p>
          <a:p>
            <a:pPr marL="12700" marR="2428875">
              <a:lnSpc>
                <a:spcPts val="2080"/>
              </a:lnSpc>
              <a:spcBef>
                <a:spcPts val="170"/>
              </a:spcBef>
              <a:tabLst>
                <a:tab pos="1384935" algn="l"/>
                <a:tab pos="22993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where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going to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school?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i'm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pcc.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pcc.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how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far?</a:t>
            </a:r>
            <a:endParaRPr sz="1200">
              <a:latin typeface="Times New Roman"/>
              <a:cs typeface="Times New Roman"/>
            </a:endParaRPr>
          </a:p>
          <a:p>
            <a:pPr marL="12700" marR="734695">
              <a:lnSpc>
                <a:spcPts val="2050"/>
              </a:lnSpc>
              <a:spcBef>
                <a:spcPts val="15"/>
              </a:spcBef>
              <a:tabLst>
                <a:tab pos="1842135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far?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far.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my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classes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now.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like it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far.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my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classes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now.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wish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luck.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an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ugly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day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today.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know.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think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may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rain.</a:t>
            </a:r>
            <a:endParaRPr sz="1200">
              <a:latin typeface="Times New Roman"/>
              <a:cs typeface="Times New Roman"/>
            </a:endParaRPr>
          </a:p>
          <a:p>
            <a:pPr marL="12700" marR="912494">
              <a:lnSpc>
                <a:spcPct val="144100"/>
              </a:lnSpc>
              <a:tabLst>
                <a:tab pos="1842135" algn="l"/>
                <a:tab pos="321437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know.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think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may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rain.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it's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middle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summer,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shouldn't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rain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today.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middle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summer,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shouldn't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rain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today.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that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would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weird.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would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weird.</a:t>
            </a:r>
            <a:r>
              <a:rPr dirty="0" sz="1200" spc="135">
                <a:solidFill>
                  <a:srgbClr val="202020"/>
                </a:solid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yeah,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especially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since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ninety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degrees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outside.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70"/>
              </a:spcBef>
              <a:tabLst>
                <a:tab pos="321437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yeah,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especially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since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ninety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degrees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outside.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know,</a:t>
            </a:r>
            <a:r>
              <a:rPr dirty="0" sz="1200" spc="1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would</a:t>
            </a:r>
            <a:r>
              <a:rPr dirty="0" sz="1200" spc="1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horrible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dirty="0" sz="1200" spc="1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rained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was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outside.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1911"/>
            <a:ext cx="5142230" cy="55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  <a:tabLst>
                <a:tab pos="1384935" algn="l"/>
                <a:tab pos="4128770" algn="l"/>
              </a:tabLst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know,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would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horrible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if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rained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was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outside.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yes,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would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be.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yes,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would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be.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	i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really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wish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wasn't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hot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every</a:t>
            </a:r>
            <a:r>
              <a:rPr dirty="0" sz="12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day………….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2734691"/>
            <a:ext cx="3895090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preprocessing</a:t>
            </a:r>
            <a:endParaRPr sz="1400">
              <a:latin typeface="Times New Roman"/>
              <a:cs typeface="Times New Roman"/>
            </a:endParaRPr>
          </a:p>
          <a:p>
            <a:pPr marL="320675" marR="2566035" indent="34925">
              <a:lnSpc>
                <a:spcPts val="3229"/>
              </a:lnSpc>
              <a:spcBef>
                <a:spcPts val="335"/>
              </a:spcBef>
            </a:pPr>
            <a:r>
              <a:rPr dirty="0" sz="1400" spc="-10" b="1">
                <a:latin typeface="Times New Roman"/>
                <a:cs typeface="Times New Roman"/>
              </a:rPr>
              <a:t>Lowercasing Tokenization</a:t>
            </a:r>
            <a:endParaRPr sz="1400">
              <a:latin typeface="Times New Roman"/>
              <a:cs typeface="Times New Roman"/>
            </a:endParaRPr>
          </a:p>
          <a:p>
            <a:pPr marL="323850">
              <a:lnSpc>
                <a:spcPct val="100000"/>
              </a:lnSpc>
              <a:spcBef>
                <a:spcPts val="1150"/>
              </a:spcBef>
            </a:pPr>
            <a:r>
              <a:rPr dirty="0" sz="1400" b="1">
                <a:latin typeface="Times New Roman"/>
                <a:cs typeface="Times New Roman"/>
              </a:rPr>
              <a:t>Removing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Special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Characters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Punctuation</a:t>
            </a:r>
            <a:endParaRPr sz="14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545"/>
              </a:spcBef>
            </a:pPr>
            <a:r>
              <a:rPr dirty="0" sz="1400" b="1">
                <a:latin typeface="Times New Roman"/>
                <a:cs typeface="Times New Roman"/>
              </a:rPr>
              <a:t>Removing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Stop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Words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5592698"/>
            <a:ext cx="2701290" cy="3855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nltk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305"/>
              </a:spcBef>
            </a:pPr>
            <a:r>
              <a:rPr dirty="0" sz="1200" b="1">
                <a:latin typeface="Times New Roman"/>
                <a:cs typeface="Times New Roman"/>
              </a:rPr>
              <a:t>from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nltk.tokenize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word_tokenize </a:t>
            </a:r>
            <a:r>
              <a:rPr dirty="0" sz="1200" b="1">
                <a:latin typeface="Times New Roman"/>
                <a:cs typeface="Times New Roman"/>
              </a:rPr>
              <a:t>from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nltk.corpus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stopwords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spc="-10" b="1">
                <a:latin typeface="Times New Roman"/>
                <a:cs typeface="Times New Roman"/>
              </a:rPr>
              <a:t>nltk.download('punkt')</a:t>
            </a:r>
            <a:endParaRPr sz="1200">
              <a:latin typeface="Times New Roman"/>
              <a:cs typeface="Times New Roman"/>
            </a:endParaRPr>
          </a:p>
          <a:p>
            <a:pPr marL="12700" marR="888365">
              <a:lnSpc>
                <a:spcPct val="198000"/>
              </a:lnSpc>
              <a:spcBef>
                <a:spcPts val="20"/>
              </a:spcBef>
            </a:pPr>
            <a:r>
              <a:rPr dirty="0" sz="1200" spc="-10" b="1">
                <a:latin typeface="Times New Roman"/>
                <a:cs typeface="Times New Roman"/>
              </a:rPr>
              <a:t>nltk.download('stopwords') </a:t>
            </a:r>
            <a:r>
              <a:rPr dirty="0" sz="1200" b="1">
                <a:latin typeface="Times New Roman"/>
                <a:cs typeface="Times New Roman"/>
              </a:rPr>
              <a:t>def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normalize_text(text)</a:t>
            </a:r>
            <a:endParaRPr sz="1200">
              <a:latin typeface="Times New Roman"/>
              <a:cs typeface="Times New Roman"/>
            </a:endParaRPr>
          </a:p>
          <a:p>
            <a:pPr marL="165100" marR="1124585" indent="-76200">
              <a:lnSpc>
                <a:spcPct val="1997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Convert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lowercase </a:t>
            </a:r>
            <a:r>
              <a:rPr dirty="0" sz="1200" b="1">
                <a:latin typeface="Times New Roman"/>
                <a:cs typeface="Times New Roman"/>
              </a:rPr>
              <a:t>text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text.lower()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Tokenize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text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tokens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word_tokenize(text)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2556"/>
            <a:ext cx="4144010" cy="2031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sentences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nltk.sent_tokenize(text)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Remove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punctuation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special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characters</a:t>
            </a:r>
            <a:endParaRPr sz="1200">
              <a:latin typeface="Times New Roman"/>
              <a:cs typeface="Times New Roman"/>
            </a:endParaRPr>
          </a:p>
          <a:p>
            <a:pPr marL="12700" marR="445134" indent="254000">
              <a:lnSpc>
                <a:spcPct val="197900"/>
              </a:lnSpc>
              <a:spcBef>
                <a:spcPts val="25"/>
              </a:spcBef>
            </a:pPr>
            <a:r>
              <a:rPr dirty="0" sz="1200" b="1">
                <a:latin typeface="Times New Roman"/>
                <a:cs typeface="Times New Roman"/>
              </a:rPr>
              <a:t>tokens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[word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word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tokens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word.isalnum()] </a:t>
            </a: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Remove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stopwords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stop_words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set(stopwords.words('english'))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tokens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[word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word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tokens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word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stop_words]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4417" y="3445891"/>
            <a:ext cx="3072130" cy="93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Join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tokens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back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into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-10" b="1">
                <a:latin typeface="Times New Roman"/>
                <a:cs typeface="Times New Roman"/>
              </a:rPr>
              <a:t> normalized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 marR="890269">
              <a:lnSpc>
                <a:spcPts val="2880"/>
              </a:lnSpc>
              <a:spcBef>
                <a:spcPts val="105"/>
              </a:spcBef>
            </a:pPr>
            <a:r>
              <a:rPr dirty="0" sz="1200" spc="-10" b="1">
                <a:latin typeface="Times New Roman"/>
                <a:cs typeface="Times New Roman"/>
              </a:rPr>
              <a:t>normalized_text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'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'.join(tokens) </a:t>
            </a:r>
            <a:r>
              <a:rPr dirty="0" sz="1200" b="1">
                <a:latin typeface="Times New Roman"/>
                <a:cs typeface="Times New Roman"/>
              </a:rPr>
              <a:t>return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normalized_text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17" y="4903723"/>
            <a:ext cx="5759450" cy="413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Example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usage</a:t>
            </a:r>
            <a:endParaRPr sz="1200">
              <a:latin typeface="Times New Roman"/>
              <a:cs typeface="Times New Roman"/>
            </a:endParaRPr>
          </a:p>
          <a:p>
            <a:pPr marL="12700" marR="2468880">
              <a:lnSpc>
                <a:spcPct val="1991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input_text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open('/content/dialogs1.txt','r').read() normalized_text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normalize_text(input_text) print("Normalized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Text:",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normalized_text) OUTPUT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805"/>
              </a:spcBef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Normalized Text:</a:t>
            </a:r>
            <a:r>
              <a:rPr dirty="0" sz="1200" spc="37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hi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fine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fine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thanks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asking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thanks</a:t>
            </a:r>
            <a:r>
              <a:rPr dirty="0" sz="1200" spc="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asking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problem problem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great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great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pcc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pcc</a:t>
            </a:r>
            <a:r>
              <a:rPr dirty="0" sz="12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okay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really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big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campus</a:t>
            </a:r>
            <a:r>
              <a:rPr dirty="0" sz="1200" spc="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okay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really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big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campus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luck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luck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thank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much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well</a:t>
            </a:r>
            <a:r>
              <a:rPr dirty="0" sz="12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well</a:t>
            </a:r>
            <a:r>
              <a:rPr dirty="0" sz="1200" spc="-4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never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better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thanks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never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better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thanks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lately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lately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actually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good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actually</a:t>
            </a:r>
            <a:r>
              <a:rPr dirty="0" sz="1200" spc="1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200" spc="1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1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actually</a:t>
            </a:r>
            <a:r>
              <a:rPr dirty="0" sz="1200" spc="1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actually</a:t>
            </a:r>
            <a:r>
              <a:rPr dirty="0" sz="1200" spc="1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1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attend</a:t>
            </a:r>
            <a:r>
              <a:rPr dirty="0" sz="1200" spc="1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1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attend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attending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pcc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attending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pcc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enjoying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enjoying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bad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lot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bad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lot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good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luck</a:t>
            </a:r>
            <a:r>
              <a:rPr dirty="0" sz="1200" spc="229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229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luck</a:t>
            </a:r>
            <a:r>
              <a:rPr dirty="0" sz="1200" spc="229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thanks</a:t>
            </a:r>
            <a:r>
              <a:rPr dirty="0" sz="1200" spc="2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today</a:t>
            </a:r>
            <a:r>
              <a:rPr dirty="0" sz="1200" spc="229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great</a:t>
            </a:r>
            <a:r>
              <a:rPr dirty="0" sz="1200" spc="2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great</a:t>
            </a:r>
            <a:r>
              <a:rPr dirty="0" sz="1200" spc="2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absolutely</a:t>
            </a:r>
            <a:r>
              <a:rPr dirty="0" sz="1200" spc="229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lovely</a:t>
            </a:r>
            <a:r>
              <a:rPr dirty="0" sz="1200" spc="2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thank</a:t>
            </a:r>
            <a:r>
              <a:rPr dirty="0" sz="1200" spc="229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absolutely</a:t>
            </a:r>
            <a:r>
              <a:rPr dirty="0" sz="1200" spc="229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lovely</a:t>
            </a:r>
            <a:r>
              <a:rPr dirty="0" sz="1200" spc="229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thank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everything</a:t>
            </a:r>
            <a:r>
              <a:rPr dirty="0" sz="1200" spc="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everything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good</a:t>
            </a:r>
            <a:r>
              <a:rPr dirty="0" sz="1200" spc="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better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better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started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recently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started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5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recently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dirty="0" sz="12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2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pcc</a:t>
            </a:r>
            <a:r>
              <a:rPr dirty="0" sz="12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going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pcc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like </a:t>
            </a:r>
            <a:r>
              <a:rPr dirty="0" sz="1200" spc="-20">
                <a:solidFill>
                  <a:srgbClr val="202020"/>
                </a:solidFill>
                <a:latin typeface="Times New Roman"/>
                <a:cs typeface="Times New Roman"/>
              </a:rPr>
              <a:t>……..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1257681"/>
            <a:ext cx="5754370" cy="836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Stemming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 </a:t>
            </a:r>
            <a:r>
              <a:rPr dirty="0" sz="1400" spc="-10" b="1">
                <a:latin typeface="Times New Roman"/>
                <a:cs typeface="Times New Roman"/>
              </a:rPr>
              <a:t>Lemmatization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100" b="1">
                <a:latin typeface="Times New Roman"/>
                <a:cs typeface="Times New Roman"/>
              </a:rPr>
              <a:t>import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nltk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from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nltk.stem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import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PorterStemmer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from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nltk.stem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import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WordNetLemmatizer</a:t>
            </a:r>
            <a:endParaRPr sz="1100">
              <a:latin typeface="Times New Roman"/>
              <a:cs typeface="Times New Roman"/>
            </a:endParaRPr>
          </a:p>
          <a:p>
            <a:pPr marL="12700" marR="2865755">
              <a:lnSpc>
                <a:spcPct val="204500"/>
              </a:lnSpc>
              <a:spcBef>
                <a:spcPts val="5"/>
              </a:spcBef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Download</a:t>
            </a:r>
            <a:r>
              <a:rPr dirty="0" sz="1100" spc="-30" b="1">
                <a:latin typeface="Times New Roman"/>
                <a:cs typeface="Times New Roman"/>
              </a:rPr>
              <a:t> NLTK </a:t>
            </a:r>
            <a:r>
              <a:rPr dirty="0" sz="1100" b="1">
                <a:latin typeface="Times New Roman"/>
                <a:cs typeface="Times New Roman"/>
              </a:rPr>
              <a:t>resources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(only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needed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once) </a:t>
            </a:r>
            <a:r>
              <a:rPr dirty="0" sz="1100" spc="-10" b="1">
                <a:latin typeface="Times New Roman"/>
                <a:cs typeface="Times New Roman"/>
              </a:rPr>
              <a:t>nltk.download('punkt')</a:t>
            </a:r>
            <a:r>
              <a:rPr dirty="0" sz="1100" spc="5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nltk.download('wordnet')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Example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text</a:t>
            </a:r>
            <a:endParaRPr sz="1100">
              <a:latin typeface="Times New Roman"/>
              <a:cs typeface="Times New Roman"/>
            </a:endParaRPr>
          </a:p>
          <a:p>
            <a:pPr marL="12700" marR="3122930">
              <a:lnSpc>
                <a:spcPct val="204500"/>
              </a:lnSpc>
            </a:pPr>
            <a:r>
              <a:rPr dirty="0" sz="1100" b="1">
                <a:latin typeface="Times New Roman"/>
                <a:cs typeface="Times New Roman"/>
              </a:rPr>
              <a:t>text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=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open('/content/dialogs1.txt','r').read() </a:t>
            </a: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Tokenize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text</a:t>
            </a:r>
            <a:endParaRPr sz="1100">
              <a:latin typeface="Times New Roman"/>
              <a:cs typeface="Times New Roman"/>
            </a:endParaRPr>
          </a:p>
          <a:p>
            <a:pPr marL="12700" marR="3748404">
              <a:lnSpc>
                <a:spcPts val="2700"/>
              </a:lnSpc>
              <a:spcBef>
                <a:spcPts val="300"/>
              </a:spcBef>
            </a:pPr>
            <a:r>
              <a:rPr dirty="0" sz="1100" b="1">
                <a:latin typeface="Times New Roman"/>
                <a:cs typeface="Times New Roman"/>
              </a:rPr>
              <a:t>words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=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nltk.word_tokenize(text) </a:t>
            </a: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Perform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Stemming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100" b="1">
                <a:latin typeface="Times New Roman"/>
                <a:cs typeface="Times New Roman"/>
              </a:rPr>
              <a:t>stemmer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=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PorterStemmer()</a:t>
            </a:r>
            <a:endParaRPr sz="1100">
              <a:latin typeface="Times New Roman"/>
              <a:cs typeface="Times New Roman"/>
            </a:endParaRPr>
          </a:p>
          <a:p>
            <a:pPr marL="12700" marR="2188845">
              <a:lnSpc>
                <a:spcPts val="2700"/>
              </a:lnSpc>
              <a:spcBef>
                <a:spcPts val="320"/>
              </a:spcBef>
            </a:pPr>
            <a:r>
              <a:rPr dirty="0" sz="1100" b="1">
                <a:latin typeface="Times New Roman"/>
                <a:cs typeface="Times New Roman"/>
              </a:rPr>
              <a:t>stemmed_words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= </a:t>
            </a:r>
            <a:r>
              <a:rPr dirty="0" sz="1100" spc="-10" b="1">
                <a:latin typeface="Times New Roman"/>
                <a:cs typeface="Times New Roman"/>
              </a:rPr>
              <a:t>[stemmer.stem(word)</a:t>
            </a:r>
            <a:r>
              <a:rPr dirty="0" sz="1100" b="1">
                <a:latin typeface="Times New Roman"/>
                <a:cs typeface="Times New Roman"/>
              </a:rPr>
              <a:t> for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word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in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words] print("Stemmed</a:t>
            </a:r>
            <a:r>
              <a:rPr dirty="0" sz="1100" spc="6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Words:")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100" spc="-10" b="1">
                <a:latin typeface="Times New Roman"/>
                <a:cs typeface="Times New Roman"/>
              </a:rPr>
              <a:t>print(stemmed_words)</a:t>
            </a:r>
            <a:endParaRPr sz="1100">
              <a:latin typeface="Times New Roman"/>
              <a:cs typeface="Times New Roman"/>
            </a:endParaRPr>
          </a:p>
          <a:p>
            <a:pPr marL="12700" marR="3542029">
              <a:lnSpc>
                <a:spcPts val="2700"/>
              </a:lnSpc>
              <a:spcBef>
                <a:spcPts val="320"/>
              </a:spcBef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Perform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Lemmatization </a:t>
            </a:r>
            <a:r>
              <a:rPr dirty="0" sz="1100" b="1">
                <a:latin typeface="Times New Roman"/>
                <a:cs typeface="Times New Roman"/>
              </a:rPr>
              <a:t>lemmatizer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=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WordNetLemmatizer()</a:t>
            </a:r>
            <a:endParaRPr sz="1100">
              <a:latin typeface="Times New Roman"/>
              <a:cs typeface="Times New Roman"/>
            </a:endParaRPr>
          </a:p>
          <a:p>
            <a:pPr marL="12700" marR="1549400">
              <a:lnSpc>
                <a:spcPts val="2680"/>
              </a:lnSpc>
              <a:spcBef>
                <a:spcPts val="20"/>
              </a:spcBef>
            </a:pPr>
            <a:r>
              <a:rPr dirty="0" sz="1100" b="1">
                <a:latin typeface="Times New Roman"/>
                <a:cs typeface="Times New Roman"/>
              </a:rPr>
              <a:t>lemmatized_words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=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[lemmatizer.lemmatize(word) </a:t>
            </a:r>
            <a:r>
              <a:rPr dirty="0" sz="1100" b="1">
                <a:latin typeface="Times New Roman"/>
                <a:cs typeface="Times New Roman"/>
              </a:rPr>
              <a:t>for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word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in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words] print("\nLemmatized</a:t>
            </a:r>
            <a:r>
              <a:rPr dirty="0" sz="1100" spc="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Words:")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100" spc="-10" b="1">
                <a:latin typeface="Times New Roman"/>
                <a:cs typeface="Times New Roman"/>
              </a:rPr>
              <a:t>print(lemmatized_words)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Stemmed</a:t>
            </a:r>
            <a:r>
              <a:rPr dirty="0" sz="1200" spc="28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dirty="0" sz="1200" spc="-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Lemmatized</a:t>
            </a:r>
            <a:r>
              <a:rPr dirty="0" sz="1200" spc="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Times New Roman"/>
                <a:cs typeface="Times New Roman"/>
              </a:rPr>
              <a:t>Words: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['hi',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',',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'how',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'are',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'you',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'do',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'?',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'i',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"'m",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'fine',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'.',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'how',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'about',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'yourself',</a:t>
            </a:r>
            <a:r>
              <a:rPr dirty="0" sz="1200" spc="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'?',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'i',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"'m",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'fine',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'.',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'how',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'about',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'yourself',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'?',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'i',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"'m",</a:t>
            </a:r>
            <a:r>
              <a:rPr dirty="0" sz="1200" spc="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'pretti',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'good',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'.',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'thank',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'for',</a:t>
            </a:r>
            <a:r>
              <a:rPr dirty="0" sz="1200" spc="6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'ask',</a:t>
            </a:r>
            <a:r>
              <a:rPr dirty="0" sz="1200" spc="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'.',</a:t>
            </a:r>
            <a:r>
              <a:rPr dirty="0" sz="1200" spc="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'i',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"'m",</a:t>
            </a:r>
            <a:r>
              <a:rPr dirty="0" sz="12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'pretti',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11911"/>
            <a:ext cx="5749290" cy="5335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'good',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'.',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'thank',</a:t>
            </a:r>
            <a:r>
              <a:rPr dirty="0" sz="1200" spc="229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'for',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'ask',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'.',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'no',</a:t>
            </a:r>
            <a:r>
              <a:rPr dirty="0" sz="1200" spc="2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'problem',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'.',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'so',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'how',</a:t>
            </a:r>
            <a:r>
              <a:rPr dirty="0" sz="1200" spc="2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'have',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'you',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'been',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02020"/>
                </a:solidFill>
                <a:latin typeface="Times New Roman"/>
                <a:cs typeface="Times New Roman"/>
              </a:rPr>
              <a:t>'?',</a:t>
            </a:r>
            <a:r>
              <a:rPr dirty="0" sz="1200" spc="2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Times New Roman"/>
                <a:cs typeface="Times New Roman"/>
              </a:rPr>
              <a:t>'no', 'problem……]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R="428752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Entity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Recognition</a:t>
            </a:r>
            <a:endParaRPr sz="1400">
              <a:latin typeface="Times New Roman"/>
              <a:cs typeface="Times New Roman"/>
            </a:endParaRPr>
          </a:p>
          <a:p>
            <a:pPr algn="ctr" marR="4331335">
              <a:lnSpc>
                <a:spcPct val="100000"/>
              </a:lnSpc>
              <a:spcBef>
                <a:spcPts val="1520"/>
              </a:spcBef>
            </a:pP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spacy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Load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English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language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 marR="3303904">
              <a:lnSpc>
                <a:spcPct val="1997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nlp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spacy.load("en_core_web_sm") </a:t>
            </a: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Example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text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entity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recognition</a:t>
            </a:r>
            <a:endParaRPr sz="1200">
              <a:latin typeface="Times New Roman"/>
              <a:cs typeface="Times New Roman"/>
            </a:endParaRPr>
          </a:p>
          <a:p>
            <a:pPr marL="12700" marR="2884805">
              <a:lnSpc>
                <a:spcPts val="2880"/>
              </a:lnSpc>
              <a:spcBef>
                <a:spcPts val="305"/>
              </a:spcBef>
            </a:pPr>
            <a:r>
              <a:rPr dirty="0" sz="1200" b="1">
                <a:latin typeface="Times New Roman"/>
                <a:cs typeface="Times New Roman"/>
              </a:rPr>
              <a:t>text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open('/content/dialogs1.txt','r').read() </a:t>
            </a: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Process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text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using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spaCy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200" b="1">
                <a:latin typeface="Times New Roman"/>
                <a:cs typeface="Times New Roman"/>
              </a:rPr>
              <a:t>doc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nlp(text)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Extract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print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entities</a:t>
            </a:r>
            <a:endParaRPr sz="1200">
              <a:latin typeface="Times New Roman"/>
              <a:cs typeface="Times New Roman"/>
            </a:endParaRPr>
          </a:p>
          <a:p>
            <a:pPr marL="12700" marR="2501265">
              <a:lnSpc>
                <a:spcPct val="197900"/>
              </a:lnSpc>
              <a:spcBef>
                <a:spcPts val="25"/>
              </a:spcBef>
            </a:pPr>
            <a:r>
              <a:rPr dirty="0" sz="1200" b="1">
                <a:latin typeface="Times New Roman"/>
                <a:cs typeface="Times New Roman"/>
              </a:rPr>
              <a:t>entities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[(ent.text,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ent.label_)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ent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doc.ents] </a:t>
            </a:r>
            <a:r>
              <a:rPr dirty="0" sz="1200" b="1">
                <a:latin typeface="Times New Roman"/>
                <a:cs typeface="Times New Roman"/>
              </a:rPr>
              <a:t>print("Entities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text:")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entity,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label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entities: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print(f"Entity: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{entity},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Label: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{label}")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6666230"/>
            <a:ext cx="5755640" cy="296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BUILDING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545"/>
              </a:spcBef>
            </a:pP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algorithm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chatbot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200"/>
              </a:lnSpc>
              <a:spcBef>
                <a:spcPts val="815"/>
              </a:spcBef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chatbot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csv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scikit-learn </a:t>
            </a:r>
            <a:r>
              <a:rPr dirty="0" sz="1200">
                <a:latin typeface="Times New Roman"/>
                <a:cs typeface="Times New Roman"/>
              </a:rPr>
              <a:t>library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vectorization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Linear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Vector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(SVM)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chatbot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20" b="1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508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pandas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pd</a:t>
            </a:r>
            <a:endParaRPr sz="1200">
              <a:latin typeface="Times New Roman"/>
              <a:cs typeface="Times New Roman"/>
            </a:endParaRPr>
          </a:p>
          <a:p>
            <a:pPr marL="12700" marR="1856105">
              <a:lnSpc>
                <a:spcPct val="199700"/>
              </a:lnSpc>
            </a:pPr>
            <a:r>
              <a:rPr dirty="0" sz="1200" b="1">
                <a:latin typeface="Times New Roman"/>
                <a:cs typeface="Times New Roman"/>
              </a:rPr>
              <a:t>from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sklearn.feature_extraction.text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TfidfVectorizer </a:t>
            </a:r>
            <a:r>
              <a:rPr dirty="0" sz="1200" b="1">
                <a:latin typeface="Times New Roman"/>
                <a:cs typeface="Times New Roman"/>
              </a:rPr>
              <a:t>from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sklearn.svm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LinearSVC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2556"/>
            <a:ext cx="4119245" cy="859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#Load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prepare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 marL="12700" marR="1511300">
              <a:lnSpc>
                <a:spcPct val="1993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df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pd.read_csv('/content/dialogs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.csv') </a:t>
            </a:r>
            <a:r>
              <a:rPr dirty="0" sz="1200" b="1">
                <a:latin typeface="Times New Roman"/>
                <a:cs typeface="Times New Roman"/>
              </a:rPr>
              <a:t>questions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data['question'].tolist() </a:t>
            </a:r>
            <a:r>
              <a:rPr dirty="0" sz="1200" b="1">
                <a:latin typeface="Times New Roman"/>
                <a:cs typeface="Times New Roman"/>
              </a:rPr>
              <a:t>answers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data['answer'].tolist() </a:t>
            </a:r>
            <a:r>
              <a:rPr dirty="0" sz="1200" spc="-20" b="1">
                <a:latin typeface="Times New Roman"/>
                <a:cs typeface="Times New Roman"/>
              </a:rPr>
              <a:t>#Vectorize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text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question vectorizer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TfidfVectorizer()</a:t>
            </a:r>
            <a:endParaRPr sz="1200">
              <a:latin typeface="Times New Roman"/>
              <a:cs typeface="Times New Roman"/>
            </a:endParaRPr>
          </a:p>
          <a:p>
            <a:pPr marL="12700" marR="1559560">
              <a:lnSpc>
                <a:spcPct val="199700"/>
              </a:lnSpc>
            </a:pPr>
            <a:r>
              <a:rPr dirty="0" sz="1200" b="1">
                <a:latin typeface="Times New Roman"/>
                <a:cs typeface="Times New Roman"/>
              </a:rPr>
              <a:t>X =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vectorizer.fit_transform(questions) </a:t>
            </a:r>
            <a:r>
              <a:rPr dirty="0" sz="1200" b="1">
                <a:latin typeface="Times New Roman"/>
                <a:cs typeface="Times New Roman"/>
              </a:rPr>
              <a:t>y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answers</a:t>
            </a:r>
            <a:endParaRPr sz="1200">
              <a:latin typeface="Times New Roman"/>
              <a:cs typeface="Times New Roman"/>
            </a:endParaRPr>
          </a:p>
          <a:p>
            <a:pPr marL="88900" marR="438150" indent="-76200">
              <a:lnSpc>
                <a:spcPts val="2880"/>
              </a:lnSpc>
              <a:spcBef>
                <a:spcPts val="305"/>
              </a:spcBef>
            </a:pPr>
            <a:r>
              <a:rPr dirty="0" sz="1200" spc="-20" b="1">
                <a:latin typeface="Times New Roman"/>
                <a:cs typeface="Times New Roman"/>
              </a:rPr>
              <a:t>#Train</a:t>
            </a:r>
            <a:r>
              <a:rPr dirty="0" sz="1200" b="1">
                <a:latin typeface="Times New Roman"/>
                <a:cs typeface="Times New Roman"/>
              </a:rPr>
              <a:t> the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chatbot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using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Linear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support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vector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Machine </a:t>
            </a: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LinearSVC()</a:t>
            </a:r>
            <a:endParaRPr sz="12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095"/>
              </a:spcBef>
            </a:pPr>
            <a:r>
              <a:rPr dirty="0" sz="1200" b="1">
                <a:latin typeface="Times New Roman"/>
                <a:cs typeface="Times New Roman"/>
              </a:rPr>
              <a:t>model.fit(X,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y)</a:t>
            </a:r>
            <a:endParaRPr sz="1200">
              <a:latin typeface="Times New Roman"/>
              <a:cs typeface="Times New Roman"/>
            </a:endParaRPr>
          </a:p>
          <a:p>
            <a:pPr marL="127000" marR="1673860" indent="-114300">
              <a:lnSpc>
                <a:spcPct val="199700"/>
              </a:lnSpc>
            </a:pPr>
            <a:r>
              <a:rPr dirty="0" sz="1200" b="1">
                <a:latin typeface="Times New Roman"/>
                <a:cs typeface="Times New Roman"/>
              </a:rPr>
              <a:t>#Implement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chatbot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functionality </a:t>
            </a:r>
            <a:r>
              <a:rPr dirty="0" sz="1200" b="1">
                <a:latin typeface="Times New Roman"/>
                <a:cs typeface="Times New Roman"/>
              </a:rPr>
              <a:t>def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chatbot_response(user_input):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input_vector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vectorizer.transform([user_input])</a:t>
            </a:r>
            <a:endParaRPr sz="1200">
              <a:latin typeface="Times New Roman"/>
              <a:cs typeface="Times New Roman"/>
            </a:endParaRPr>
          </a:p>
          <a:p>
            <a:pPr marL="165100" marR="800735">
              <a:lnSpc>
                <a:spcPct val="199700"/>
              </a:lnSpc>
              <a:spcBef>
                <a:spcPts val="5"/>
              </a:spcBef>
            </a:pPr>
            <a:r>
              <a:rPr dirty="0" sz="1200" spc="-10" b="1">
                <a:latin typeface="Times New Roman"/>
                <a:cs typeface="Times New Roman"/>
              </a:rPr>
              <a:t>predicted_answer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model.predict(input_vector) </a:t>
            </a:r>
            <a:r>
              <a:rPr dirty="0" sz="1200" b="1">
                <a:latin typeface="Times New Roman"/>
                <a:cs typeface="Times New Roman"/>
              </a:rPr>
              <a:t>return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predicted_answer[0]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latin typeface="Times New Roman"/>
                <a:cs typeface="Times New Roman"/>
              </a:rPr>
              <a:t>#Test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chatbot</a:t>
            </a:r>
            <a:endParaRPr sz="1200">
              <a:latin typeface="Times New Roman"/>
              <a:cs typeface="Times New Roman"/>
            </a:endParaRPr>
          </a:p>
          <a:p>
            <a:pPr marL="12700" marR="5080" indent="38100">
              <a:lnSpc>
                <a:spcPts val="2870"/>
              </a:lnSpc>
              <a:spcBef>
                <a:spcPts val="315"/>
              </a:spcBef>
            </a:pPr>
            <a:r>
              <a:rPr dirty="0" sz="1200" b="1">
                <a:latin typeface="Times New Roman"/>
                <a:cs typeface="Times New Roman"/>
              </a:rPr>
              <a:t>print("Chatbot: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Hello!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Ask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question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(type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'exit'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10" b="1">
                <a:latin typeface="Times New Roman"/>
                <a:cs typeface="Times New Roman"/>
              </a:rPr>
              <a:t> end)") </a:t>
            </a:r>
            <a:r>
              <a:rPr dirty="0" sz="1200" b="1">
                <a:latin typeface="Times New Roman"/>
                <a:cs typeface="Times New Roman"/>
              </a:rPr>
              <a:t>while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True: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105"/>
              </a:spcBef>
            </a:pPr>
            <a:r>
              <a:rPr dirty="0" sz="1200" b="1">
                <a:latin typeface="Times New Roman"/>
                <a:cs typeface="Times New Roman"/>
              </a:rPr>
              <a:t>user_input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input("User: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 marR="417195" indent="-153035">
              <a:lnSpc>
                <a:spcPct val="198800"/>
              </a:lnSpc>
              <a:spcBef>
                <a:spcPts val="15"/>
              </a:spcBef>
            </a:pPr>
            <a:r>
              <a:rPr dirty="0" sz="1200" b="1">
                <a:latin typeface="Times New Roman"/>
                <a:cs typeface="Times New Roman"/>
              </a:rPr>
              <a:t>if</a:t>
            </a:r>
            <a:r>
              <a:rPr dirty="0" sz="1200" spc="-10" b="1">
                <a:latin typeface="Times New Roman"/>
                <a:cs typeface="Times New Roman"/>
              </a:rPr>
              <a:t> user_input.lower()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['exit',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'quit',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'bye',</a:t>
            </a:r>
            <a:r>
              <a:rPr dirty="0" sz="1200" spc="-10" b="1">
                <a:latin typeface="Times New Roman"/>
                <a:cs typeface="Times New Roman"/>
              </a:rPr>
              <a:t> 'goodbye']: </a:t>
            </a:r>
            <a:r>
              <a:rPr dirty="0" sz="1200" b="1">
                <a:latin typeface="Times New Roman"/>
                <a:cs typeface="Times New Roman"/>
              </a:rPr>
              <a:t>print("Chatbot: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Goodbye!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Have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great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day!") break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response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chatbot_response(user_input)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2556"/>
            <a:ext cx="3825240" cy="4691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print("Chatbot:",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response)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OUTPUT: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4300"/>
              </a:lnSpc>
              <a:spcBef>
                <a:spcPts val="775"/>
              </a:spcBef>
            </a:pP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Chatbot: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Hello!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Ask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me</a:t>
            </a:r>
            <a:r>
              <a:rPr dirty="0" sz="1400" spc="-5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question</a:t>
            </a:r>
            <a:r>
              <a:rPr dirty="0" sz="14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(type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'exit'</a:t>
            </a:r>
            <a:r>
              <a:rPr dirty="0" sz="14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end)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User:</a:t>
            </a:r>
            <a:r>
              <a:rPr dirty="0" sz="14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hi,</a:t>
            </a:r>
            <a:r>
              <a:rPr dirty="0" sz="14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4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dirty="0" sz="14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doing?</a:t>
            </a:r>
            <a:endParaRPr sz="1400">
              <a:latin typeface="Times New Roman"/>
              <a:cs typeface="Times New Roman"/>
            </a:endParaRPr>
          </a:p>
          <a:p>
            <a:pPr marL="12700" marR="936625">
              <a:lnSpc>
                <a:spcPct val="143000"/>
              </a:lnSpc>
              <a:spcBef>
                <a:spcPts val="25"/>
              </a:spcBef>
            </a:pP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Chatbot:</a:t>
            </a:r>
            <a:r>
              <a:rPr dirty="0" sz="14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fine.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4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yourself?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User: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pretty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thanks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dirty="0" sz="14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asking.</a:t>
            </a:r>
            <a:endParaRPr sz="1400">
              <a:latin typeface="Times New Roman"/>
              <a:cs typeface="Times New Roman"/>
            </a:endParaRPr>
          </a:p>
          <a:p>
            <a:pPr marL="12700" marR="582930">
              <a:lnSpc>
                <a:spcPct val="142900"/>
              </a:lnSpc>
              <a:spcBef>
                <a:spcPts val="25"/>
              </a:spcBef>
            </a:pP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Chatbot: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no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problem.</a:t>
            </a:r>
            <a:r>
              <a:rPr dirty="0" sz="14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how</a:t>
            </a:r>
            <a:r>
              <a:rPr dirty="0" sz="14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been?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User:</a:t>
            </a:r>
            <a:r>
              <a:rPr dirty="0" sz="14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i've</a:t>
            </a:r>
            <a:r>
              <a:rPr dirty="0" sz="14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4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great.</a:t>
            </a:r>
            <a:r>
              <a:rPr dirty="0" sz="14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what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you?</a:t>
            </a:r>
            <a:endParaRPr sz="1400">
              <a:latin typeface="Times New Roman"/>
              <a:cs typeface="Times New Roman"/>
            </a:endParaRPr>
          </a:p>
          <a:p>
            <a:pPr marL="12700" marR="345440">
              <a:lnSpc>
                <a:spcPts val="2430"/>
              </a:lnSpc>
              <a:spcBef>
                <a:spcPts val="200"/>
              </a:spcBef>
            </a:pP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Chatbot:</a:t>
            </a:r>
            <a:r>
              <a:rPr dirty="0" sz="1400" spc="-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i've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been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good.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i'm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right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now.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User: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what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school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go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202020"/>
                </a:solidFill>
                <a:latin typeface="Times New Roman"/>
                <a:cs typeface="Times New Roman"/>
              </a:rPr>
              <a:t>to?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Chatbot:</a:t>
            </a:r>
            <a:r>
              <a:rPr dirty="0" sz="14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 go</a:t>
            </a:r>
            <a:r>
              <a:rPr dirty="0" sz="14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 sz="14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pcc.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User: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you</a:t>
            </a:r>
            <a:r>
              <a:rPr dirty="0" sz="1400" spc="-1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dirty="0" sz="14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there?</a:t>
            </a:r>
            <a:endParaRPr sz="1400">
              <a:latin typeface="Times New Roman"/>
              <a:cs typeface="Times New Roman"/>
            </a:endParaRPr>
          </a:p>
          <a:p>
            <a:pPr marL="12700" marR="790575">
              <a:lnSpc>
                <a:spcPts val="2430"/>
              </a:lnSpc>
              <a:spcBef>
                <a:spcPts val="180"/>
              </a:spcBef>
            </a:pP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Chatbot:</a:t>
            </a:r>
            <a:r>
              <a:rPr dirty="0" sz="1400" spc="-3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400" spc="-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okay.</a:t>
            </a:r>
            <a:r>
              <a:rPr dirty="0" sz="14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it's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really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big</a:t>
            </a:r>
            <a:r>
              <a:rPr dirty="0" sz="1400" spc="-3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Times New Roman"/>
                <a:cs typeface="Times New Roman"/>
              </a:rPr>
              <a:t>campus.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User: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202020"/>
                </a:solidFill>
                <a:latin typeface="Times New Roman"/>
                <a:cs typeface="Times New Roman"/>
              </a:rPr>
              <a:t>bye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Chatbot: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Goodbye!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Have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02020"/>
                </a:solidFill>
                <a:latin typeface="Times New Roman"/>
                <a:cs typeface="Times New Roman"/>
              </a:rPr>
              <a:t>great</a:t>
            </a:r>
            <a:r>
              <a:rPr dirty="0" sz="1400" spc="-20">
                <a:solidFill>
                  <a:srgbClr val="202020"/>
                </a:solidFill>
                <a:latin typeface="Times New Roman"/>
                <a:cs typeface="Times New Roman"/>
              </a:rPr>
              <a:t> day!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17" y="6164579"/>
            <a:ext cx="3904615" cy="353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202020"/>
                </a:solidFill>
                <a:latin typeface="Times New Roman"/>
                <a:cs typeface="Times New Roman"/>
              </a:rPr>
              <a:t>INTEGRATING</a:t>
            </a:r>
            <a:r>
              <a:rPr dirty="0" sz="14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02020"/>
                </a:solidFill>
                <a:latin typeface="Times New Roman"/>
                <a:cs typeface="Times New Roman"/>
              </a:rPr>
              <a:t>CHATBOT</a:t>
            </a:r>
            <a:r>
              <a:rPr dirty="0" sz="1400" spc="-55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dirty="0" sz="1400" spc="-40" b="1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202020"/>
                </a:solidFill>
                <a:latin typeface="Times New Roman"/>
                <a:cs typeface="Times New Roman"/>
              </a:rPr>
              <a:t>FLASK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200" spc="-20" b="1">
                <a:solidFill>
                  <a:srgbClr val="202020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 marR="621665">
              <a:lnSpc>
                <a:spcPct val="199700"/>
              </a:lnSpc>
            </a:pPr>
            <a:r>
              <a:rPr dirty="0" sz="1200" b="1">
                <a:latin typeface="Times New Roman"/>
                <a:cs typeface="Times New Roman"/>
              </a:rPr>
              <a:t>from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flask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Flask,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render_template,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request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pandas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pd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8100"/>
              </a:lnSpc>
              <a:spcBef>
                <a:spcPts val="25"/>
              </a:spcBef>
            </a:pPr>
            <a:r>
              <a:rPr dirty="0" sz="1200" b="1">
                <a:latin typeface="Times New Roman"/>
                <a:cs typeface="Times New Roman"/>
              </a:rPr>
              <a:t>from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sklearn.feature_extraction.text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TfidfVectorizer </a:t>
            </a:r>
            <a:r>
              <a:rPr dirty="0" sz="1200" b="1">
                <a:latin typeface="Times New Roman"/>
                <a:cs typeface="Times New Roman"/>
              </a:rPr>
              <a:t>from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sklearn.svm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import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LinearSVC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app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Flask(</a:t>
            </a:r>
            <a:r>
              <a:rPr dirty="0" u="sng" sz="1200" spc="2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b="1">
                <a:latin typeface="Times New Roman"/>
                <a:cs typeface="Times New Roman"/>
              </a:rPr>
              <a:t>name</a:t>
            </a:r>
            <a:r>
              <a:rPr dirty="0" u="sng" sz="1200" spc="2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60" b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1311910">
              <a:lnSpc>
                <a:spcPct val="199700"/>
              </a:lnSpc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pd.read_csv('your_dataset.csv')e </a:t>
            </a:r>
            <a:r>
              <a:rPr dirty="0" sz="1200" b="1">
                <a:latin typeface="Times New Roman"/>
                <a:cs typeface="Times New Roman"/>
              </a:rPr>
              <a:t>questions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data['Question'].tolist() </a:t>
            </a:r>
            <a:r>
              <a:rPr dirty="0" sz="1200" b="1">
                <a:latin typeface="Times New Roman"/>
                <a:cs typeface="Times New Roman"/>
              </a:rPr>
              <a:t>answers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data['Answer'].tolist()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17" y="892556"/>
            <a:ext cx="5711825" cy="8637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vectorizer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TfidfVectorizer()</a:t>
            </a:r>
            <a:endParaRPr sz="1200">
              <a:latin typeface="Times New Roman"/>
              <a:cs typeface="Times New Roman"/>
            </a:endParaRPr>
          </a:p>
          <a:p>
            <a:pPr marL="12700" marR="3152140">
              <a:lnSpc>
                <a:spcPts val="2880"/>
              </a:lnSpc>
              <a:spcBef>
                <a:spcPts val="330"/>
              </a:spcBef>
            </a:pPr>
            <a:r>
              <a:rPr dirty="0" sz="1200" b="1">
                <a:latin typeface="Times New Roman"/>
                <a:cs typeface="Times New Roman"/>
              </a:rPr>
              <a:t>X =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vectorizer.fit_transform(questions) </a:t>
            </a:r>
            <a:r>
              <a:rPr dirty="0" sz="1200" b="1">
                <a:latin typeface="Times New Roman"/>
                <a:cs typeface="Times New Roman"/>
              </a:rPr>
              <a:t>y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answers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200" b="1">
                <a:latin typeface="Times New Roman"/>
                <a:cs typeface="Times New Roman"/>
              </a:rPr>
              <a:t>model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LinearSVC()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model.fit(X,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y)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def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chatbot_response(user_input):</a:t>
            </a:r>
            <a:endParaRPr sz="1200">
              <a:latin typeface="Times New Roman"/>
              <a:cs typeface="Times New Roman"/>
            </a:endParaRPr>
          </a:p>
          <a:p>
            <a:pPr marL="165100" marR="2308860">
              <a:lnSpc>
                <a:spcPct val="198900"/>
              </a:lnSpc>
              <a:spcBef>
                <a:spcPts val="10"/>
              </a:spcBef>
            </a:pPr>
            <a:r>
              <a:rPr dirty="0" sz="1200" spc="-10" b="1">
                <a:latin typeface="Times New Roman"/>
                <a:cs typeface="Times New Roman"/>
              </a:rPr>
              <a:t>input_vector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vectorizer.transform([user_input]) predicted_answer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model.predict(input_vector) </a:t>
            </a:r>
            <a:r>
              <a:rPr dirty="0" sz="1200" b="1">
                <a:latin typeface="Times New Roman"/>
                <a:cs typeface="Times New Roman"/>
              </a:rPr>
              <a:t>return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predicted_answer[0]</a:t>
            </a:r>
            <a:endParaRPr sz="1200">
              <a:latin typeface="Times New Roman"/>
              <a:cs typeface="Times New Roman"/>
            </a:endParaRPr>
          </a:p>
          <a:p>
            <a:pPr algn="just" marL="12700" marR="4693920">
              <a:lnSpc>
                <a:spcPct val="199700"/>
              </a:lnSpc>
            </a:pPr>
            <a:r>
              <a:rPr dirty="0" sz="1200" b="1">
                <a:latin typeface="Times New Roman"/>
                <a:cs typeface="Times New Roman"/>
              </a:rPr>
              <a:t>#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Flask</a:t>
            </a:r>
            <a:r>
              <a:rPr dirty="0" sz="1200" spc="-10" b="1">
                <a:latin typeface="Times New Roman"/>
                <a:cs typeface="Times New Roman"/>
              </a:rPr>
              <a:t> Routes @app.route('/') </a:t>
            </a:r>
            <a:r>
              <a:rPr dirty="0" sz="1200" b="1">
                <a:latin typeface="Times New Roman"/>
                <a:cs typeface="Times New Roman"/>
              </a:rPr>
              <a:t>def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index():</a:t>
            </a:r>
            <a:endParaRPr sz="1200">
              <a:latin typeface="Times New Roman"/>
              <a:cs typeface="Times New Roman"/>
            </a:endParaRPr>
          </a:p>
          <a:p>
            <a:pPr marL="12700" marR="2564765" indent="152400">
              <a:lnSpc>
                <a:spcPct val="198900"/>
              </a:lnSpc>
              <a:spcBef>
                <a:spcPts val="10"/>
              </a:spcBef>
            </a:pPr>
            <a:r>
              <a:rPr dirty="0" sz="1200" b="1">
                <a:latin typeface="Times New Roman"/>
                <a:cs typeface="Times New Roman"/>
              </a:rPr>
              <a:t>return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render_template('index.html') @app.route('/get_response',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methods=['POST']) </a:t>
            </a:r>
            <a:r>
              <a:rPr dirty="0" sz="1200" b="1">
                <a:latin typeface="Times New Roman"/>
                <a:cs typeface="Times New Roman"/>
              </a:rPr>
              <a:t>def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get_response():</a:t>
            </a:r>
            <a:endParaRPr sz="1200">
              <a:latin typeface="Times New Roman"/>
              <a:cs typeface="Times New Roman"/>
            </a:endParaRPr>
          </a:p>
          <a:p>
            <a:pPr marL="165100" marR="2873375">
              <a:lnSpc>
                <a:spcPct val="199700"/>
              </a:lnSpc>
            </a:pPr>
            <a:r>
              <a:rPr dirty="0" sz="1200" b="1">
                <a:latin typeface="Times New Roman"/>
                <a:cs typeface="Times New Roman"/>
              </a:rPr>
              <a:t>user_input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request.form['user_input'] </a:t>
            </a:r>
            <a:r>
              <a:rPr dirty="0" sz="1200" b="1">
                <a:latin typeface="Times New Roman"/>
                <a:cs typeface="Times New Roman"/>
              </a:rPr>
              <a:t>response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chatbot_response(user_input)</a:t>
            </a:r>
            <a:endParaRPr sz="1200">
              <a:latin typeface="Times New Roman"/>
              <a:cs typeface="Times New Roman"/>
            </a:endParaRPr>
          </a:p>
          <a:p>
            <a:pPr marL="12700" marR="5080" indent="152400">
              <a:lnSpc>
                <a:spcPts val="2870"/>
              </a:lnSpc>
              <a:spcBef>
                <a:spcPts val="315"/>
              </a:spcBef>
              <a:tabLst>
                <a:tab pos="837565" algn="l"/>
              </a:tabLst>
            </a:pPr>
            <a:r>
              <a:rPr dirty="0" sz="1200" b="1">
                <a:latin typeface="Times New Roman"/>
                <a:cs typeface="Times New Roman"/>
              </a:rPr>
              <a:t>return</a:t>
            </a:r>
            <a:r>
              <a:rPr dirty="0" sz="1200" spc="8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render_template('index.html',user_input=user_input,</a:t>
            </a:r>
            <a:r>
              <a:rPr dirty="0" sz="1200" spc="8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bot_response=response) </a:t>
            </a:r>
            <a:r>
              <a:rPr dirty="0" sz="1200" b="1">
                <a:latin typeface="Times New Roman"/>
                <a:cs typeface="Times New Roman"/>
              </a:rPr>
              <a:t>if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u="sng" sz="1200" spc="2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20" b="1">
                <a:latin typeface="Times New Roman"/>
                <a:cs typeface="Times New Roman"/>
              </a:rPr>
              <a:t>name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 b="1">
                <a:latin typeface="Times New Roman"/>
                <a:cs typeface="Times New Roman"/>
              </a:rPr>
              <a:t>==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'</a:t>
            </a:r>
            <a:r>
              <a:rPr dirty="0" u="sng" sz="1200" spc="2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b="1">
                <a:latin typeface="Times New Roman"/>
                <a:cs typeface="Times New Roman"/>
              </a:rPr>
              <a:t>main</a:t>
            </a:r>
            <a:r>
              <a:rPr dirty="0" u="sng" sz="1200" spc="2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-25" b="1">
                <a:latin typeface="Times New Roman"/>
                <a:cs typeface="Times New Roman"/>
              </a:rPr>
              <a:t>':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105"/>
              </a:spcBef>
            </a:pPr>
            <a:r>
              <a:rPr dirty="0" sz="1200" spc="-10" b="1">
                <a:latin typeface="Times New Roman"/>
                <a:cs typeface="Times New Roman"/>
              </a:rPr>
              <a:t>app.run(debug=True)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20" b="1">
                <a:latin typeface="Times New Roman"/>
                <a:cs typeface="Times New Roman"/>
              </a:rPr>
              <a:t>INDEX.HTML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200" b="1">
                <a:latin typeface="Times New Roman"/>
                <a:cs typeface="Times New Roman"/>
              </a:rPr>
              <a:t>&lt;!DOCTYPE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&lt;html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lang="en"&gt;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Nanjundeswari M</dc:creator>
  <dcterms:created xsi:type="dcterms:W3CDTF">2023-11-01T04:43:43Z</dcterms:created>
  <dcterms:modified xsi:type="dcterms:W3CDTF">2023-11-01T04:43:43Z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2023-11-01T00:00:00Z</vt:filetime>
  </property>
</Properties>
</file>