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oboto Mon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BD51BF0-0D77-4E54-9E3C-E0900B1F07B2}">
  <a:tblStyle styleId="{2BD51BF0-0D77-4E54-9E3C-E0900B1F07B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Mono-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Mono-italic.fntdata"/><Relationship Id="rId14" Type="http://schemas.openxmlformats.org/officeDocument/2006/relationships/slide" Target="slides/slide8.xml"/><Relationship Id="rId36" Type="http://schemas.openxmlformats.org/officeDocument/2006/relationships/font" Target="fonts/RobotoMon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RobotoMon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bb4efba3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9bb4efba3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03c0eee48_0_1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03c0eee48_0_1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03c0eee48_0_1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03c0eee48_0_1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03c0eee48_0_1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03c0eee48_0_1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03c0eee48_0_1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03c0eee48_0_1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bb4efba3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bb4efba3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03c0eee48_0_1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03c0eee48_0_1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03c0eee48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03c0eee48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03c0eee48_0_1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03c0eee48_0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9bb4efba3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9bb4efba3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9bb4efb7e7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9bb4efb7e7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9bb4efb7e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9bb4efb7e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a03c0eee48_0_1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a03c0eee48_0_1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03c0eee48_0_1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03c0eee48_0_1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03c0eee48_0_1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03c0eee48_0_1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9bb4efb7e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9bb4efb7e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9bb4efb7e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9bb4efb7e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9bb4efb7e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9bb4efb7e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9bb4efb7e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9bb4efb7e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9bb4efba3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9bb4efba3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03c0eee4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03c0eee4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03c0eee4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03c0eee4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03c0eee48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03c0eee48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03c0eee48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03c0eee48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03c0eee48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03c0eee48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03c0eee48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03c0eee48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tr" sz="1050">
                <a:solidFill>
                  <a:schemeClr val="dk1"/>
                </a:solidFill>
              </a:rPr>
              <a:t>linear regression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03c0eee48_0_1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03c0eee48_0_1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6.png"/><Relationship Id="rId5"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jp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1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kaggle.com/sengulkrdrl/boston-crime-analysis"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44225" y="4613625"/>
            <a:ext cx="395600" cy="274075"/>
          </a:xfrm>
          <a:prstGeom prst="rect">
            <a:avLst/>
          </a:prstGeom>
          <a:noFill/>
          <a:ln>
            <a:noFill/>
          </a:ln>
        </p:spPr>
      </p:pic>
      <p:sp>
        <p:nvSpPr>
          <p:cNvPr id="55" name="Google Shape;55;p13"/>
          <p:cNvSpPr/>
          <p:nvPr/>
        </p:nvSpPr>
        <p:spPr>
          <a:xfrm>
            <a:off x="658800" y="1698125"/>
            <a:ext cx="7826400" cy="12012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tr" sz="4000">
                <a:solidFill>
                  <a:srgbClr val="FFFFFF"/>
                </a:solidFill>
              </a:rPr>
              <a:t>UP SCHOOL DATA SCIENCE</a:t>
            </a:r>
            <a:endParaRPr sz="4000">
              <a:solidFill>
                <a:srgbClr val="FFFFFF"/>
              </a:solidFill>
            </a:endParaRPr>
          </a:p>
        </p:txBody>
      </p:sp>
      <p:sp>
        <p:nvSpPr>
          <p:cNvPr id="56" name="Google Shape;56;p13"/>
          <p:cNvSpPr/>
          <p:nvPr/>
        </p:nvSpPr>
        <p:spPr>
          <a:xfrm>
            <a:off x="1579800" y="2687188"/>
            <a:ext cx="5984400" cy="428700"/>
          </a:xfrm>
          <a:prstGeom prst="rect">
            <a:avLst/>
          </a:prstGeom>
          <a:solidFill>
            <a:srgbClr val="3D85C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tr">
                <a:solidFill>
                  <a:srgbClr val="FFFFFF"/>
                </a:solidFill>
              </a:rPr>
              <a:t>Getir Data Case: Crimes in Boston</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42850"/>
              </a:lnSpc>
              <a:spcBef>
                <a:spcPts val="0"/>
              </a:spcBef>
              <a:spcAft>
                <a:spcPts val="0"/>
              </a:spcAft>
              <a:buClr>
                <a:schemeClr val="dk1"/>
              </a:buClr>
              <a:buSzPts val="1100"/>
              <a:buFont typeface="Arial"/>
              <a:buNone/>
            </a:pPr>
            <a:r>
              <a:rPr i="1" lang="tr" sz="1500">
                <a:solidFill>
                  <a:schemeClr val="dk1"/>
                </a:solidFill>
              </a:rPr>
              <a:t>Why did I choose R-squared as the metric?</a:t>
            </a:r>
            <a:endParaRPr i="1" sz="1500">
              <a:solidFill>
                <a:schemeClr val="dk1"/>
              </a:solidFill>
            </a:endParaRPr>
          </a:p>
          <a:p>
            <a:pPr indent="0" lvl="0" marL="0" rtl="0" algn="l">
              <a:lnSpc>
                <a:spcPct val="142850"/>
              </a:lnSpc>
              <a:spcBef>
                <a:spcPts val="1700"/>
              </a:spcBef>
              <a:spcAft>
                <a:spcPts val="0"/>
              </a:spcAft>
              <a:buNone/>
            </a:pPr>
            <a:r>
              <a:rPr lang="tr" sz="1500">
                <a:solidFill>
                  <a:schemeClr val="dk1"/>
                </a:solidFill>
              </a:rPr>
              <a:t>Because R-squared tells us how much of variance can be explained by the linear model. </a:t>
            </a:r>
            <a:r>
              <a:rPr lang="tr" sz="1500">
                <a:solidFill>
                  <a:srgbClr val="242729"/>
                </a:solidFill>
                <a:highlight>
                  <a:srgbClr val="FFFFFF"/>
                </a:highlight>
              </a:rPr>
              <a:t>I want to develop model to  </a:t>
            </a:r>
            <a:r>
              <a:rPr i="1" lang="tr" sz="1500">
                <a:solidFill>
                  <a:srgbClr val="242729"/>
                </a:solidFill>
                <a:highlight>
                  <a:srgbClr val="FFFFFF"/>
                </a:highlight>
              </a:rPr>
              <a:t>explain </a:t>
            </a:r>
            <a:r>
              <a:rPr lang="tr" sz="1500">
                <a:solidFill>
                  <a:srgbClr val="242729"/>
                </a:solidFill>
                <a:highlight>
                  <a:srgbClr val="FFFFFF"/>
                </a:highlight>
              </a:rPr>
              <a:t>the variation in Y.</a:t>
            </a:r>
            <a:endParaRPr sz="1500">
              <a:solidFill>
                <a:schemeClr val="dk1"/>
              </a:solidFill>
            </a:endParaRPr>
          </a:p>
          <a:p>
            <a:pPr indent="0" lvl="0" marL="0" rtl="0" algn="l">
              <a:lnSpc>
                <a:spcPct val="142850"/>
              </a:lnSpc>
              <a:spcBef>
                <a:spcPts val="0"/>
              </a:spcBef>
              <a:spcAft>
                <a:spcPts val="0"/>
              </a:spcAft>
              <a:buNone/>
            </a:pPr>
            <a:r>
              <a:rPr lang="tr" sz="1500">
                <a:solidFill>
                  <a:schemeClr val="dk1"/>
                </a:solidFill>
              </a:rPr>
              <a:t>R-squared is conveniently scaled between 0 and 1 and it can be compared with accuracy. </a:t>
            </a:r>
            <a:endParaRPr sz="1500">
              <a:solidFill>
                <a:schemeClr val="dk1"/>
              </a:solidFill>
            </a:endParaRPr>
          </a:p>
          <a:p>
            <a:pPr indent="0" lvl="0" marL="0" rtl="0" algn="l">
              <a:lnSpc>
                <a:spcPct val="142850"/>
              </a:lnSpc>
              <a:spcBef>
                <a:spcPts val="0"/>
              </a:spcBef>
              <a:spcAft>
                <a:spcPts val="0"/>
              </a:spcAft>
              <a:buClr>
                <a:schemeClr val="dk1"/>
              </a:buClr>
              <a:buSzPts val="1100"/>
              <a:buFont typeface="Arial"/>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idx="1" type="body"/>
          </p:nvPr>
        </p:nvSpPr>
        <p:spPr>
          <a:xfrm>
            <a:off x="370925" y="866450"/>
            <a:ext cx="4339500" cy="84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sz="1000">
                <a:solidFill>
                  <a:srgbClr val="000000"/>
                </a:solidFill>
              </a:rPr>
              <a:t>Features: </a:t>
            </a:r>
            <a:r>
              <a:rPr lang="tr" sz="1000">
                <a:solidFill>
                  <a:srgbClr val="000000"/>
                </a:solidFill>
              </a:rPr>
              <a:t>OccuredDate, Districts &amp; DayofWeek</a:t>
            </a:r>
            <a:endParaRPr sz="1000">
              <a:solidFill>
                <a:srgbClr val="000000"/>
              </a:solidFill>
            </a:endParaRPr>
          </a:p>
          <a:p>
            <a:pPr indent="0" lvl="0" marL="0" rtl="0" algn="l">
              <a:spcBef>
                <a:spcPts val="1600"/>
              </a:spcBef>
              <a:spcAft>
                <a:spcPts val="1600"/>
              </a:spcAft>
              <a:buNone/>
            </a:pPr>
            <a:r>
              <a:rPr b="1" lang="tr" sz="1000">
                <a:solidFill>
                  <a:srgbClr val="000000"/>
                </a:solidFill>
              </a:rPr>
              <a:t>Target:</a:t>
            </a:r>
            <a:r>
              <a:rPr lang="tr" sz="1000">
                <a:solidFill>
                  <a:srgbClr val="000000"/>
                </a:solidFill>
              </a:rPr>
              <a:t> CaseCount</a:t>
            </a:r>
            <a:endParaRPr sz="1000">
              <a:solidFill>
                <a:srgbClr val="000000"/>
              </a:solidFill>
            </a:endParaRPr>
          </a:p>
        </p:txBody>
      </p:sp>
      <p:pic>
        <p:nvPicPr>
          <p:cNvPr id="124" name="Google Shape;124;p23"/>
          <p:cNvPicPr preferRelativeResize="0"/>
          <p:nvPr/>
        </p:nvPicPr>
        <p:blipFill>
          <a:blip r:embed="rId3">
            <a:alphaModFix/>
          </a:blip>
          <a:stretch>
            <a:fillRect/>
          </a:stretch>
        </p:blipFill>
        <p:spPr>
          <a:xfrm>
            <a:off x="370918" y="2028300"/>
            <a:ext cx="5103832" cy="2027550"/>
          </a:xfrm>
          <a:prstGeom prst="rect">
            <a:avLst/>
          </a:prstGeom>
          <a:noFill/>
          <a:ln>
            <a:noFill/>
          </a:ln>
        </p:spPr>
      </p:pic>
      <p:pic>
        <p:nvPicPr>
          <p:cNvPr id="125" name="Google Shape;125;p23"/>
          <p:cNvPicPr preferRelativeResize="0"/>
          <p:nvPr/>
        </p:nvPicPr>
        <p:blipFill>
          <a:blip r:embed="rId4">
            <a:alphaModFix/>
          </a:blip>
          <a:stretch>
            <a:fillRect/>
          </a:stretch>
        </p:blipFill>
        <p:spPr>
          <a:xfrm>
            <a:off x="5680049" y="1933687"/>
            <a:ext cx="2917900" cy="2073075"/>
          </a:xfrm>
          <a:prstGeom prst="rect">
            <a:avLst/>
          </a:prstGeom>
          <a:noFill/>
          <a:ln>
            <a:noFill/>
          </a:ln>
        </p:spPr>
      </p:pic>
      <p:sp>
        <p:nvSpPr>
          <p:cNvPr id="126" name="Google Shape;126;p23"/>
          <p:cNvSpPr txBox="1"/>
          <p:nvPr>
            <p:ph idx="1" type="body"/>
          </p:nvPr>
        </p:nvSpPr>
        <p:spPr>
          <a:xfrm>
            <a:off x="5650250" y="866438"/>
            <a:ext cx="2977500" cy="6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sz="1000">
                <a:solidFill>
                  <a:srgbClr val="000000"/>
                </a:solidFill>
                <a:latin typeface="Roboto Mono"/>
                <a:ea typeface="Roboto Mono"/>
                <a:cs typeface="Roboto Mono"/>
                <a:sym typeface="Roboto Mono"/>
              </a:rPr>
              <a:t>R2 Score:  </a:t>
            </a:r>
            <a:r>
              <a:rPr lang="tr" sz="1000">
                <a:solidFill>
                  <a:srgbClr val="000000"/>
                </a:solidFill>
                <a:latin typeface="Roboto Mono"/>
                <a:ea typeface="Roboto Mono"/>
                <a:cs typeface="Roboto Mono"/>
                <a:sym typeface="Roboto Mono"/>
              </a:rPr>
              <a:t>0.741</a:t>
            </a:r>
            <a:endParaRPr sz="1000">
              <a:solidFill>
                <a:srgbClr val="000000"/>
              </a:solidFill>
              <a:latin typeface="Roboto Mono"/>
              <a:ea typeface="Roboto Mono"/>
              <a:cs typeface="Roboto Mono"/>
              <a:sym typeface="Roboto Mono"/>
            </a:endParaRPr>
          </a:p>
          <a:p>
            <a:pPr indent="0" lvl="0" marL="0" rtl="0" algn="l">
              <a:spcBef>
                <a:spcPts val="1600"/>
              </a:spcBef>
              <a:spcAft>
                <a:spcPts val="0"/>
              </a:spcAft>
              <a:buNone/>
            </a:pPr>
            <a:r>
              <a:rPr lang="tr" sz="1050">
                <a:solidFill>
                  <a:schemeClr val="dk1"/>
                </a:solidFill>
              </a:rPr>
              <a:t>(Linear Regression)</a:t>
            </a:r>
            <a:endParaRPr sz="1000">
              <a:solidFill>
                <a:srgbClr val="000000"/>
              </a:solidFill>
              <a:latin typeface="Roboto Mono"/>
              <a:ea typeface="Roboto Mono"/>
              <a:cs typeface="Roboto Mono"/>
              <a:sym typeface="Roboto Mono"/>
            </a:endParaRPr>
          </a:p>
          <a:p>
            <a:pPr indent="0" lvl="0" marL="0" rtl="0" algn="l">
              <a:spcBef>
                <a:spcPts val="1600"/>
              </a:spcBef>
              <a:spcAft>
                <a:spcPts val="1600"/>
              </a:spcAft>
              <a:buNone/>
            </a:pPr>
            <a:r>
              <a:t/>
            </a:r>
            <a:endParaRPr/>
          </a:p>
        </p:txBody>
      </p:sp>
      <p:pic>
        <p:nvPicPr>
          <p:cNvPr id="127" name="Google Shape;127;p23"/>
          <p:cNvPicPr preferRelativeResize="0"/>
          <p:nvPr/>
        </p:nvPicPr>
        <p:blipFill>
          <a:blip r:embed="rId5">
            <a:alphaModFix/>
          </a:blip>
          <a:stretch>
            <a:fillRect/>
          </a:stretch>
        </p:blipFill>
        <p:spPr>
          <a:xfrm>
            <a:off x="244225" y="4613625"/>
            <a:ext cx="395600" cy="274075"/>
          </a:xfrm>
          <a:prstGeom prst="rect">
            <a:avLst/>
          </a:prstGeom>
          <a:noFill/>
          <a:ln>
            <a:noFill/>
          </a:ln>
        </p:spPr>
      </p:pic>
      <p:sp>
        <p:nvSpPr>
          <p:cNvPr id="128" name="Google Shape;128;p23"/>
          <p:cNvSpPr/>
          <p:nvPr/>
        </p:nvSpPr>
        <p:spPr>
          <a:xfrm>
            <a:off x="0" y="334738"/>
            <a:ext cx="9144000" cy="3204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tr">
                <a:solidFill>
                  <a:srgbClr val="FFFFFF"/>
                </a:solidFill>
              </a:rPr>
              <a:t>       </a:t>
            </a:r>
            <a:r>
              <a:rPr lang="tr">
                <a:solidFill>
                  <a:srgbClr val="FFFFFF"/>
                </a:solidFill>
              </a:rPr>
              <a:t>Input:                                                                                                 Output:</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138325"/>
            <a:ext cx="8520600" cy="794400"/>
          </a:xfrm>
          <a:prstGeom prst="rect">
            <a:avLst/>
          </a:prstGeom>
        </p:spPr>
        <p:txBody>
          <a:bodyPr anchorCtr="0" anchor="t" bIns="91425" lIns="91425" spcFirstLastPara="1" rIns="91425" wrap="square" tIns="91425">
            <a:noAutofit/>
          </a:bodyPr>
          <a:lstStyle/>
          <a:p>
            <a:pPr indent="0" lvl="0" marL="0" rtl="0" algn="l">
              <a:lnSpc>
                <a:spcPct val="142850"/>
              </a:lnSpc>
              <a:spcBef>
                <a:spcPts val="2400"/>
              </a:spcBef>
              <a:spcAft>
                <a:spcPts val="0"/>
              </a:spcAft>
              <a:buClr>
                <a:schemeClr val="dk1"/>
              </a:buClr>
              <a:buSzPts val="1100"/>
              <a:buFont typeface="Arial"/>
              <a:buNone/>
            </a:pPr>
            <a:r>
              <a:rPr lang="tr"/>
              <a:t>B.</a:t>
            </a:r>
            <a:r>
              <a:rPr lang="tr"/>
              <a:t>Model: Predict for each day for Ucr Part 3</a:t>
            </a:r>
            <a:endParaRPr/>
          </a:p>
          <a:p>
            <a:pPr indent="0" lvl="0" marL="0" rtl="0" algn="l">
              <a:spcBef>
                <a:spcPts val="600"/>
              </a:spcBef>
              <a:spcAft>
                <a:spcPts val="0"/>
              </a:spcAft>
              <a:buNone/>
            </a:pPr>
            <a:r>
              <a:t/>
            </a:r>
            <a:endParaRPr/>
          </a:p>
        </p:txBody>
      </p:sp>
      <p:sp>
        <p:nvSpPr>
          <p:cNvPr id="134" name="Google Shape;134;p24"/>
          <p:cNvSpPr txBox="1"/>
          <p:nvPr>
            <p:ph idx="1" type="body"/>
          </p:nvPr>
        </p:nvSpPr>
        <p:spPr>
          <a:xfrm>
            <a:off x="311700" y="1426925"/>
            <a:ext cx="3885000" cy="30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chemeClr val="dk1"/>
              </a:solidFill>
            </a:endParaRPr>
          </a:p>
          <a:p>
            <a:pPr indent="0" lvl="0" marL="0" rtl="0" algn="l">
              <a:spcBef>
                <a:spcPts val="1600"/>
              </a:spcBef>
              <a:spcAft>
                <a:spcPts val="1600"/>
              </a:spcAft>
              <a:buNone/>
            </a:pPr>
            <a:r>
              <a:rPr lang="tr" sz="1500">
                <a:solidFill>
                  <a:schemeClr val="dk1"/>
                </a:solidFill>
              </a:rPr>
              <a:t>We are now customizing the model. Ucr_Part 3 is the Ucr part type with the highest number of crimes. Therefore, we will try to estimate how many crimes can be committed from Ucr_Part 3 in the future.</a:t>
            </a:r>
            <a:endParaRPr sz="1500"/>
          </a:p>
        </p:txBody>
      </p:sp>
      <p:pic>
        <p:nvPicPr>
          <p:cNvPr id="135" name="Google Shape;135;p24"/>
          <p:cNvPicPr preferRelativeResize="0"/>
          <p:nvPr/>
        </p:nvPicPr>
        <p:blipFill>
          <a:blip r:embed="rId3">
            <a:alphaModFix/>
          </a:blip>
          <a:stretch>
            <a:fillRect/>
          </a:stretch>
        </p:blipFill>
        <p:spPr>
          <a:xfrm>
            <a:off x="4518675" y="1426926"/>
            <a:ext cx="3834026" cy="2673725"/>
          </a:xfrm>
          <a:prstGeom prst="rect">
            <a:avLst/>
          </a:prstGeom>
          <a:noFill/>
          <a:ln>
            <a:noFill/>
          </a:ln>
        </p:spPr>
      </p:pic>
      <p:pic>
        <p:nvPicPr>
          <p:cNvPr id="136" name="Google Shape;136;p24"/>
          <p:cNvPicPr preferRelativeResize="0"/>
          <p:nvPr/>
        </p:nvPicPr>
        <p:blipFill>
          <a:blip r:embed="rId4">
            <a:alphaModFix/>
          </a:blip>
          <a:stretch>
            <a:fillRect/>
          </a:stretch>
        </p:blipFill>
        <p:spPr>
          <a:xfrm>
            <a:off x="244225" y="4613625"/>
            <a:ext cx="395600" cy="274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idx="1" type="body"/>
          </p:nvPr>
        </p:nvSpPr>
        <p:spPr>
          <a:xfrm>
            <a:off x="407700" y="924600"/>
            <a:ext cx="4302600" cy="10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sz="1000">
                <a:solidFill>
                  <a:srgbClr val="000000"/>
                </a:solidFill>
              </a:rPr>
              <a:t>Features: </a:t>
            </a:r>
            <a:r>
              <a:rPr lang="tr" sz="1000">
                <a:solidFill>
                  <a:srgbClr val="000000"/>
                </a:solidFill>
              </a:rPr>
              <a:t>DateD14, DayofMonth, Month, Weekday, countD14,...</a:t>
            </a:r>
            <a:endParaRPr sz="1000">
              <a:solidFill>
                <a:srgbClr val="000000"/>
              </a:solidFill>
            </a:endParaRPr>
          </a:p>
          <a:p>
            <a:pPr indent="0" lvl="0" marL="0" rtl="0" algn="l">
              <a:spcBef>
                <a:spcPts val="1600"/>
              </a:spcBef>
              <a:spcAft>
                <a:spcPts val="1600"/>
              </a:spcAft>
              <a:buNone/>
            </a:pPr>
            <a:r>
              <a:rPr b="1" lang="tr" sz="1000">
                <a:solidFill>
                  <a:srgbClr val="000000"/>
                </a:solidFill>
              </a:rPr>
              <a:t>Target:</a:t>
            </a:r>
            <a:r>
              <a:rPr lang="tr" sz="1000">
                <a:solidFill>
                  <a:srgbClr val="000000"/>
                </a:solidFill>
              </a:rPr>
              <a:t> countUCR</a:t>
            </a:r>
            <a:endParaRPr sz="1000">
              <a:solidFill>
                <a:srgbClr val="000000"/>
              </a:solidFill>
            </a:endParaRPr>
          </a:p>
        </p:txBody>
      </p:sp>
      <p:sp>
        <p:nvSpPr>
          <p:cNvPr id="142" name="Google Shape;142;p25"/>
          <p:cNvSpPr txBox="1"/>
          <p:nvPr>
            <p:ph idx="1" type="body"/>
          </p:nvPr>
        </p:nvSpPr>
        <p:spPr>
          <a:xfrm>
            <a:off x="5650250" y="953725"/>
            <a:ext cx="2977500" cy="7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sz="1000">
                <a:solidFill>
                  <a:srgbClr val="000000"/>
                </a:solidFill>
                <a:latin typeface="Roboto Mono"/>
                <a:ea typeface="Roboto Mono"/>
                <a:cs typeface="Roboto Mono"/>
                <a:sym typeface="Roboto Mono"/>
              </a:rPr>
              <a:t>R2 Score:</a:t>
            </a:r>
            <a:r>
              <a:rPr lang="tr" sz="1000">
                <a:solidFill>
                  <a:srgbClr val="000000"/>
                </a:solidFill>
                <a:latin typeface="Roboto Mono"/>
                <a:ea typeface="Roboto Mono"/>
                <a:cs typeface="Roboto Mono"/>
                <a:sym typeface="Roboto Mono"/>
              </a:rPr>
              <a:t>  0.665</a:t>
            </a:r>
            <a:endParaRPr sz="1000">
              <a:solidFill>
                <a:srgbClr val="000000"/>
              </a:solidFill>
              <a:latin typeface="Roboto Mono"/>
              <a:ea typeface="Roboto Mono"/>
              <a:cs typeface="Roboto Mono"/>
              <a:sym typeface="Roboto Mono"/>
            </a:endParaRPr>
          </a:p>
          <a:p>
            <a:pPr indent="0" lvl="0" marL="0" rtl="0" algn="l">
              <a:spcBef>
                <a:spcPts val="1600"/>
              </a:spcBef>
              <a:spcAft>
                <a:spcPts val="0"/>
              </a:spcAft>
              <a:buClr>
                <a:schemeClr val="dk1"/>
              </a:buClr>
              <a:buSzPts val="1100"/>
              <a:buFont typeface="Arial"/>
              <a:buNone/>
            </a:pPr>
            <a:r>
              <a:rPr lang="tr" sz="1050">
                <a:solidFill>
                  <a:schemeClr val="dk1"/>
                </a:solidFill>
              </a:rPr>
              <a:t>(Linear Regression)</a:t>
            </a:r>
            <a:endParaRPr sz="1000">
              <a:solidFill>
                <a:schemeClr val="dk1"/>
              </a:solidFill>
              <a:latin typeface="Roboto Mono"/>
              <a:ea typeface="Roboto Mono"/>
              <a:cs typeface="Roboto Mono"/>
              <a:sym typeface="Roboto Mono"/>
            </a:endParaRPr>
          </a:p>
          <a:p>
            <a:pPr indent="0" lvl="0" marL="0" rtl="0" algn="l">
              <a:lnSpc>
                <a:spcPct val="142850"/>
              </a:lnSpc>
              <a:spcBef>
                <a:spcPts val="1600"/>
              </a:spcBef>
              <a:spcAft>
                <a:spcPts val="0"/>
              </a:spcAft>
              <a:buNone/>
            </a:pPr>
            <a:r>
              <a:t/>
            </a:r>
            <a:endParaRPr sz="1000">
              <a:solidFill>
                <a:srgbClr val="000000"/>
              </a:solidFill>
              <a:latin typeface="Roboto Mono"/>
              <a:ea typeface="Roboto Mono"/>
              <a:cs typeface="Roboto Mono"/>
              <a:sym typeface="Roboto Mono"/>
            </a:endParaRPr>
          </a:p>
          <a:p>
            <a:pPr indent="0" lvl="0" marL="0" rtl="0" algn="l">
              <a:spcBef>
                <a:spcPts val="0"/>
              </a:spcBef>
              <a:spcAft>
                <a:spcPts val="1600"/>
              </a:spcAft>
              <a:buNone/>
            </a:pPr>
            <a:r>
              <a:t/>
            </a:r>
            <a:endParaRPr/>
          </a:p>
        </p:txBody>
      </p:sp>
      <p:pic>
        <p:nvPicPr>
          <p:cNvPr id="143" name="Google Shape;143;p25"/>
          <p:cNvPicPr preferRelativeResize="0"/>
          <p:nvPr/>
        </p:nvPicPr>
        <p:blipFill>
          <a:blip r:embed="rId3">
            <a:alphaModFix/>
          </a:blip>
          <a:stretch>
            <a:fillRect/>
          </a:stretch>
        </p:blipFill>
        <p:spPr>
          <a:xfrm>
            <a:off x="225675" y="2218303"/>
            <a:ext cx="5205376" cy="1708275"/>
          </a:xfrm>
          <a:prstGeom prst="rect">
            <a:avLst/>
          </a:prstGeom>
          <a:noFill/>
          <a:ln>
            <a:noFill/>
          </a:ln>
        </p:spPr>
      </p:pic>
      <p:pic>
        <p:nvPicPr>
          <p:cNvPr id="144" name="Google Shape;144;p25"/>
          <p:cNvPicPr preferRelativeResize="0"/>
          <p:nvPr/>
        </p:nvPicPr>
        <p:blipFill>
          <a:blip r:embed="rId4">
            <a:alphaModFix/>
          </a:blip>
          <a:stretch>
            <a:fillRect/>
          </a:stretch>
        </p:blipFill>
        <p:spPr>
          <a:xfrm>
            <a:off x="5488801" y="1867600"/>
            <a:ext cx="3408148" cy="2409667"/>
          </a:xfrm>
          <a:prstGeom prst="rect">
            <a:avLst/>
          </a:prstGeom>
          <a:noFill/>
          <a:ln>
            <a:noFill/>
          </a:ln>
        </p:spPr>
      </p:pic>
      <p:pic>
        <p:nvPicPr>
          <p:cNvPr id="145" name="Google Shape;145;p25"/>
          <p:cNvPicPr preferRelativeResize="0"/>
          <p:nvPr/>
        </p:nvPicPr>
        <p:blipFill>
          <a:blip r:embed="rId5">
            <a:alphaModFix/>
          </a:blip>
          <a:stretch>
            <a:fillRect/>
          </a:stretch>
        </p:blipFill>
        <p:spPr>
          <a:xfrm>
            <a:off x="244225" y="4613625"/>
            <a:ext cx="395600" cy="274075"/>
          </a:xfrm>
          <a:prstGeom prst="rect">
            <a:avLst/>
          </a:prstGeom>
          <a:noFill/>
          <a:ln>
            <a:noFill/>
          </a:ln>
        </p:spPr>
      </p:pic>
      <p:sp>
        <p:nvSpPr>
          <p:cNvPr id="146" name="Google Shape;146;p25"/>
          <p:cNvSpPr/>
          <p:nvPr/>
        </p:nvSpPr>
        <p:spPr>
          <a:xfrm>
            <a:off x="0" y="334738"/>
            <a:ext cx="9144000" cy="3204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tr">
                <a:solidFill>
                  <a:srgbClr val="FFFFFF"/>
                </a:solidFill>
              </a:rPr>
              <a:t>       Input:                                                                                                 Output:</a:t>
            </a:r>
            <a:endParaRPr>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167450"/>
            <a:ext cx="8520600" cy="850500"/>
          </a:xfrm>
          <a:prstGeom prst="rect">
            <a:avLst/>
          </a:prstGeom>
        </p:spPr>
        <p:txBody>
          <a:bodyPr anchorCtr="0" anchor="t" bIns="91425" lIns="91425" spcFirstLastPara="1" rIns="91425" wrap="square" tIns="91425">
            <a:noAutofit/>
          </a:bodyPr>
          <a:lstStyle/>
          <a:p>
            <a:pPr indent="0" lvl="0" marL="0" rtl="0" algn="l">
              <a:lnSpc>
                <a:spcPct val="142850"/>
              </a:lnSpc>
              <a:spcBef>
                <a:spcPts val="2400"/>
              </a:spcBef>
              <a:spcAft>
                <a:spcPts val="0"/>
              </a:spcAft>
              <a:buClr>
                <a:schemeClr val="dk1"/>
              </a:buClr>
              <a:buSzPts val="1100"/>
              <a:buFont typeface="Arial"/>
              <a:buNone/>
            </a:pPr>
            <a:r>
              <a:rPr lang="tr"/>
              <a:t>C.</a:t>
            </a:r>
            <a:r>
              <a:rPr lang="tr"/>
              <a:t>Model: Predict District</a:t>
            </a:r>
            <a:endParaRPr/>
          </a:p>
          <a:p>
            <a:pPr indent="0" lvl="0" marL="0" rtl="0" algn="l">
              <a:spcBef>
                <a:spcPts val="600"/>
              </a:spcBef>
              <a:spcAft>
                <a:spcPts val="0"/>
              </a:spcAft>
              <a:buNone/>
            </a:pPr>
            <a:r>
              <a:t/>
            </a:r>
            <a:endParaRPr/>
          </a:p>
        </p:txBody>
      </p:sp>
      <p:sp>
        <p:nvSpPr>
          <p:cNvPr id="152" name="Google Shape;152;p26"/>
          <p:cNvSpPr txBox="1"/>
          <p:nvPr>
            <p:ph idx="1" type="body"/>
          </p:nvPr>
        </p:nvSpPr>
        <p:spPr>
          <a:xfrm>
            <a:off x="538750" y="1152475"/>
            <a:ext cx="8344500" cy="3416400"/>
          </a:xfrm>
          <a:prstGeom prst="rect">
            <a:avLst/>
          </a:prstGeom>
        </p:spPr>
        <p:txBody>
          <a:bodyPr anchorCtr="0" anchor="t" bIns="91425" lIns="91425" spcFirstLastPara="1" rIns="91425" wrap="square" tIns="91425">
            <a:noAutofit/>
          </a:bodyPr>
          <a:lstStyle/>
          <a:p>
            <a:pPr indent="0" lvl="0" marL="0" rtl="0" algn="l">
              <a:lnSpc>
                <a:spcPct val="142850"/>
              </a:lnSpc>
              <a:spcBef>
                <a:spcPts val="0"/>
              </a:spcBef>
              <a:spcAft>
                <a:spcPts val="0"/>
              </a:spcAft>
              <a:buClr>
                <a:schemeClr val="dk1"/>
              </a:buClr>
              <a:buSzPts val="1100"/>
              <a:buFont typeface="Arial"/>
              <a:buNone/>
            </a:pPr>
            <a:r>
              <a:rPr lang="tr" sz="1500">
                <a:solidFill>
                  <a:schemeClr val="dk1"/>
                </a:solidFill>
              </a:rPr>
              <a:t>Now, we want to predict the region. If we can predict in which region the crime will occur, the police can work by focusing on the regions. It can help us plan and guide patrol cars. Patrol cars can route in busy places during peak hours.</a:t>
            </a:r>
            <a:endParaRPr sz="1500">
              <a:solidFill>
                <a:schemeClr val="dk1"/>
              </a:solidFill>
            </a:endParaRPr>
          </a:p>
          <a:p>
            <a:pPr indent="0" lvl="0" marL="0" rtl="0" algn="l">
              <a:lnSpc>
                <a:spcPct val="142850"/>
              </a:lnSpc>
              <a:spcBef>
                <a:spcPts val="1700"/>
              </a:spcBef>
              <a:spcAft>
                <a:spcPts val="0"/>
              </a:spcAft>
              <a:buClr>
                <a:schemeClr val="dk1"/>
              </a:buClr>
              <a:buSzPts val="1100"/>
              <a:buFont typeface="Arial"/>
              <a:buNone/>
            </a:pPr>
            <a:r>
              <a:rPr lang="tr" sz="1500">
                <a:solidFill>
                  <a:schemeClr val="dk1"/>
                </a:solidFill>
              </a:rPr>
              <a:t>In other words, it is important to predict in which district a crime may occur in order to prevent crime.</a:t>
            </a:r>
            <a:endParaRPr sz="1500">
              <a:solidFill>
                <a:schemeClr val="dk1"/>
              </a:solidFill>
            </a:endParaRPr>
          </a:p>
          <a:p>
            <a:pPr indent="0" lvl="0" marL="0" rtl="0" algn="l">
              <a:spcBef>
                <a:spcPts val="0"/>
              </a:spcBef>
              <a:spcAft>
                <a:spcPts val="1600"/>
              </a:spcAft>
              <a:buNone/>
            </a:pPr>
            <a:r>
              <a:t/>
            </a:r>
            <a:endParaRPr sz="1500">
              <a:solidFill>
                <a:schemeClr val="dk1"/>
              </a:solidFill>
            </a:endParaRPr>
          </a:p>
        </p:txBody>
      </p:sp>
      <p:pic>
        <p:nvPicPr>
          <p:cNvPr id="153" name="Google Shape;153;p26"/>
          <p:cNvPicPr preferRelativeResize="0"/>
          <p:nvPr/>
        </p:nvPicPr>
        <p:blipFill>
          <a:blip r:embed="rId3">
            <a:alphaModFix/>
          </a:blip>
          <a:stretch>
            <a:fillRect/>
          </a:stretch>
        </p:blipFill>
        <p:spPr>
          <a:xfrm>
            <a:off x="244225" y="4613625"/>
            <a:ext cx="395600" cy="274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tr" sz="1500">
                <a:solidFill>
                  <a:schemeClr val="dk1"/>
                </a:solidFill>
              </a:rPr>
              <a:t>Why XGB Classifier?</a:t>
            </a:r>
            <a:endParaRPr i="1" sz="1500">
              <a:solidFill>
                <a:schemeClr val="dk1"/>
              </a:solidFill>
            </a:endParaRPr>
          </a:p>
          <a:p>
            <a:pPr indent="0" lvl="0" marL="0" rtl="0" algn="l">
              <a:spcBef>
                <a:spcPts val="1600"/>
              </a:spcBef>
              <a:spcAft>
                <a:spcPts val="0"/>
              </a:spcAft>
              <a:buClr>
                <a:schemeClr val="dk1"/>
              </a:buClr>
              <a:buSzPts val="1100"/>
              <a:buFont typeface="Arial"/>
              <a:buNone/>
            </a:pPr>
            <a:r>
              <a:rPr lang="tr" sz="1500">
                <a:solidFill>
                  <a:schemeClr val="dk1"/>
                </a:solidFill>
              </a:rPr>
              <a:t>We will be using XGB Classifier for its ease of use and predictive power.</a:t>
            </a:r>
            <a:endParaRPr sz="1500">
              <a:solidFill>
                <a:schemeClr val="dk1"/>
              </a:solidFill>
            </a:endParaRPr>
          </a:p>
          <a:p>
            <a:pPr indent="0" lvl="0" marL="0" rtl="0" algn="l">
              <a:spcBef>
                <a:spcPts val="1600"/>
              </a:spcBef>
              <a:spcAft>
                <a:spcPts val="0"/>
              </a:spcAft>
              <a:buClr>
                <a:schemeClr val="dk1"/>
              </a:buClr>
              <a:buSzPts val="1100"/>
              <a:buFont typeface="Arial"/>
              <a:buNone/>
            </a:pPr>
            <a:r>
              <a:rPr lang="tr" sz="1500">
                <a:solidFill>
                  <a:schemeClr val="dk1"/>
                </a:solidFill>
              </a:rPr>
              <a:t>There are too many rows in my dataset.</a:t>
            </a:r>
            <a:endParaRPr sz="1500">
              <a:solidFill>
                <a:schemeClr val="dk1"/>
              </a:solidFill>
            </a:endParaRPr>
          </a:p>
          <a:p>
            <a:pPr indent="0" lvl="0" marL="0" rtl="0" algn="l">
              <a:spcBef>
                <a:spcPts val="1600"/>
              </a:spcBef>
              <a:spcAft>
                <a:spcPts val="0"/>
              </a:spcAft>
              <a:buClr>
                <a:schemeClr val="dk1"/>
              </a:buClr>
              <a:buSzPts val="1100"/>
              <a:buFont typeface="Arial"/>
              <a:buNone/>
            </a:pPr>
            <a:r>
              <a:t/>
            </a:r>
            <a:endParaRPr sz="1500">
              <a:solidFill>
                <a:schemeClr val="dk1"/>
              </a:solidFill>
            </a:endParaRPr>
          </a:p>
          <a:p>
            <a:pPr indent="0" lvl="0" marL="0" rtl="0" algn="l">
              <a:spcBef>
                <a:spcPts val="1600"/>
              </a:spcBef>
              <a:spcAft>
                <a:spcPts val="0"/>
              </a:spcAft>
              <a:buClr>
                <a:schemeClr val="dk1"/>
              </a:buClr>
              <a:buSzPts val="1100"/>
              <a:buFont typeface="Arial"/>
              <a:buNone/>
            </a:pPr>
            <a:r>
              <a:rPr i="1" lang="tr" sz="1500">
                <a:solidFill>
                  <a:schemeClr val="dk1"/>
                </a:solidFill>
              </a:rPr>
              <a:t>Why accuracy metric?</a:t>
            </a:r>
            <a:endParaRPr i="1" sz="1500">
              <a:solidFill>
                <a:schemeClr val="dk1"/>
              </a:solidFill>
            </a:endParaRPr>
          </a:p>
          <a:p>
            <a:pPr indent="0" lvl="0" marL="0" rtl="0" algn="l">
              <a:spcBef>
                <a:spcPts val="1600"/>
              </a:spcBef>
              <a:spcAft>
                <a:spcPts val="1600"/>
              </a:spcAft>
              <a:buClr>
                <a:schemeClr val="dk1"/>
              </a:buClr>
              <a:buSzPts val="1100"/>
              <a:buFont typeface="Arial"/>
              <a:buNone/>
            </a:pPr>
            <a:r>
              <a:rPr lang="tr" sz="1500">
                <a:solidFill>
                  <a:schemeClr val="dk1"/>
                </a:solidFill>
              </a:rPr>
              <a:t>I'm just curious about the correct classifications.</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idx="1" type="body"/>
          </p:nvPr>
        </p:nvSpPr>
        <p:spPr>
          <a:xfrm>
            <a:off x="407700" y="1026525"/>
            <a:ext cx="4302600" cy="90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sz="1000">
                <a:solidFill>
                  <a:srgbClr val="000000"/>
                </a:solidFill>
              </a:rPr>
              <a:t>Features:</a:t>
            </a:r>
            <a:r>
              <a:rPr lang="tr" sz="1000">
                <a:solidFill>
                  <a:srgbClr val="000000"/>
                </a:solidFill>
              </a:rPr>
              <a:t> Year, Seasons, Hour, Shooting, DayOfWeek, Ucr_Parts,...</a:t>
            </a:r>
            <a:endParaRPr sz="1000">
              <a:solidFill>
                <a:srgbClr val="000000"/>
              </a:solidFill>
            </a:endParaRPr>
          </a:p>
          <a:p>
            <a:pPr indent="0" lvl="0" marL="0" rtl="0" algn="l">
              <a:spcBef>
                <a:spcPts val="1600"/>
              </a:spcBef>
              <a:spcAft>
                <a:spcPts val="1600"/>
              </a:spcAft>
              <a:buNone/>
            </a:pPr>
            <a:r>
              <a:rPr b="1" lang="tr" sz="1000">
                <a:solidFill>
                  <a:srgbClr val="000000"/>
                </a:solidFill>
              </a:rPr>
              <a:t>Target:</a:t>
            </a:r>
            <a:r>
              <a:rPr lang="tr" sz="1000">
                <a:solidFill>
                  <a:srgbClr val="000000"/>
                </a:solidFill>
              </a:rPr>
              <a:t> District</a:t>
            </a:r>
            <a:endParaRPr sz="1000">
              <a:solidFill>
                <a:srgbClr val="000000"/>
              </a:solidFill>
            </a:endParaRPr>
          </a:p>
        </p:txBody>
      </p:sp>
      <p:sp>
        <p:nvSpPr>
          <p:cNvPr id="164" name="Google Shape;164;p28"/>
          <p:cNvSpPr txBox="1"/>
          <p:nvPr>
            <p:ph idx="1" type="body"/>
          </p:nvPr>
        </p:nvSpPr>
        <p:spPr>
          <a:xfrm>
            <a:off x="5650250" y="1026525"/>
            <a:ext cx="3035100" cy="56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sz="1000">
                <a:solidFill>
                  <a:srgbClr val="000000"/>
                </a:solidFill>
                <a:latin typeface="Roboto Mono"/>
                <a:ea typeface="Roboto Mono"/>
                <a:cs typeface="Roboto Mono"/>
                <a:sym typeface="Roboto Mono"/>
              </a:rPr>
              <a:t>Accuracy:</a:t>
            </a:r>
            <a:r>
              <a:rPr lang="tr" sz="1000">
                <a:solidFill>
                  <a:srgbClr val="000000"/>
                </a:solidFill>
                <a:latin typeface="Roboto Mono"/>
                <a:ea typeface="Roboto Mono"/>
                <a:cs typeface="Roboto Mono"/>
                <a:sym typeface="Roboto Mono"/>
              </a:rPr>
              <a:t>  0.20</a:t>
            </a:r>
            <a:endParaRPr sz="1000">
              <a:solidFill>
                <a:srgbClr val="000000"/>
              </a:solidFill>
              <a:latin typeface="Roboto Mono"/>
              <a:ea typeface="Roboto Mono"/>
              <a:cs typeface="Roboto Mono"/>
              <a:sym typeface="Roboto Mono"/>
            </a:endParaRPr>
          </a:p>
          <a:p>
            <a:pPr indent="0" lvl="0" marL="0" rtl="0" algn="l">
              <a:spcBef>
                <a:spcPts val="1600"/>
              </a:spcBef>
              <a:spcAft>
                <a:spcPts val="0"/>
              </a:spcAft>
              <a:buNone/>
            </a:pPr>
            <a:r>
              <a:rPr lang="tr" sz="1000">
                <a:solidFill>
                  <a:srgbClr val="000000"/>
                </a:solidFill>
                <a:latin typeface="Roboto Mono"/>
                <a:ea typeface="Roboto Mono"/>
                <a:cs typeface="Roboto Mono"/>
                <a:sym typeface="Roboto Mono"/>
              </a:rPr>
              <a:t>(</a:t>
            </a:r>
            <a:r>
              <a:rPr lang="tr" sz="1100">
                <a:solidFill>
                  <a:schemeClr val="dk1"/>
                </a:solidFill>
              </a:rPr>
              <a:t>XGB Classifier)</a:t>
            </a:r>
            <a:endParaRPr sz="1000">
              <a:solidFill>
                <a:srgbClr val="000000"/>
              </a:solidFill>
              <a:latin typeface="Roboto Mono"/>
              <a:ea typeface="Roboto Mono"/>
              <a:cs typeface="Roboto Mono"/>
              <a:sym typeface="Roboto Mono"/>
            </a:endParaRPr>
          </a:p>
          <a:p>
            <a:pPr indent="0" lvl="0" marL="0" rtl="0" algn="l">
              <a:lnSpc>
                <a:spcPct val="142850"/>
              </a:lnSpc>
              <a:spcBef>
                <a:spcPts val="1600"/>
              </a:spcBef>
              <a:spcAft>
                <a:spcPts val="0"/>
              </a:spcAft>
              <a:buNone/>
            </a:pPr>
            <a:r>
              <a:t/>
            </a:r>
            <a:endParaRPr sz="1000">
              <a:solidFill>
                <a:srgbClr val="000000"/>
              </a:solidFill>
              <a:latin typeface="Roboto Mono"/>
              <a:ea typeface="Roboto Mono"/>
              <a:cs typeface="Roboto Mono"/>
              <a:sym typeface="Roboto Mono"/>
            </a:endParaRPr>
          </a:p>
          <a:p>
            <a:pPr indent="0" lvl="0" marL="0" rtl="0" algn="l">
              <a:spcBef>
                <a:spcPts val="0"/>
              </a:spcBef>
              <a:spcAft>
                <a:spcPts val="1600"/>
              </a:spcAft>
              <a:buNone/>
            </a:pPr>
            <a:r>
              <a:t/>
            </a:r>
            <a:endParaRPr/>
          </a:p>
        </p:txBody>
      </p:sp>
      <p:pic>
        <p:nvPicPr>
          <p:cNvPr id="165" name="Google Shape;165;p28"/>
          <p:cNvPicPr preferRelativeResize="0"/>
          <p:nvPr/>
        </p:nvPicPr>
        <p:blipFill>
          <a:blip r:embed="rId3">
            <a:alphaModFix/>
          </a:blip>
          <a:stretch>
            <a:fillRect/>
          </a:stretch>
        </p:blipFill>
        <p:spPr>
          <a:xfrm>
            <a:off x="388991" y="2029374"/>
            <a:ext cx="4940134" cy="2249100"/>
          </a:xfrm>
          <a:prstGeom prst="rect">
            <a:avLst/>
          </a:prstGeom>
          <a:noFill/>
          <a:ln>
            <a:noFill/>
          </a:ln>
        </p:spPr>
      </p:pic>
      <p:pic>
        <p:nvPicPr>
          <p:cNvPr id="166" name="Google Shape;166;p28"/>
          <p:cNvPicPr preferRelativeResize="0"/>
          <p:nvPr/>
        </p:nvPicPr>
        <p:blipFill>
          <a:blip r:embed="rId4">
            <a:alphaModFix/>
          </a:blip>
          <a:stretch>
            <a:fillRect/>
          </a:stretch>
        </p:blipFill>
        <p:spPr>
          <a:xfrm>
            <a:off x="5232451" y="2140400"/>
            <a:ext cx="3553949" cy="1992775"/>
          </a:xfrm>
          <a:prstGeom prst="rect">
            <a:avLst/>
          </a:prstGeom>
          <a:noFill/>
          <a:ln>
            <a:noFill/>
          </a:ln>
        </p:spPr>
      </p:pic>
      <p:pic>
        <p:nvPicPr>
          <p:cNvPr id="167" name="Google Shape;167;p28"/>
          <p:cNvPicPr preferRelativeResize="0"/>
          <p:nvPr/>
        </p:nvPicPr>
        <p:blipFill>
          <a:blip r:embed="rId5">
            <a:alphaModFix/>
          </a:blip>
          <a:stretch>
            <a:fillRect/>
          </a:stretch>
        </p:blipFill>
        <p:spPr>
          <a:xfrm>
            <a:off x="244225" y="4613625"/>
            <a:ext cx="395600" cy="274075"/>
          </a:xfrm>
          <a:prstGeom prst="rect">
            <a:avLst/>
          </a:prstGeom>
          <a:noFill/>
          <a:ln>
            <a:noFill/>
          </a:ln>
        </p:spPr>
      </p:pic>
      <p:sp>
        <p:nvSpPr>
          <p:cNvPr id="168" name="Google Shape;168;p28"/>
          <p:cNvSpPr/>
          <p:nvPr/>
        </p:nvSpPr>
        <p:spPr>
          <a:xfrm>
            <a:off x="0" y="334738"/>
            <a:ext cx="9144000" cy="3204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tr">
                <a:solidFill>
                  <a:srgbClr val="FFFFFF"/>
                </a:solidFill>
              </a:rPr>
              <a:t>       Input:                                                                                                 Output:</a:t>
            </a:r>
            <a:endParaRPr>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idx="1" type="body"/>
          </p:nvPr>
        </p:nvSpPr>
        <p:spPr>
          <a:xfrm>
            <a:off x="311700" y="684350"/>
            <a:ext cx="4216500" cy="3884400"/>
          </a:xfrm>
          <a:prstGeom prst="rect">
            <a:avLst/>
          </a:prstGeom>
        </p:spPr>
        <p:txBody>
          <a:bodyPr anchorCtr="0" anchor="t" bIns="91425" lIns="91425" spcFirstLastPara="1" rIns="91425" wrap="square" tIns="91425">
            <a:noAutofit/>
          </a:bodyPr>
          <a:lstStyle/>
          <a:p>
            <a:pPr indent="0" lvl="0" marL="127000" marR="203200" rtl="0" algn="l">
              <a:lnSpc>
                <a:spcPct val="142850"/>
              </a:lnSpc>
              <a:spcBef>
                <a:spcPts val="0"/>
              </a:spcBef>
              <a:spcAft>
                <a:spcPts val="0"/>
              </a:spcAft>
              <a:buClr>
                <a:schemeClr val="dk1"/>
              </a:buClr>
              <a:buSzPts val="1100"/>
              <a:buFont typeface="Arial"/>
              <a:buNone/>
            </a:pPr>
            <a:r>
              <a:rPr lang="tr" sz="1200">
                <a:solidFill>
                  <a:schemeClr val="dk1"/>
                </a:solidFill>
              </a:rPr>
              <a:t>While predicting the districts, our model was not successful enough. The reasons for this may be the following.</a:t>
            </a:r>
            <a:endParaRPr sz="1200">
              <a:solidFill>
                <a:schemeClr val="dk1"/>
              </a:solidFill>
            </a:endParaRPr>
          </a:p>
          <a:p>
            <a:pPr indent="-304800" lvl="0" marL="584200" marR="203200" rtl="0" algn="l">
              <a:lnSpc>
                <a:spcPct val="142850"/>
              </a:lnSpc>
              <a:spcBef>
                <a:spcPts val="2700"/>
              </a:spcBef>
              <a:spcAft>
                <a:spcPts val="0"/>
              </a:spcAft>
              <a:buClr>
                <a:schemeClr val="dk1"/>
              </a:buClr>
              <a:buSzPts val="1200"/>
              <a:buChar char="●"/>
            </a:pPr>
            <a:r>
              <a:rPr lang="tr" sz="1200">
                <a:solidFill>
                  <a:schemeClr val="dk1"/>
                </a:solidFill>
              </a:rPr>
              <a:t>Districts are close to each other and have no clear boundaries.</a:t>
            </a:r>
            <a:endParaRPr sz="1200">
              <a:solidFill>
                <a:schemeClr val="dk1"/>
              </a:solidFill>
            </a:endParaRPr>
          </a:p>
          <a:p>
            <a:pPr indent="-304800" lvl="0" marL="584200" marR="203200" rtl="0" algn="l">
              <a:lnSpc>
                <a:spcPct val="142850"/>
              </a:lnSpc>
              <a:spcBef>
                <a:spcPts val="0"/>
              </a:spcBef>
              <a:spcAft>
                <a:spcPts val="0"/>
              </a:spcAft>
              <a:buClr>
                <a:schemeClr val="dk1"/>
              </a:buClr>
              <a:buSzPts val="1200"/>
              <a:buChar char="●"/>
            </a:pPr>
            <a:r>
              <a:rPr lang="tr" sz="1200">
                <a:solidFill>
                  <a:schemeClr val="dk1"/>
                </a:solidFill>
              </a:rPr>
              <a:t>We have a large number of districts.</a:t>
            </a:r>
            <a:endParaRPr sz="1200">
              <a:solidFill>
                <a:schemeClr val="dk1"/>
              </a:solidFill>
            </a:endParaRPr>
          </a:p>
          <a:p>
            <a:pPr indent="-304800" lvl="0" marL="584200" marR="203200" rtl="0" algn="l">
              <a:lnSpc>
                <a:spcPct val="142850"/>
              </a:lnSpc>
              <a:spcBef>
                <a:spcPts val="0"/>
              </a:spcBef>
              <a:spcAft>
                <a:spcPts val="0"/>
              </a:spcAft>
              <a:buClr>
                <a:schemeClr val="dk1"/>
              </a:buClr>
              <a:buSzPts val="1200"/>
              <a:buChar char="●"/>
            </a:pPr>
            <a:r>
              <a:rPr lang="tr" sz="1200">
                <a:solidFill>
                  <a:schemeClr val="dk1"/>
                </a:solidFill>
              </a:rPr>
              <a:t>We don't have enough data.</a:t>
            </a:r>
            <a:endParaRPr sz="1200">
              <a:solidFill>
                <a:schemeClr val="dk1"/>
              </a:solidFill>
            </a:endParaRPr>
          </a:p>
          <a:p>
            <a:pPr indent="0" lvl="0" marL="50800" marR="228600" rtl="0" algn="l">
              <a:spcBef>
                <a:spcPts val="200"/>
              </a:spcBef>
              <a:spcAft>
                <a:spcPts val="0"/>
              </a:spcAft>
              <a:buClr>
                <a:schemeClr val="dk1"/>
              </a:buClr>
              <a:buSzPts val="1100"/>
              <a:buFont typeface="Arial"/>
              <a:buNone/>
            </a:pPr>
            <a:r>
              <a:t/>
            </a:r>
            <a:endParaRPr sz="1200">
              <a:solidFill>
                <a:srgbClr val="6F7175"/>
              </a:solidFill>
              <a:highlight>
                <a:srgbClr val="FFFFFF"/>
              </a:highlight>
            </a:endParaRPr>
          </a:p>
          <a:p>
            <a:pPr indent="0" lvl="0" marL="0" marR="203200" rtl="0" algn="l">
              <a:lnSpc>
                <a:spcPct val="142850"/>
              </a:lnSpc>
              <a:spcBef>
                <a:spcPts val="200"/>
              </a:spcBef>
              <a:spcAft>
                <a:spcPts val="0"/>
              </a:spcAft>
              <a:buClr>
                <a:schemeClr val="dk1"/>
              </a:buClr>
              <a:buSzPts val="1100"/>
              <a:buFont typeface="Arial"/>
              <a:buNone/>
            </a:pPr>
            <a:r>
              <a:rPr lang="tr" sz="1200">
                <a:solidFill>
                  <a:schemeClr val="dk1"/>
                </a:solidFill>
              </a:rPr>
              <a:t>For this reason, we will try to model the districts by grouping them among themselves. So I aim for better prediction.</a:t>
            </a:r>
            <a:endParaRPr sz="1200">
              <a:solidFill>
                <a:schemeClr val="dk1"/>
              </a:solidFill>
            </a:endParaRPr>
          </a:p>
          <a:p>
            <a:pPr indent="0" lvl="0" marL="0" rtl="0" algn="l">
              <a:spcBef>
                <a:spcPts val="200"/>
              </a:spcBef>
              <a:spcAft>
                <a:spcPts val="1600"/>
              </a:spcAft>
              <a:buNone/>
            </a:pPr>
            <a:r>
              <a:t/>
            </a:r>
            <a:endParaRPr/>
          </a:p>
        </p:txBody>
      </p:sp>
      <p:pic>
        <p:nvPicPr>
          <p:cNvPr id="174" name="Google Shape;174;p29"/>
          <p:cNvPicPr preferRelativeResize="0"/>
          <p:nvPr/>
        </p:nvPicPr>
        <p:blipFill>
          <a:blip r:embed="rId3">
            <a:alphaModFix/>
          </a:blip>
          <a:stretch>
            <a:fillRect/>
          </a:stretch>
        </p:blipFill>
        <p:spPr>
          <a:xfrm>
            <a:off x="4710299" y="490500"/>
            <a:ext cx="3511175" cy="4318600"/>
          </a:xfrm>
          <a:prstGeom prst="rect">
            <a:avLst/>
          </a:prstGeom>
          <a:noFill/>
          <a:ln>
            <a:noFill/>
          </a:ln>
        </p:spPr>
      </p:pic>
      <p:pic>
        <p:nvPicPr>
          <p:cNvPr id="175" name="Google Shape;175;p29"/>
          <p:cNvPicPr preferRelativeResize="0"/>
          <p:nvPr/>
        </p:nvPicPr>
        <p:blipFill>
          <a:blip r:embed="rId4">
            <a:alphaModFix/>
          </a:blip>
          <a:stretch>
            <a:fillRect/>
          </a:stretch>
        </p:blipFill>
        <p:spPr>
          <a:xfrm>
            <a:off x="244225" y="4613625"/>
            <a:ext cx="395600" cy="274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71300" y="125950"/>
            <a:ext cx="8490000" cy="980700"/>
          </a:xfrm>
          <a:prstGeom prst="rect">
            <a:avLst/>
          </a:prstGeom>
        </p:spPr>
        <p:txBody>
          <a:bodyPr anchorCtr="0" anchor="t" bIns="91425" lIns="91425" spcFirstLastPara="1" rIns="91425" wrap="square" tIns="91425">
            <a:noAutofit/>
          </a:bodyPr>
          <a:lstStyle/>
          <a:p>
            <a:pPr indent="0" lvl="0" marL="0" rtl="0" algn="l">
              <a:lnSpc>
                <a:spcPct val="142850"/>
              </a:lnSpc>
              <a:spcBef>
                <a:spcPts val="2400"/>
              </a:spcBef>
              <a:spcAft>
                <a:spcPts val="0"/>
              </a:spcAft>
              <a:buClr>
                <a:schemeClr val="dk1"/>
              </a:buClr>
              <a:buSzPts val="1100"/>
              <a:buFont typeface="Arial"/>
              <a:buNone/>
            </a:pPr>
            <a:r>
              <a:rPr lang="tr"/>
              <a:t>Model 3 with Grouped Districts</a:t>
            </a:r>
            <a:endParaRPr/>
          </a:p>
          <a:p>
            <a:pPr indent="0" lvl="0" marL="0" rtl="0" algn="l">
              <a:spcBef>
                <a:spcPts val="600"/>
              </a:spcBef>
              <a:spcAft>
                <a:spcPts val="0"/>
              </a:spcAft>
              <a:buNone/>
            </a:pPr>
            <a:r>
              <a:t/>
            </a:r>
            <a:endParaRPr/>
          </a:p>
        </p:txBody>
      </p:sp>
      <p:sp>
        <p:nvSpPr>
          <p:cNvPr id="181" name="Google Shape;181;p30"/>
          <p:cNvSpPr txBox="1"/>
          <p:nvPr>
            <p:ph idx="1" type="body"/>
          </p:nvPr>
        </p:nvSpPr>
        <p:spPr>
          <a:xfrm>
            <a:off x="847825" y="1349450"/>
            <a:ext cx="3724200" cy="29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500">
                <a:solidFill>
                  <a:schemeClr val="dk1"/>
                </a:solidFill>
              </a:rPr>
              <a:t>We divided the districts into 3 groups according to their distance.</a:t>
            </a:r>
            <a:endParaRPr sz="1500">
              <a:solidFill>
                <a:schemeClr val="dk1"/>
              </a:solidFill>
            </a:endParaRPr>
          </a:p>
          <a:p>
            <a:pPr indent="0" lvl="0" marL="0" rtl="0" algn="l">
              <a:spcBef>
                <a:spcPts val="1600"/>
              </a:spcBef>
              <a:spcAft>
                <a:spcPts val="1600"/>
              </a:spcAft>
              <a:buNone/>
            </a:pPr>
            <a:r>
              <a:rPr lang="tr" sz="1500">
                <a:solidFill>
                  <a:schemeClr val="dk1"/>
                </a:solidFill>
              </a:rPr>
              <a:t>We will try to classify the district groups.</a:t>
            </a:r>
            <a:endParaRPr sz="1500"/>
          </a:p>
        </p:txBody>
      </p:sp>
      <p:pic>
        <p:nvPicPr>
          <p:cNvPr id="182" name="Google Shape;182;p30"/>
          <p:cNvPicPr preferRelativeResize="0"/>
          <p:nvPr/>
        </p:nvPicPr>
        <p:blipFill>
          <a:blip r:embed="rId3">
            <a:alphaModFix/>
          </a:blip>
          <a:stretch>
            <a:fillRect/>
          </a:stretch>
        </p:blipFill>
        <p:spPr>
          <a:xfrm>
            <a:off x="244225" y="4613625"/>
            <a:ext cx="395600" cy="274075"/>
          </a:xfrm>
          <a:prstGeom prst="rect">
            <a:avLst/>
          </a:prstGeom>
          <a:noFill/>
          <a:ln>
            <a:noFill/>
          </a:ln>
        </p:spPr>
      </p:pic>
      <p:pic>
        <p:nvPicPr>
          <p:cNvPr id="183" name="Google Shape;183;p30"/>
          <p:cNvPicPr preferRelativeResize="0"/>
          <p:nvPr/>
        </p:nvPicPr>
        <p:blipFill>
          <a:blip r:embed="rId4">
            <a:alphaModFix/>
          </a:blip>
          <a:stretch>
            <a:fillRect/>
          </a:stretch>
        </p:blipFill>
        <p:spPr>
          <a:xfrm>
            <a:off x="5263625" y="1196000"/>
            <a:ext cx="3466375" cy="31365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idx="1" type="body"/>
          </p:nvPr>
        </p:nvSpPr>
        <p:spPr>
          <a:xfrm>
            <a:off x="531475" y="865453"/>
            <a:ext cx="4302600" cy="94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tr" sz="1000">
                <a:solidFill>
                  <a:schemeClr val="dk1"/>
                </a:solidFill>
              </a:rPr>
              <a:t>Features:</a:t>
            </a:r>
            <a:r>
              <a:rPr lang="tr" sz="1000">
                <a:solidFill>
                  <a:schemeClr val="dk1"/>
                </a:solidFill>
              </a:rPr>
              <a:t> Year, Seasons, Hour, Shooting, DayOfWeek, Ucr_Parts</a:t>
            </a:r>
            <a:endParaRPr sz="1000">
              <a:solidFill>
                <a:schemeClr val="dk1"/>
              </a:solidFill>
            </a:endParaRPr>
          </a:p>
          <a:p>
            <a:pPr indent="0" lvl="0" marL="0" rtl="0" algn="l">
              <a:spcBef>
                <a:spcPts val="1600"/>
              </a:spcBef>
              <a:spcAft>
                <a:spcPts val="1600"/>
              </a:spcAft>
              <a:buClr>
                <a:schemeClr val="dk1"/>
              </a:buClr>
              <a:buSzPts val="1100"/>
              <a:buFont typeface="Arial"/>
              <a:buNone/>
            </a:pPr>
            <a:r>
              <a:rPr b="1" lang="tr" sz="1000">
                <a:solidFill>
                  <a:schemeClr val="dk1"/>
                </a:solidFill>
              </a:rPr>
              <a:t>Target:</a:t>
            </a:r>
            <a:r>
              <a:rPr lang="tr" sz="1000">
                <a:solidFill>
                  <a:schemeClr val="dk1"/>
                </a:solidFill>
              </a:rPr>
              <a:t> District Group</a:t>
            </a:r>
            <a:endParaRPr/>
          </a:p>
        </p:txBody>
      </p:sp>
      <p:pic>
        <p:nvPicPr>
          <p:cNvPr id="189" name="Google Shape;189;p31"/>
          <p:cNvPicPr preferRelativeResize="0"/>
          <p:nvPr/>
        </p:nvPicPr>
        <p:blipFill>
          <a:blip r:embed="rId3">
            <a:alphaModFix/>
          </a:blip>
          <a:stretch>
            <a:fillRect/>
          </a:stretch>
        </p:blipFill>
        <p:spPr>
          <a:xfrm>
            <a:off x="5358300" y="1856050"/>
            <a:ext cx="3474000" cy="1819365"/>
          </a:xfrm>
          <a:prstGeom prst="rect">
            <a:avLst/>
          </a:prstGeom>
          <a:noFill/>
          <a:ln>
            <a:noFill/>
          </a:ln>
        </p:spPr>
      </p:pic>
      <p:pic>
        <p:nvPicPr>
          <p:cNvPr id="190" name="Google Shape;190;p31"/>
          <p:cNvPicPr preferRelativeResize="0"/>
          <p:nvPr/>
        </p:nvPicPr>
        <p:blipFill>
          <a:blip r:embed="rId4">
            <a:alphaModFix/>
          </a:blip>
          <a:stretch>
            <a:fillRect/>
          </a:stretch>
        </p:blipFill>
        <p:spPr>
          <a:xfrm>
            <a:off x="268025" y="1885650"/>
            <a:ext cx="4755350" cy="2163675"/>
          </a:xfrm>
          <a:prstGeom prst="rect">
            <a:avLst/>
          </a:prstGeom>
          <a:noFill/>
          <a:ln>
            <a:noFill/>
          </a:ln>
        </p:spPr>
      </p:pic>
      <p:sp>
        <p:nvSpPr>
          <p:cNvPr id="191" name="Google Shape;191;p31"/>
          <p:cNvSpPr/>
          <p:nvPr/>
        </p:nvSpPr>
        <p:spPr>
          <a:xfrm>
            <a:off x="0" y="334738"/>
            <a:ext cx="9144000" cy="320400"/>
          </a:xfrm>
          <a:prstGeom prst="rect">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tr">
                <a:solidFill>
                  <a:srgbClr val="FFFFFF"/>
                </a:solidFill>
              </a:rPr>
              <a:t>       Input:                                                                                                 Output:</a:t>
            </a:r>
            <a:endParaRPr>
              <a:solidFill>
                <a:srgbClr val="FFFFFF"/>
              </a:solidFill>
            </a:endParaRPr>
          </a:p>
        </p:txBody>
      </p:sp>
      <p:pic>
        <p:nvPicPr>
          <p:cNvPr id="192" name="Google Shape;192;p31"/>
          <p:cNvPicPr preferRelativeResize="0"/>
          <p:nvPr/>
        </p:nvPicPr>
        <p:blipFill>
          <a:blip r:embed="rId5">
            <a:alphaModFix/>
          </a:blip>
          <a:stretch>
            <a:fillRect/>
          </a:stretch>
        </p:blipFill>
        <p:spPr>
          <a:xfrm>
            <a:off x="244225" y="4613625"/>
            <a:ext cx="395600" cy="274075"/>
          </a:xfrm>
          <a:prstGeom prst="rect">
            <a:avLst/>
          </a:prstGeom>
          <a:noFill/>
          <a:ln>
            <a:noFill/>
          </a:ln>
        </p:spPr>
      </p:pic>
      <p:sp>
        <p:nvSpPr>
          <p:cNvPr id="193" name="Google Shape;193;p31"/>
          <p:cNvSpPr txBox="1"/>
          <p:nvPr/>
        </p:nvSpPr>
        <p:spPr>
          <a:xfrm>
            <a:off x="5452900" y="865450"/>
            <a:ext cx="2977500" cy="7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 sz="1000"/>
              <a:t>Accuracy: </a:t>
            </a:r>
            <a:r>
              <a:rPr lang="tr" sz="1000"/>
              <a:t>0.49</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tr" sz="1000"/>
              <a:t>(</a:t>
            </a:r>
            <a:r>
              <a:rPr lang="tr" sz="1100">
                <a:solidFill>
                  <a:schemeClr val="dk1"/>
                </a:solidFill>
              </a:rPr>
              <a:t>XGB Classifier)</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639825" y="445025"/>
            <a:ext cx="8192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Content</a:t>
            </a:r>
            <a:endParaRPr/>
          </a:p>
        </p:txBody>
      </p:sp>
      <p:sp>
        <p:nvSpPr>
          <p:cNvPr id="62" name="Google Shape;62;p14"/>
          <p:cNvSpPr txBox="1"/>
          <p:nvPr>
            <p:ph idx="1" type="body"/>
          </p:nvPr>
        </p:nvSpPr>
        <p:spPr>
          <a:xfrm>
            <a:off x="4606325" y="1627925"/>
            <a:ext cx="3264000" cy="1783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434343"/>
              </a:buClr>
              <a:buSzPts val="2000"/>
              <a:buAutoNum type="arabicPeriod"/>
            </a:pPr>
            <a:r>
              <a:rPr lang="tr" sz="2000">
                <a:solidFill>
                  <a:srgbClr val="434343"/>
                </a:solidFill>
              </a:rPr>
              <a:t>Know How (15 min)</a:t>
            </a:r>
            <a:endParaRPr sz="2000">
              <a:solidFill>
                <a:srgbClr val="434343"/>
              </a:solidFill>
            </a:endParaRPr>
          </a:p>
          <a:p>
            <a:pPr indent="-355600" lvl="0" marL="457200" rtl="0" algn="l">
              <a:spcBef>
                <a:spcPts val="0"/>
              </a:spcBef>
              <a:spcAft>
                <a:spcPts val="0"/>
              </a:spcAft>
              <a:buClr>
                <a:srgbClr val="434343"/>
              </a:buClr>
              <a:buSzPts val="2000"/>
              <a:buAutoNum type="arabicPeriod"/>
            </a:pPr>
            <a:r>
              <a:rPr lang="tr" sz="2000">
                <a:solidFill>
                  <a:srgbClr val="434343"/>
                </a:solidFill>
              </a:rPr>
              <a:t>Know Self (5 min)</a:t>
            </a:r>
            <a:endParaRPr sz="2000">
              <a:solidFill>
                <a:srgbClr val="434343"/>
              </a:solidFill>
            </a:endParaRPr>
          </a:p>
          <a:p>
            <a:pPr indent="-355600" lvl="0" marL="457200" rtl="0" algn="l">
              <a:spcBef>
                <a:spcPts val="0"/>
              </a:spcBef>
              <a:spcAft>
                <a:spcPts val="0"/>
              </a:spcAft>
              <a:buClr>
                <a:srgbClr val="434343"/>
              </a:buClr>
              <a:buSzPts val="2000"/>
              <a:buAutoNum type="arabicPeriod"/>
            </a:pPr>
            <a:r>
              <a:rPr lang="tr" sz="2000">
                <a:solidFill>
                  <a:srgbClr val="434343"/>
                </a:solidFill>
              </a:rPr>
              <a:t>Q&amp;A (5 min)</a:t>
            </a:r>
            <a:endParaRPr sz="2000">
              <a:solidFill>
                <a:srgbClr val="434343"/>
              </a:solidFill>
            </a:endParaRPr>
          </a:p>
        </p:txBody>
      </p:sp>
      <p:pic>
        <p:nvPicPr>
          <p:cNvPr id="63" name="Google Shape;63;p14"/>
          <p:cNvPicPr preferRelativeResize="0"/>
          <p:nvPr/>
        </p:nvPicPr>
        <p:blipFill>
          <a:blip r:embed="rId3">
            <a:alphaModFix/>
          </a:blip>
          <a:stretch>
            <a:fillRect/>
          </a:stretch>
        </p:blipFill>
        <p:spPr>
          <a:xfrm>
            <a:off x="244225" y="4613625"/>
            <a:ext cx="395600" cy="274075"/>
          </a:xfrm>
          <a:prstGeom prst="rect">
            <a:avLst/>
          </a:prstGeom>
          <a:noFill/>
          <a:ln>
            <a:noFill/>
          </a:ln>
        </p:spPr>
      </p:pic>
      <p:pic>
        <p:nvPicPr>
          <p:cNvPr id="64" name="Google Shape;64;p14"/>
          <p:cNvPicPr preferRelativeResize="0"/>
          <p:nvPr/>
        </p:nvPicPr>
        <p:blipFill rotWithShape="1">
          <a:blip r:embed="rId4">
            <a:alphaModFix/>
          </a:blip>
          <a:srcRect b="0" l="-5270" r="5270" t="0"/>
          <a:stretch/>
        </p:blipFill>
        <p:spPr>
          <a:xfrm>
            <a:off x="669848" y="1729300"/>
            <a:ext cx="2680400" cy="17838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All Models</a:t>
            </a:r>
            <a:endParaRPr/>
          </a:p>
        </p:txBody>
      </p:sp>
      <p:graphicFrame>
        <p:nvGraphicFramePr>
          <p:cNvPr id="199" name="Google Shape;199;p32"/>
          <p:cNvGraphicFramePr/>
          <p:nvPr/>
        </p:nvGraphicFramePr>
        <p:xfrm>
          <a:off x="952500" y="1376575"/>
          <a:ext cx="3000000" cy="3000000"/>
        </p:xfrm>
        <a:graphic>
          <a:graphicData uri="http://schemas.openxmlformats.org/drawingml/2006/table">
            <a:tbl>
              <a:tblPr>
                <a:noFill/>
                <a:tableStyleId>{2BD51BF0-0D77-4E54-9E3C-E0900B1F07B2}</a:tableStyleId>
              </a:tblPr>
              <a:tblGrid>
                <a:gridCol w="1809750"/>
                <a:gridCol w="1809750"/>
                <a:gridCol w="1809750"/>
                <a:gridCol w="1809750"/>
              </a:tblGrid>
              <a:tr h="3924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tr"/>
                        <a:t>Model 1:</a:t>
                      </a:r>
                      <a:endParaRPr/>
                    </a:p>
                  </a:txBody>
                  <a:tcPr marT="91425" marB="91425" marR="91425" marL="91425"/>
                </a:tc>
                <a:tc>
                  <a:txBody>
                    <a:bodyPr/>
                    <a:lstStyle/>
                    <a:p>
                      <a:pPr indent="0" lvl="0" marL="0" rtl="0" algn="l">
                        <a:spcBef>
                          <a:spcPts val="0"/>
                        </a:spcBef>
                        <a:spcAft>
                          <a:spcPts val="0"/>
                        </a:spcAft>
                        <a:buNone/>
                      </a:pPr>
                      <a:r>
                        <a:rPr lang="tr"/>
                        <a:t>Model 2:</a:t>
                      </a:r>
                      <a:endParaRPr/>
                    </a:p>
                  </a:txBody>
                  <a:tcPr marT="91425" marB="91425" marR="91425" marL="91425"/>
                </a:tc>
                <a:tc>
                  <a:txBody>
                    <a:bodyPr/>
                    <a:lstStyle/>
                    <a:p>
                      <a:pPr indent="0" lvl="0" marL="0" rtl="0" algn="l">
                        <a:spcBef>
                          <a:spcPts val="0"/>
                        </a:spcBef>
                        <a:spcAft>
                          <a:spcPts val="0"/>
                        </a:spcAft>
                        <a:buNone/>
                      </a:pPr>
                      <a:r>
                        <a:rPr lang="tr"/>
                        <a:t>Model 3:</a:t>
                      </a:r>
                      <a:endParaRPr/>
                    </a:p>
                  </a:txBody>
                  <a:tcPr marT="91425" marB="91425" marR="91425" marL="91425"/>
                </a:tc>
              </a:tr>
              <a:tr h="1002000">
                <a:tc>
                  <a:txBody>
                    <a:bodyPr/>
                    <a:lstStyle/>
                    <a:p>
                      <a:pPr indent="0" lvl="0" marL="0" rtl="0" algn="l">
                        <a:spcBef>
                          <a:spcPts val="0"/>
                        </a:spcBef>
                        <a:spcAft>
                          <a:spcPts val="0"/>
                        </a:spcAft>
                        <a:buNone/>
                      </a:pPr>
                      <a:r>
                        <a:rPr lang="tr"/>
                        <a:t>Predict:</a:t>
                      </a:r>
                      <a:endParaRPr/>
                    </a:p>
                  </a:txBody>
                  <a:tcPr marT="91425" marB="91425" marR="91425" marL="91425"/>
                </a:tc>
                <a:tc>
                  <a:txBody>
                    <a:bodyPr/>
                    <a:lstStyle/>
                    <a:p>
                      <a:pPr indent="0" lvl="0" marL="0" rtl="0" algn="l">
                        <a:lnSpc>
                          <a:spcPct val="115000"/>
                        </a:lnSpc>
                        <a:spcBef>
                          <a:spcPts val="0"/>
                        </a:spcBef>
                        <a:spcAft>
                          <a:spcPts val="1600"/>
                        </a:spcAft>
                        <a:buClr>
                          <a:schemeClr val="dk1"/>
                        </a:buClr>
                        <a:buSzPts val="1100"/>
                        <a:buFont typeface="Arial"/>
                        <a:buNone/>
                      </a:pPr>
                      <a:r>
                        <a:rPr lang="tr" sz="1050">
                          <a:solidFill>
                            <a:schemeClr val="dk1"/>
                          </a:solidFill>
                        </a:rPr>
                        <a:t>T</a:t>
                      </a:r>
                      <a:r>
                        <a:rPr lang="tr" sz="1050">
                          <a:solidFill>
                            <a:schemeClr val="dk1"/>
                          </a:solidFill>
                        </a:rPr>
                        <a:t>he number of crimes that will occur per day</a:t>
                      </a:r>
                      <a:endParaRPr/>
                    </a:p>
                  </a:txBody>
                  <a:tcPr marT="91425" marB="91425" marR="91425" marL="91425"/>
                </a:tc>
                <a:tc>
                  <a:txBody>
                    <a:bodyPr/>
                    <a:lstStyle/>
                    <a:p>
                      <a:pPr indent="0" lvl="0" marL="0" rtl="0" algn="l">
                        <a:lnSpc>
                          <a:spcPct val="115000"/>
                        </a:lnSpc>
                        <a:spcBef>
                          <a:spcPts val="0"/>
                        </a:spcBef>
                        <a:spcAft>
                          <a:spcPts val="1600"/>
                        </a:spcAft>
                        <a:buClr>
                          <a:schemeClr val="dk1"/>
                        </a:buClr>
                        <a:buSzPts val="1100"/>
                        <a:buFont typeface="Arial"/>
                        <a:buNone/>
                      </a:pPr>
                      <a:r>
                        <a:rPr lang="tr" sz="1050">
                          <a:solidFill>
                            <a:schemeClr val="dk1"/>
                          </a:solidFill>
                        </a:rPr>
                        <a:t>The number of </a:t>
                      </a:r>
                      <a:r>
                        <a:rPr lang="tr" sz="1050">
                          <a:solidFill>
                            <a:schemeClr val="dk1"/>
                          </a:solidFill>
                        </a:rPr>
                        <a:t>crimes that will occur per day</a:t>
                      </a:r>
                      <a:r>
                        <a:rPr lang="tr">
                          <a:solidFill>
                            <a:schemeClr val="dk1"/>
                          </a:solidFill>
                        </a:rPr>
                        <a:t> </a:t>
                      </a:r>
                      <a:r>
                        <a:rPr lang="tr" sz="1050">
                          <a:solidFill>
                            <a:schemeClr val="dk1"/>
                          </a:solidFill>
                        </a:rPr>
                        <a:t>for Ucr_Part 3 </a:t>
                      </a:r>
                      <a:endParaRPr/>
                    </a:p>
                  </a:txBody>
                  <a:tcPr marT="91425" marB="91425" marR="91425" marL="91425"/>
                </a:tc>
                <a:tc>
                  <a:txBody>
                    <a:bodyPr/>
                    <a:lstStyle/>
                    <a:p>
                      <a:pPr indent="0" lvl="0" marL="0" rtl="0" algn="l">
                        <a:spcBef>
                          <a:spcPts val="0"/>
                        </a:spcBef>
                        <a:spcAft>
                          <a:spcPts val="0"/>
                        </a:spcAft>
                        <a:buNone/>
                      </a:pPr>
                      <a:r>
                        <a:rPr lang="tr" sz="1050"/>
                        <a:t>In which district group the crime can be committed</a:t>
                      </a:r>
                      <a:endParaRPr sz="1050"/>
                    </a:p>
                  </a:txBody>
                  <a:tcPr marT="91425" marB="91425" marR="91425" marL="91425"/>
                </a:tc>
              </a:tr>
              <a:tr h="582900">
                <a:tc>
                  <a:txBody>
                    <a:bodyPr/>
                    <a:lstStyle/>
                    <a:p>
                      <a:pPr indent="0" lvl="0" marL="0" rtl="0" algn="l">
                        <a:spcBef>
                          <a:spcPts val="0"/>
                        </a:spcBef>
                        <a:spcAft>
                          <a:spcPts val="0"/>
                        </a:spcAft>
                        <a:buNone/>
                      </a:pPr>
                      <a:r>
                        <a:rPr lang="tr"/>
                        <a:t>Model:</a:t>
                      </a:r>
                      <a:endParaRPr/>
                    </a:p>
                  </a:txBody>
                  <a:tcPr marT="91425" marB="91425" marR="91425" marL="91425"/>
                </a:tc>
                <a:tc>
                  <a:txBody>
                    <a:bodyPr/>
                    <a:lstStyle/>
                    <a:p>
                      <a:pPr indent="0" lvl="0" marL="0" rtl="0" algn="l">
                        <a:lnSpc>
                          <a:spcPct val="115000"/>
                        </a:lnSpc>
                        <a:spcBef>
                          <a:spcPts val="0"/>
                        </a:spcBef>
                        <a:spcAft>
                          <a:spcPts val="1600"/>
                        </a:spcAft>
                        <a:buClr>
                          <a:schemeClr val="dk1"/>
                        </a:buClr>
                        <a:buSzPts val="1100"/>
                        <a:buFont typeface="Arial"/>
                        <a:buNone/>
                      </a:pPr>
                      <a:r>
                        <a:rPr lang="tr" sz="1050">
                          <a:solidFill>
                            <a:schemeClr val="dk1"/>
                          </a:solidFill>
                        </a:rPr>
                        <a:t>Linear Regression</a:t>
                      </a:r>
                      <a:endParaRPr/>
                    </a:p>
                  </a:txBody>
                  <a:tcPr marT="91425" marB="91425" marR="91425" marL="91425"/>
                </a:tc>
                <a:tc>
                  <a:txBody>
                    <a:bodyPr/>
                    <a:lstStyle/>
                    <a:p>
                      <a:pPr indent="0" lvl="0" marL="0" rtl="0" algn="l">
                        <a:lnSpc>
                          <a:spcPct val="115000"/>
                        </a:lnSpc>
                        <a:spcBef>
                          <a:spcPts val="0"/>
                        </a:spcBef>
                        <a:spcAft>
                          <a:spcPts val="1600"/>
                        </a:spcAft>
                        <a:buClr>
                          <a:schemeClr val="dk1"/>
                        </a:buClr>
                        <a:buSzPts val="1100"/>
                        <a:buFont typeface="Arial"/>
                        <a:buNone/>
                      </a:pPr>
                      <a:r>
                        <a:rPr lang="tr" sz="1050">
                          <a:solidFill>
                            <a:schemeClr val="dk1"/>
                          </a:solidFill>
                        </a:rPr>
                        <a:t>Linear Regression</a:t>
                      </a:r>
                      <a:endParaRPr/>
                    </a:p>
                  </a:txBody>
                  <a:tcPr marT="91425" marB="91425" marR="91425" marL="91425"/>
                </a:tc>
                <a:tc>
                  <a:txBody>
                    <a:bodyPr/>
                    <a:lstStyle/>
                    <a:p>
                      <a:pPr indent="0" lvl="0" marL="0" rtl="0" algn="l">
                        <a:lnSpc>
                          <a:spcPct val="115000"/>
                        </a:lnSpc>
                        <a:spcBef>
                          <a:spcPts val="0"/>
                        </a:spcBef>
                        <a:spcAft>
                          <a:spcPts val="1600"/>
                        </a:spcAft>
                        <a:buClr>
                          <a:schemeClr val="dk1"/>
                        </a:buClr>
                        <a:buSzPts val="1100"/>
                        <a:buFont typeface="Arial"/>
                        <a:buNone/>
                      </a:pPr>
                      <a:r>
                        <a:rPr lang="tr" sz="1100">
                          <a:solidFill>
                            <a:schemeClr val="dk1"/>
                          </a:solidFill>
                        </a:rPr>
                        <a:t>XGB Classifier</a:t>
                      </a:r>
                      <a:endParaRPr/>
                    </a:p>
                  </a:txBody>
                  <a:tcPr marT="91425" marB="91425" marR="91425" marL="91425"/>
                </a:tc>
              </a:tr>
              <a:tr h="630525">
                <a:tc>
                  <a:txBody>
                    <a:bodyPr/>
                    <a:lstStyle/>
                    <a:p>
                      <a:pPr indent="0" lvl="0" marL="0" rtl="0" algn="l">
                        <a:spcBef>
                          <a:spcPts val="0"/>
                        </a:spcBef>
                        <a:spcAft>
                          <a:spcPts val="0"/>
                        </a:spcAft>
                        <a:buNone/>
                      </a:pPr>
                      <a:r>
                        <a:rPr lang="tr"/>
                        <a:t>Metric: </a:t>
                      </a:r>
                      <a:endParaRPr/>
                    </a:p>
                  </a:txBody>
                  <a:tcPr marT="91425" marB="91425" marR="91425" marL="91425"/>
                </a:tc>
                <a:tc>
                  <a:txBody>
                    <a:bodyPr/>
                    <a:lstStyle/>
                    <a:p>
                      <a:pPr indent="0" lvl="0" marL="0" rtl="0" algn="l">
                        <a:lnSpc>
                          <a:spcPct val="142850"/>
                        </a:lnSpc>
                        <a:spcBef>
                          <a:spcPts val="0"/>
                        </a:spcBef>
                        <a:spcAft>
                          <a:spcPts val="1700"/>
                        </a:spcAft>
                        <a:buClr>
                          <a:schemeClr val="dk1"/>
                        </a:buClr>
                        <a:buSzPts val="1100"/>
                        <a:buFont typeface="Arial"/>
                        <a:buNone/>
                      </a:pPr>
                      <a:r>
                        <a:rPr lang="tr" sz="1050">
                          <a:solidFill>
                            <a:schemeClr val="dk1"/>
                          </a:solidFill>
                        </a:rPr>
                        <a:t>R-squared: 0.74</a:t>
                      </a:r>
                      <a:endParaRPr/>
                    </a:p>
                  </a:txBody>
                  <a:tcPr marT="91425" marB="91425" marR="91425" marL="91425"/>
                </a:tc>
                <a:tc>
                  <a:txBody>
                    <a:bodyPr/>
                    <a:lstStyle/>
                    <a:p>
                      <a:pPr indent="0" lvl="0" marL="0" rtl="0" algn="l">
                        <a:lnSpc>
                          <a:spcPct val="142850"/>
                        </a:lnSpc>
                        <a:spcBef>
                          <a:spcPts val="0"/>
                        </a:spcBef>
                        <a:spcAft>
                          <a:spcPts val="1700"/>
                        </a:spcAft>
                        <a:buNone/>
                      </a:pPr>
                      <a:r>
                        <a:rPr lang="tr" sz="1050">
                          <a:solidFill>
                            <a:schemeClr val="dk1"/>
                          </a:solidFill>
                        </a:rPr>
                        <a:t>R-squared: 0.66</a:t>
                      </a:r>
                      <a:endParaRPr/>
                    </a:p>
                  </a:txBody>
                  <a:tcPr marT="91425" marB="91425" marR="91425" marL="91425"/>
                </a:tc>
                <a:tc>
                  <a:txBody>
                    <a:bodyPr/>
                    <a:lstStyle/>
                    <a:p>
                      <a:pPr indent="0" lvl="0" marL="0" rtl="0" algn="l">
                        <a:lnSpc>
                          <a:spcPct val="115000"/>
                        </a:lnSpc>
                        <a:spcBef>
                          <a:spcPts val="0"/>
                        </a:spcBef>
                        <a:spcAft>
                          <a:spcPts val="1600"/>
                        </a:spcAft>
                        <a:buNone/>
                      </a:pPr>
                      <a:r>
                        <a:rPr lang="tr" sz="1000">
                          <a:solidFill>
                            <a:schemeClr val="dk1"/>
                          </a:solidFill>
                          <a:latin typeface="Roboto Mono"/>
                          <a:ea typeface="Roboto Mono"/>
                          <a:cs typeface="Roboto Mono"/>
                          <a:sym typeface="Roboto Mono"/>
                        </a:rPr>
                        <a:t>Accuracy:  0.49</a:t>
                      </a:r>
                      <a:endParaRPr/>
                    </a:p>
                  </a:txBody>
                  <a:tcPr marT="91425" marB="91425" marR="91425" marL="91425"/>
                </a:tc>
              </a:tr>
            </a:tbl>
          </a:graphicData>
        </a:graphic>
      </p:graphicFrame>
      <p:pic>
        <p:nvPicPr>
          <p:cNvPr id="200" name="Google Shape;200;p32"/>
          <p:cNvPicPr preferRelativeResize="0"/>
          <p:nvPr/>
        </p:nvPicPr>
        <p:blipFill>
          <a:blip r:embed="rId3">
            <a:alphaModFix/>
          </a:blip>
          <a:stretch>
            <a:fillRect/>
          </a:stretch>
        </p:blipFill>
        <p:spPr>
          <a:xfrm>
            <a:off x="244225" y="4613625"/>
            <a:ext cx="395600" cy="274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Next Steps</a:t>
            </a:r>
            <a:endParaRPr/>
          </a:p>
        </p:txBody>
      </p:sp>
      <p:sp>
        <p:nvSpPr>
          <p:cNvPr id="206" name="Google Shape;206;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tr">
                <a:solidFill>
                  <a:srgbClr val="000000"/>
                </a:solidFill>
              </a:rPr>
              <a:t>The dataset as such is not suitable for regression and classification problems.If we want to make a similar prediction or classification, a stronger preprocessing is required.</a:t>
            </a:r>
            <a:endParaRPr>
              <a:solidFill>
                <a:srgbClr val="000000"/>
              </a:solidFill>
            </a:endParaRPr>
          </a:p>
          <a:p>
            <a:pPr indent="-342900" lvl="0" marL="457200" rtl="0" algn="l">
              <a:spcBef>
                <a:spcPts val="0"/>
              </a:spcBef>
              <a:spcAft>
                <a:spcPts val="0"/>
              </a:spcAft>
              <a:buClr>
                <a:srgbClr val="000000"/>
              </a:buClr>
              <a:buSzPts val="1800"/>
              <a:buChar char="●"/>
            </a:pPr>
            <a:r>
              <a:rPr lang="tr">
                <a:solidFill>
                  <a:srgbClr val="000000"/>
                </a:solidFill>
              </a:rPr>
              <a:t>Multivariate Time Series can be applied to estimate the number of crimes that can occur in a given time period.</a:t>
            </a:r>
            <a:endParaRPr>
              <a:solidFill>
                <a:srgbClr val="000000"/>
              </a:solidFill>
            </a:endParaRPr>
          </a:p>
          <a:p>
            <a:pPr indent="-342900" lvl="0" marL="457200" rtl="0" algn="l">
              <a:spcBef>
                <a:spcPts val="0"/>
              </a:spcBef>
              <a:spcAft>
                <a:spcPts val="0"/>
              </a:spcAft>
              <a:buClr>
                <a:srgbClr val="000000"/>
              </a:buClr>
              <a:buSzPts val="1800"/>
              <a:buChar char="●"/>
            </a:pPr>
            <a:r>
              <a:rPr lang="tr">
                <a:solidFill>
                  <a:srgbClr val="000000"/>
                </a:solidFill>
              </a:rPr>
              <a:t>With the clustering method, we can identify cluster centers and insert them into the model as features. Also, when a crime occurs, the patrol car in the nearest center can quickly reach the crime position.</a:t>
            </a:r>
            <a:endParaRPr>
              <a:solidFill>
                <a:srgbClr val="000000"/>
              </a:solidFill>
            </a:endParaRPr>
          </a:p>
          <a:p>
            <a:pPr indent="-342900" lvl="0" marL="457200" rtl="0" algn="l">
              <a:spcBef>
                <a:spcPts val="0"/>
              </a:spcBef>
              <a:spcAft>
                <a:spcPts val="0"/>
              </a:spcAft>
              <a:buClr>
                <a:srgbClr val="000000"/>
              </a:buClr>
              <a:buSzPts val="1800"/>
              <a:buChar char="●"/>
            </a:pPr>
            <a:r>
              <a:rPr lang="tr">
                <a:solidFill>
                  <a:schemeClr val="dk1"/>
                </a:solidFill>
              </a:rPr>
              <a:t>We can build a model for each district. Was this crime committed in D4 district?</a:t>
            </a:r>
            <a:endParaRPr>
              <a:solidFill>
                <a:srgbClr val="000000"/>
              </a:solidFill>
            </a:endParaRPr>
          </a:p>
        </p:txBody>
      </p:sp>
      <p:pic>
        <p:nvPicPr>
          <p:cNvPr id="207" name="Google Shape;207;p33"/>
          <p:cNvPicPr preferRelativeResize="0"/>
          <p:nvPr/>
        </p:nvPicPr>
        <p:blipFill>
          <a:blip r:embed="rId3">
            <a:alphaModFix/>
          </a:blip>
          <a:stretch>
            <a:fillRect/>
          </a:stretch>
        </p:blipFill>
        <p:spPr>
          <a:xfrm>
            <a:off x="244225" y="4613625"/>
            <a:ext cx="395600" cy="274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What was the most challenging issue for you in the project? How did you get over it?</a:t>
            </a:r>
            <a:endParaRPr/>
          </a:p>
        </p:txBody>
      </p:sp>
      <p:sp>
        <p:nvSpPr>
          <p:cNvPr id="213" name="Google Shape;213;p34"/>
          <p:cNvSpPr txBox="1"/>
          <p:nvPr>
            <p:ph idx="1" type="body"/>
          </p:nvPr>
        </p:nvSpPr>
        <p:spPr>
          <a:xfrm>
            <a:off x="509625" y="1533150"/>
            <a:ext cx="8322600" cy="303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500">
                <a:solidFill>
                  <a:srgbClr val="000000"/>
                </a:solidFill>
              </a:rPr>
              <a:t>Asking the right questions to the data.I was worried that I was going to </a:t>
            </a:r>
            <a:r>
              <a:rPr b="1" lang="tr" sz="1500">
                <a:solidFill>
                  <a:srgbClr val="000000"/>
                </a:solidFill>
              </a:rPr>
              <a:t>determine the problem</a:t>
            </a:r>
            <a:r>
              <a:rPr lang="tr" sz="1500">
                <a:solidFill>
                  <a:srgbClr val="000000"/>
                </a:solidFill>
              </a:rPr>
              <a:t>. I have tried many things with the data. </a:t>
            </a:r>
            <a:endParaRPr sz="1500">
              <a:solidFill>
                <a:srgbClr val="000000"/>
              </a:solidFill>
            </a:endParaRPr>
          </a:p>
          <a:p>
            <a:pPr indent="0" lvl="0" marL="0" rtl="0" algn="l">
              <a:spcBef>
                <a:spcPts val="1600"/>
              </a:spcBef>
              <a:spcAft>
                <a:spcPts val="0"/>
              </a:spcAft>
              <a:buNone/>
            </a:pPr>
            <a:r>
              <a:rPr lang="tr" sz="1500">
                <a:solidFill>
                  <a:srgbClr val="000000"/>
                </a:solidFill>
              </a:rPr>
              <a:t>Initially, I didn't know how to </a:t>
            </a:r>
            <a:r>
              <a:rPr b="1" lang="tr" sz="1500">
                <a:solidFill>
                  <a:srgbClr val="000000"/>
                </a:solidFill>
              </a:rPr>
              <a:t>approach </a:t>
            </a:r>
            <a:r>
              <a:rPr lang="tr" sz="1500">
                <a:solidFill>
                  <a:srgbClr val="000000"/>
                </a:solidFill>
              </a:rPr>
              <a:t>data. I overcame this by </a:t>
            </a:r>
            <a:r>
              <a:rPr i="1" lang="tr" sz="1500">
                <a:solidFill>
                  <a:srgbClr val="000000"/>
                </a:solidFill>
              </a:rPr>
              <a:t>trying and working planned</a:t>
            </a:r>
            <a:r>
              <a:rPr lang="tr" sz="1500">
                <a:solidFill>
                  <a:srgbClr val="000000"/>
                </a:solidFill>
              </a:rPr>
              <a:t>. I think this work has contributed a lot to me in </a:t>
            </a:r>
            <a:r>
              <a:rPr b="1" lang="tr" sz="1500">
                <a:solidFill>
                  <a:srgbClr val="1D1C1D"/>
                </a:solidFill>
              </a:rPr>
              <a:t>understanding data</a:t>
            </a:r>
            <a:r>
              <a:rPr lang="tr" sz="1500">
                <a:solidFill>
                  <a:srgbClr val="000000"/>
                </a:solidFill>
              </a:rPr>
              <a:t>.</a:t>
            </a:r>
            <a:endParaRPr sz="1500">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214" name="Google Shape;214;p34"/>
          <p:cNvPicPr preferRelativeResize="0"/>
          <p:nvPr/>
        </p:nvPicPr>
        <p:blipFill>
          <a:blip r:embed="rId3">
            <a:alphaModFix/>
          </a:blip>
          <a:stretch>
            <a:fillRect/>
          </a:stretch>
        </p:blipFill>
        <p:spPr>
          <a:xfrm>
            <a:off x="244225" y="4613625"/>
            <a:ext cx="395600" cy="274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What excited you about your capstone project?</a:t>
            </a:r>
            <a:endParaRPr/>
          </a:p>
        </p:txBody>
      </p:sp>
      <p:sp>
        <p:nvSpPr>
          <p:cNvPr id="220" name="Google Shape;220;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tr">
                <a:solidFill>
                  <a:srgbClr val="000000"/>
                </a:solidFill>
              </a:rPr>
              <a:t>To be looking for a real solution to a </a:t>
            </a:r>
            <a:r>
              <a:rPr b="1" lang="tr">
                <a:solidFill>
                  <a:srgbClr val="000000"/>
                </a:solidFill>
              </a:rPr>
              <a:t>real problem</a:t>
            </a:r>
            <a:r>
              <a:rPr lang="tr">
                <a:solidFill>
                  <a:srgbClr val="000000"/>
                </a:solidFill>
              </a:rPr>
              <a:t>. I think the answers I am looking for in this problem are similar in the industry. I wanted to create a really usable product.</a:t>
            </a:r>
            <a:endParaRPr>
              <a:solidFill>
                <a:srgbClr val="000000"/>
              </a:solidFill>
            </a:endParaRPr>
          </a:p>
          <a:p>
            <a:pPr indent="-342900" lvl="0" marL="457200" rtl="0" algn="l">
              <a:spcBef>
                <a:spcPts val="0"/>
              </a:spcBef>
              <a:spcAft>
                <a:spcPts val="0"/>
              </a:spcAft>
              <a:buClr>
                <a:srgbClr val="000000"/>
              </a:buClr>
              <a:buSzPts val="1800"/>
              <a:buChar char="●"/>
            </a:pPr>
            <a:r>
              <a:rPr lang="tr">
                <a:solidFill>
                  <a:srgbClr val="000000"/>
                </a:solidFill>
              </a:rPr>
              <a:t>Working with more complex data was challenging and at the same time I felt I was learning new things.</a:t>
            </a:r>
            <a:endParaRPr>
              <a:solidFill>
                <a:srgbClr val="000000"/>
              </a:solidFill>
            </a:endParaRPr>
          </a:p>
        </p:txBody>
      </p:sp>
      <p:pic>
        <p:nvPicPr>
          <p:cNvPr id="221" name="Google Shape;221;p35"/>
          <p:cNvPicPr preferRelativeResize="0"/>
          <p:nvPr/>
        </p:nvPicPr>
        <p:blipFill>
          <a:blip r:embed="rId3">
            <a:alphaModFix/>
          </a:blip>
          <a:stretch>
            <a:fillRect/>
          </a:stretch>
        </p:blipFill>
        <p:spPr>
          <a:xfrm>
            <a:off x="244225" y="4613625"/>
            <a:ext cx="395600" cy="274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2. Know Self</a:t>
            </a:r>
            <a:endParaRPr/>
          </a:p>
        </p:txBody>
      </p:sp>
      <p:sp>
        <p:nvSpPr>
          <p:cNvPr id="227" name="Google Shape;227;p36"/>
          <p:cNvSpPr txBox="1"/>
          <p:nvPr>
            <p:ph idx="1" type="body"/>
          </p:nvPr>
        </p:nvSpPr>
        <p:spPr>
          <a:xfrm>
            <a:off x="311700" y="1152475"/>
            <a:ext cx="4449600" cy="3416400"/>
          </a:xfrm>
          <a:prstGeom prst="rect">
            <a:avLst/>
          </a:prstGeom>
        </p:spPr>
        <p:txBody>
          <a:bodyPr anchorCtr="0" anchor="t" bIns="91425" lIns="91425" spcFirstLastPara="1" rIns="91425" wrap="square" tIns="91425">
            <a:noAutofit/>
          </a:bodyPr>
          <a:lstStyle/>
          <a:p>
            <a:pPr indent="-317500" lvl="0" marL="457200" rtl="0" algn="l">
              <a:spcBef>
                <a:spcPts val="300"/>
              </a:spcBef>
              <a:spcAft>
                <a:spcPts val="0"/>
              </a:spcAft>
              <a:buClr>
                <a:schemeClr val="dk1"/>
              </a:buClr>
              <a:buSzPts val="1400"/>
              <a:buChar char="➔"/>
            </a:pPr>
            <a:r>
              <a:rPr lang="tr" sz="1400">
                <a:solidFill>
                  <a:schemeClr val="dk1"/>
                </a:solidFill>
              </a:rPr>
              <a:t>In what areas do you think you have improved during your experience at UP School?</a:t>
            </a:r>
            <a:endParaRPr sz="1400">
              <a:solidFill>
                <a:schemeClr val="dk1"/>
              </a:solidFill>
            </a:endParaRPr>
          </a:p>
          <a:p>
            <a:pPr indent="0" lvl="0" marL="0" rtl="0" algn="l">
              <a:spcBef>
                <a:spcPts val="300"/>
              </a:spcBef>
              <a:spcAft>
                <a:spcPts val="0"/>
              </a:spcAft>
              <a:buNone/>
            </a:pPr>
            <a:r>
              <a:t/>
            </a:r>
            <a:endParaRPr sz="1400">
              <a:solidFill>
                <a:schemeClr val="dk1"/>
              </a:solidFill>
            </a:endParaRPr>
          </a:p>
          <a:p>
            <a:pPr indent="0" lvl="0" marL="0" rtl="0" algn="l">
              <a:spcBef>
                <a:spcPts val="300"/>
              </a:spcBef>
              <a:spcAft>
                <a:spcPts val="0"/>
              </a:spcAft>
              <a:buNone/>
            </a:pPr>
            <a:r>
              <a:t/>
            </a:r>
            <a:endParaRPr sz="1400">
              <a:solidFill>
                <a:schemeClr val="dk1"/>
              </a:solidFill>
            </a:endParaRPr>
          </a:p>
          <a:p>
            <a:pPr indent="-317500" lvl="0" marL="457200" rtl="0" algn="l">
              <a:spcBef>
                <a:spcPts val="300"/>
              </a:spcBef>
              <a:spcAft>
                <a:spcPts val="0"/>
              </a:spcAft>
              <a:buClr>
                <a:schemeClr val="dk1"/>
              </a:buClr>
              <a:buSzPts val="1400"/>
              <a:buChar char="➔"/>
            </a:pPr>
            <a:r>
              <a:rPr lang="tr" sz="1400">
                <a:solidFill>
                  <a:schemeClr val="dk1"/>
                </a:solidFill>
              </a:rPr>
              <a:t>In which area will you continue to improve yourself from now on?</a:t>
            </a:r>
            <a:endParaRPr sz="1400">
              <a:solidFill>
                <a:schemeClr val="dk1"/>
              </a:solidFill>
            </a:endParaRPr>
          </a:p>
          <a:p>
            <a:pPr indent="0" lvl="0" marL="0" rtl="0" algn="l">
              <a:spcBef>
                <a:spcPts val="300"/>
              </a:spcBef>
              <a:spcAft>
                <a:spcPts val="1600"/>
              </a:spcAft>
              <a:buNone/>
            </a:pPr>
            <a:r>
              <a:t/>
            </a:r>
            <a:endParaRPr/>
          </a:p>
        </p:txBody>
      </p:sp>
      <p:pic>
        <p:nvPicPr>
          <p:cNvPr id="228" name="Google Shape;228;p36"/>
          <p:cNvPicPr preferRelativeResize="0"/>
          <p:nvPr/>
        </p:nvPicPr>
        <p:blipFill>
          <a:blip r:embed="rId3">
            <a:alphaModFix/>
          </a:blip>
          <a:stretch>
            <a:fillRect/>
          </a:stretch>
        </p:blipFill>
        <p:spPr>
          <a:xfrm>
            <a:off x="244225" y="4613625"/>
            <a:ext cx="395600" cy="274075"/>
          </a:xfrm>
          <a:prstGeom prst="rect">
            <a:avLst/>
          </a:prstGeom>
          <a:noFill/>
          <a:ln>
            <a:noFill/>
          </a:ln>
        </p:spPr>
      </p:pic>
      <p:pic>
        <p:nvPicPr>
          <p:cNvPr id="229" name="Google Shape;229;p36"/>
          <p:cNvPicPr preferRelativeResize="0"/>
          <p:nvPr/>
        </p:nvPicPr>
        <p:blipFill>
          <a:blip r:embed="rId4">
            <a:alphaModFix/>
          </a:blip>
          <a:stretch>
            <a:fillRect/>
          </a:stretch>
        </p:blipFill>
        <p:spPr>
          <a:xfrm>
            <a:off x="5222600" y="1267588"/>
            <a:ext cx="3477776" cy="26083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In what areas do you think you have improved during your experience at UP School?</a:t>
            </a:r>
            <a:endParaRPr/>
          </a:p>
        </p:txBody>
      </p:sp>
      <p:sp>
        <p:nvSpPr>
          <p:cNvPr id="235" name="Google Shape;235;p37"/>
          <p:cNvSpPr txBox="1"/>
          <p:nvPr>
            <p:ph idx="1" type="body"/>
          </p:nvPr>
        </p:nvSpPr>
        <p:spPr>
          <a:xfrm>
            <a:off x="699000" y="1900150"/>
            <a:ext cx="3081000" cy="266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500">
                <a:solidFill>
                  <a:srgbClr val="434343"/>
                </a:solidFill>
              </a:rPr>
              <a:t>Clarity of Purpose</a:t>
            </a:r>
            <a:endParaRPr sz="1500">
              <a:solidFill>
                <a:srgbClr val="434343"/>
              </a:solidFill>
            </a:endParaRPr>
          </a:p>
          <a:p>
            <a:pPr indent="0" lvl="0" marL="0" rtl="0" algn="l">
              <a:spcBef>
                <a:spcPts val="1600"/>
              </a:spcBef>
              <a:spcAft>
                <a:spcPts val="0"/>
              </a:spcAft>
              <a:buNone/>
            </a:pPr>
            <a:r>
              <a:rPr lang="tr" sz="1500">
                <a:solidFill>
                  <a:srgbClr val="434343"/>
                </a:solidFill>
              </a:rPr>
              <a:t>Solving Challenging Problems</a:t>
            </a:r>
            <a:endParaRPr sz="1500">
              <a:solidFill>
                <a:srgbClr val="434343"/>
              </a:solidFill>
            </a:endParaRPr>
          </a:p>
          <a:p>
            <a:pPr indent="0" lvl="0" marL="0" rtl="0" algn="l">
              <a:spcBef>
                <a:spcPts val="1600"/>
              </a:spcBef>
              <a:spcAft>
                <a:spcPts val="0"/>
              </a:spcAft>
              <a:buNone/>
            </a:pPr>
            <a:r>
              <a:rPr lang="tr" sz="1500">
                <a:solidFill>
                  <a:srgbClr val="434343"/>
                </a:solidFill>
              </a:rPr>
              <a:t>Time Management</a:t>
            </a:r>
            <a:endParaRPr sz="1500">
              <a:solidFill>
                <a:srgbClr val="434343"/>
              </a:solidFill>
            </a:endParaRPr>
          </a:p>
          <a:p>
            <a:pPr indent="0" lvl="0" marL="0" rtl="0" algn="l">
              <a:spcBef>
                <a:spcPts val="1600"/>
              </a:spcBef>
              <a:spcAft>
                <a:spcPts val="0"/>
              </a:spcAft>
              <a:buNone/>
            </a:pPr>
            <a:r>
              <a:rPr lang="tr" sz="1500">
                <a:solidFill>
                  <a:srgbClr val="434343"/>
                </a:solidFill>
              </a:rPr>
              <a:t>Lifelong Learning </a:t>
            </a:r>
            <a:endParaRPr sz="1500">
              <a:solidFill>
                <a:srgbClr val="434343"/>
              </a:solidFill>
            </a:endParaRPr>
          </a:p>
          <a:p>
            <a:pPr indent="0" lvl="0" marL="0" rtl="0" algn="l">
              <a:spcBef>
                <a:spcPts val="1600"/>
              </a:spcBef>
              <a:spcAft>
                <a:spcPts val="0"/>
              </a:spcAft>
              <a:buNone/>
            </a:pPr>
            <a:r>
              <a:rPr lang="tr" sz="1500">
                <a:solidFill>
                  <a:srgbClr val="434343"/>
                </a:solidFill>
              </a:rPr>
              <a:t>Feed Forward</a:t>
            </a:r>
            <a:endParaRPr sz="1500">
              <a:solidFill>
                <a:srgbClr val="434343"/>
              </a:solidFill>
            </a:endParaRPr>
          </a:p>
          <a:p>
            <a:pPr indent="0" lvl="0" marL="0" rtl="0" algn="l">
              <a:spcBef>
                <a:spcPts val="1600"/>
              </a:spcBef>
              <a:spcAft>
                <a:spcPts val="0"/>
              </a:spcAft>
              <a:buClr>
                <a:schemeClr val="dk1"/>
              </a:buClr>
              <a:buSzPts val="1100"/>
              <a:buFont typeface="Arial"/>
              <a:buNone/>
            </a:pPr>
            <a:r>
              <a:t/>
            </a:r>
            <a:endParaRPr sz="1500">
              <a:solidFill>
                <a:srgbClr val="434343"/>
              </a:solidFill>
            </a:endParaRPr>
          </a:p>
          <a:p>
            <a:pPr indent="0" lvl="0" marL="0" rtl="0" algn="l">
              <a:spcBef>
                <a:spcPts val="1600"/>
              </a:spcBef>
              <a:spcAft>
                <a:spcPts val="1600"/>
              </a:spcAft>
              <a:buNone/>
            </a:pPr>
            <a:r>
              <a:t/>
            </a:r>
            <a:endParaRPr/>
          </a:p>
        </p:txBody>
      </p:sp>
      <p:pic>
        <p:nvPicPr>
          <p:cNvPr id="236" name="Google Shape;236;p37"/>
          <p:cNvPicPr preferRelativeResize="0"/>
          <p:nvPr/>
        </p:nvPicPr>
        <p:blipFill>
          <a:blip r:embed="rId3">
            <a:alphaModFix/>
          </a:blip>
          <a:stretch>
            <a:fillRect/>
          </a:stretch>
        </p:blipFill>
        <p:spPr>
          <a:xfrm>
            <a:off x="244225" y="4613625"/>
            <a:ext cx="395600" cy="274075"/>
          </a:xfrm>
          <a:prstGeom prst="rect">
            <a:avLst/>
          </a:prstGeom>
          <a:noFill/>
          <a:ln>
            <a:noFill/>
          </a:ln>
        </p:spPr>
      </p:pic>
      <p:cxnSp>
        <p:nvCxnSpPr>
          <p:cNvPr id="237" name="Google Shape;237;p37"/>
          <p:cNvCxnSpPr/>
          <p:nvPr/>
        </p:nvCxnSpPr>
        <p:spPr>
          <a:xfrm>
            <a:off x="3730575" y="2833125"/>
            <a:ext cx="268500" cy="0"/>
          </a:xfrm>
          <a:prstGeom prst="straightConnector1">
            <a:avLst/>
          </a:prstGeom>
          <a:noFill/>
          <a:ln cap="flat" cmpd="sng" w="9525">
            <a:solidFill>
              <a:schemeClr val="dk2"/>
            </a:solidFill>
            <a:prstDash val="solid"/>
            <a:round/>
            <a:headEnd len="med" w="med" type="none"/>
            <a:tailEnd len="med" w="med" type="triangle"/>
          </a:ln>
        </p:spPr>
      </p:cxnSp>
      <p:sp>
        <p:nvSpPr>
          <p:cNvPr id="238" name="Google Shape;238;p37"/>
          <p:cNvSpPr/>
          <p:nvPr/>
        </p:nvSpPr>
        <p:spPr>
          <a:xfrm>
            <a:off x="3582075" y="1978275"/>
            <a:ext cx="148500" cy="17097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7"/>
          <p:cNvSpPr txBox="1"/>
          <p:nvPr/>
        </p:nvSpPr>
        <p:spPr>
          <a:xfrm>
            <a:off x="4168500" y="2614150"/>
            <a:ext cx="9255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a:t>Together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In which area will you continue to improve yourself from now on?</a:t>
            </a:r>
            <a:endParaRPr/>
          </a:p>
        </p:txBody>
      </p:sp>
      <p:sp>
        <p:nvSpPr>
          <p:cNvPr id="245" name="Google Shape;245;p38"/>
          <p:cNvSpPr txBox="1"/>
          <p:nvPr>
            <p:ph idx="1" type="body"/>
          </p:nvPr>
        </p:nvSpPr>
        <p:spPr>
          <a:xfrm>
            <a:off x="311700" y="1513075"/>
            <a:ext cx="8520600" cy="302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rgbClr val="000000"/>
              </a:solidFill>
            </a:endParaRPr>
          </a:p>
          <a:p>
            <a:pPr indent="0" lvl="0" marL="0" rtl="0" algn="l">
              <a:spcBef>
                <a:spcPts val="1600"/>
              </a:spcBef>
              <a:spcAft>
                <a:spcPts val="1600"/>
              </a:spcAft>
              <a:buNone/>
            </a:pPr>
            <a:r>
              <a:rPr lang="tr" sz="1500">
                <a:solidFill>
                  <a:srgbClr val="000000"/>
                </a:solidFill>
              </a:rPr>
              <a:t>I want to work as a data scientist, apply what I have learned here and solve different problems. In the second phase, I plan to do a master's degree in order to have deeper knowledge in research. I think the industry and the academy feed each other. Therefore, there are things to learn from both.</a:t>
            </a:r>
            <a:endParaRPr sz="1500">
              <a:solidFill>
                <a:srgbClr val="000000"/>
              </a:solidFill>
            </a:endParaRPr>
          </a:p>
        </p:txBody>
      </p:sp>
      <p:pic>
        <p:nvPicPr>
          <p:cNvPr id="246" name="Google Shape;246;p38"/>
          <p:cNvPicPr preferRelativeResize="0"/>
          <p:nvPr/>
        </p:nvPicPr>
        <p:blipFill>
          <a:blip r:embed="rId3">
            <a:alphaModFix/>
          </a:blip>
          <a:stretch>
            <a:fillRect/>
          </a:stretch>
        </p:blipFill>
        <p:spPr>
          <a:xfrm>
            <a:off x="244225" y="4613625"/>
            <a:ext cx="395600" cy="274075"/>
          </a:xfrm>
          <a:prstGeom prst="rect">
            <a:avLst/>
          </a:prstGeom>
          <a:noFill/>
          <a:ln>
            <a:noFill/>
          </a:ln>
        </p:spPr>
      </p:pic>
      <p:sp>
        <p:nvSpPr>
          <p:cNvPr id="247" name="Google Shape;247;p38"/>
          <p:cNvSpPr/>
          <p:nvPr/>
        </p:nvSpPr>
        <p:spPr>
          <a:xfrm>
            <a:off x="2804875" y="1082925"/>
            <a:ext cx="339000" cy="190500"/>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8"/>
          <p:cNvSpPr/>
          <p:nvPr/>
        </p:nvSpPr>
        <p:spPr>
          <a:xfrm rot="10800000">
            <a:off x="2790775" y="1297975"/>
            <a:ext cx="339000" cy="171600"/>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3. Q&amp;A</a:t>
            </a:r>
            <a:endParaRPr/>
          </a:p>
        </p:txBody>
      </p:sp>
      <p:pic>
        <p:nvPicPr>
          <p:cNvPr id="254" name="Google Shape;254;p39"/>
          <p:cNvPicPr preferRelativeResize="0"/>
          <p:nvPr/>
        </p:nvPicPr>
        <p:blipFill>
          <a:blip r:embed="rId3">
            <a:alphaModFix/>
          </a:blip>
          <a:stretch>
            <a:fillRect/>
          </a:stretch>
        </p:blipFill>
        <p:spPr>
          <a:xfrm>
            <a:off x="244225" y="4613625"/>
            <a:ext cx="395600" cy="274075"/>
          </a:xfrm>
          <a:prstGeom prst="rect">
            <a:avLst/>
          </a:prstGeom>
          <a:noFill/>
          <a:ln>
            <a:noFill/>
          </a:ln>
        </p:spPr>
      </p:pic>
      <p:pic>
        <p:nvPicPr>
          <p:cNvPr id="255" name="Google Shape;255;p39"/>
          <p:cNvPicPr preferRelativeResize="0"/>
          <p:nvPr/>
        </p:nvPicPr>
        <p:blipFill>
          <a:blip r:embed="rId4">
            <a:alphaModFix/>
          </a:blip>
          <a:stretch>
            <a:fillRect/>
          </a:stretch>
        </p:blipFill>
        <p:spPr>
          <a:xfrm>
            <a:off x="1470075" y="1483200"/>
            <a:ext cx="5970326" cy="16354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0"/>
          <p:cNvSpPr txBox="1"/>
          <p:nvPr>
            <p:ph type="title"/>
          </p:nvPr>
        </p:nvSpPr>
        <p:spPr>
          <a:xfrm>
            <a:off x="4171575" y="414975"/>
            <a:ext cx="4914000" cy="1441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tr"/>
              <a:t>Thank you for listening!</a:t>
            </a:r>
            <a:endParaRPr/>
          </a:p>
        </p:txBody>
      </p:sp>
      <p:sp>
        <p:nvSpPr>
          <p:cNvPr id="261" name="Google Shape;261;p40"/>
          <p:cNvSpPr txBox="1"/>
          <p:nvPr>
            <p:ph idx="1" type="body"/>
          </p:nvPr>
        </p:nvSpPr>
        <p:spPr>
          <a:xfrm>
            <a:off x="3086825" y="3188750"/>
            <a:ext cx="5745600" cy="1387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tr">
                <a:solidFill>
                  <a:schemeClr val="dk1"/>
                </a:solidFill>
              </a:rPr>
              <a:t>Şengül Karaderili</a:t>
            </a:r>
            <a:endParaRPr>
              <a:solidFill>
                <a:schemeClr val="dk1"/>
              </a:solidFill>
            </a:endParaRPr>
          </a:p>
          <a:p>
            <a:pPr indent="0" lvl="0" marL="0" rtl="0" algn="r">
              <a:spcBef>
                <a:spcPts val="1600"/>
              </a:spcBef>
              <a:spcAft>
                <a:spcPts val="1600"/>
              </a:spcAft>
              <a:buClr>
                <a:schemeClr val="dk1"/>
              </a:buClr>
              <a:buSzPts val="1100"/>
              <a:buFont typeface="Arial"/>
              <a:buNone/>
            </a:pPr>
            <a:r>
              <a:rPr lang="tr">
                <a:solidFill>
                  <a:schemeClr val="dk1"/>
                </a:solidFill>
              </a:rPr>
              <a:t>sengulkaraderili@gmail.com</a:t>
            </a:r>
            <a:endParaRPr>
              <a:solidFill>
                <a:schemeClr val="dk1"/>
              </a:solidFill>
            </a:endParaRPr>
          </a:p>
        </p:txBody>
      </p:sp>
      <p:pic>
        <p:nvPicPr>
          <p:cNvPr id="262" name="Google Shape;262;p40"/>
          <p:cNvPicPr preferRelativeResize="0"/>
          <p:nvPr/>
        </p:nvPicPr>
        <p:blipFill>
          <a:blip r:embed="rId3">
            <a:alphaModFix/>
          </a:blip>
          <a:stretch>
            <a:fillRect/>
          </a:stretch>
        </p:blipFill>
        <p:spPr>
          <a:xfrm>
            <a:off x="244225" y="4613625"/>
            <a:ext cx="395600" cy="274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544025" y="445025"/>
            <a:ext cx="8288400" cy="572700"/>
          </a:xfrm>
          <a:prstGeom prst="rect">
            <a:avLst/>
          </a:prstGeom>
        </p:spPr>
        <p:txBody>
          <a:bodyPr anchorCtr="0" anchor="t" bIns="91425" lIns="91425" spcFirstLastPara="1" rIns="91425" wrap="square" tIns="91425">
            <a:noAutofit/>
          </a:bodyPr>
          <a:lstStyle/>
          <a:p>
            <a:pPr indent="-419100" lvl="0" marL="457200" rtl="0" algn="l">
              <a:lnSpc>
                <a:spcPct val="115000"/>
              </a:lnSpc>
              <a:spcBef>
                <a:spcPts val="0"/>
              </a:spcBef>
              <a:spcAft>
                <a:spcPts val="0"/>
              </a:spcAft>
              <a:buClr>
                <a:srgbClr val="1D1C1D"/>
              </a:buClr>
              <a:buSzPts val="3000"/>
              <a:buFont typeface="Arial"/>
              <a:buAutoNum type="arabicPeriod"/>
            </a:pPr>
            <a:r>
              <a:rPr lang="tr" sz="3000">
                <a:solidFill>
                  <a:srgbClr val="1D1C1D"/>
                </a:solidFill>
                <a:highlight>
                  <a:srgbClr val="FFFFFF"/>
                </a:highlight>
                <a:latin typeface="Arial"/>
                <a:ea typeface="Arial"/>
                <a:cs typeface="Arial"/>
                <a:sym typeface="Arial"/>
              </a:rPr>
              <a:t>Know How</a:t>
            </a:r>
            <a:endParaRPr sz="3000">
              <a:solidFill>
                <a:srgbClr val="1D1C1D"/>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70" name="Google Shape;70;p15"/>
          <p:cNvSpPr txBox="1"/>
          <p:nvPr>
            <p:ph idx="1" type="body"/>
          </p:nvPr>
        </p:nvSpPr>
        <p:spPr>
          <a:xfrm>
            <a:off x="640025" y="1017725"/>
            <a:ext cx="8192400" cy="3204900"/>
          </a:xfrm>
          <a:prstGeom prst="rect">
            <a:avLst/>
          </a:prstGeom>
        </p:spPr>
        <p:txBody>
          <a:bodyPr anchorCtr="0" anchor="t" bIns="91425" lIns="91425" spcFirstLastPara="1" rIns="91425" wrap="square" tIns="91425">
            <a:noAutofit/>
          </a:bodyPr>
          <a:lstStyle/>
          <a:p>
            <a:pPr indent="-323850" lvl="0" marL="457200" rtl="0" algn="l">
              <a:spcBef>
                <a:spcPts val="300"/>
              </a:spcBef>
              <a:spcAft>
                <a:spcPts val="0"/>
              </a:spcAft>
              <a:buClr>
                <a:schemeClr val="dk1"/>
              </a:buClr>
              <a:buSzPts val="1500"/>
              <a:buChar char="➔"/>
            </a:pPr>
            <a:r>
              <a:rPr lang="tr" sz="1500">
                <a:solidFill>
                  <a:schemeClr val="dk1"/>
                </a:solidFill>
              </a:rPr>
              <a:t>Problem &amp; Goal </a:t>
            </a:r>
            <a:endParaRPr sz="1500">
              <a:solidFill>
                <a:schemeClr val="dk1"/>
              </a:solidFill>
            </a:endParaRPr>
          </a:p>
          <a:p>
            <a:pPr indent="-323850" lvl="0" marL="457200" rtl="0" algn="l">
              <a:spcBef>
                <a:spcPts val="0"/>
              </a:spcBef>
              <a:spcAft>
                <a:spcPts val="0"/>
              </a:spcAft>
              <a:buClr>
                <a:schemeClr val="dk1"/>
              </a:buClr>
              <a:buSzPts val="1500"/>
              <a:buChar char="➔"/>
            </a:pPr>
            <a:r>
              <a:rPr lang="tr" sz="1500">
                <a:solidFill>
                  <a:schemeClr val="dk1"/>
                </a:solidFill>
              </a:rPr>
              <a:t>Data</a:t>
            </a:r>
            <a:endParaRPr sz="1500">
              <a:solidFill>
                <a:schemeClr val="dk1"/>
              </a:solidFill>
            </a:endParaRPr>
          </a:p>
          <a:p>
            <a:pPr indent="-323850" lvl="0" marL="457200" rtl="0" algn="l">
              <a:spcBef>
                <a:spcPts val="0"/>
              </a:spcBef>
              <a:spcAft>
                <a:spcPts val="0"/>
              </a:spcAft>
              <a:buClr>
                <a:schemeClr val="dk1"/>
              </a:buClr>
              <a:buSzPts val="1500"/>
              <a:buChar char="➔"/>
            </a:pPr>
            <a:r>
              <a:rPr lang="tr" sz="1500">
                <a:solidFill>
                  <a:schemeClr val="dk1"/>
                </a:solidFill>
              </a:rPr>
              <a:t>EDA</a:t>
            </a:r>
            <a:endParaRPr sz="1500">
              <a:solidFill>
                <a:schemeClr val="dk1"/>
              </a:solidFill>
            </a:endParaRPr>
          </a:p>
          <a:p>
            <a:pPr indent="0" lvl="0" marL="457200" rtl="0" algn="l">
              <a:spcBef>
                <a:spcPts val="300"/>
              </a:spcBef>
              <a:spcAft>
                <a:spcPts val="0"/>
              </a:spcAft>
              <a:buNone/>
            </a:pPr>
            <a:r>
              <a:t/>
            </a:r>
            <a:endParaRPr sz="1500">
              <a:solidFill>
                <a:schemeClr val="dk1"/>
              </a:solidFill>
            </a:endParaRPr>
          </a:p>
          <a:p>
            <a:pPr indent="-323850" lvl="0" marL="457200" rtl="0" algn="l">
              <a:spcBef>
                <a:spcPts val="300"/>
              </a:spcBef>
              <a:spcAft>
                <a:spcPts val="0"/>
              </a:spcAft>
              <a:buClr>
                <a:schemeClr val="dk1"/>
              </a:buClr>
              <a:buSzPts val="1500"/>
              <a:buChar char="➔"/>
            </a:pPr>
            <a:r>
              <a:rPr lang="tr" sz="1500">
                <a:solidFill>
                  <a:schemeClr val="dk1"/>
                </a:solidFill>
              </a:rPr>
              <a:t>1.Baseline Model </a:t>
            </a:r>
            <a:endParaRPr sz="1500">
              <a:solidFill>
                <a:schemeClr val="dk1"/>
              </a:solidFill>
            </a:endParaRPr>
          </a:p>
          <a:p>
            <a:pPr indent="-323850" lvl="0" marL="457200" rtl="0" algn="l">
              <a:spcBef>
                <a:spcPts val="0"/>
              </a:spcBef>
              <a:spcAft>
                <a:spcPts val="0"/>
              </a:spcAft>
              <a:buClr>
                <a:schemeClr val="dk1"/>
              </a:buClr>
              <a:buSzPts val="1500"/>
              <a:buChar char="➔"/>
            </a:pPr>
            <a:r>
              <a:rPr lang="tr" sz="1500">
                <a:solidFill>
                  <a:schemeClr val="dk1"/>
                </a:solidFill>
              </a:rPr>
              <a:t>2.Model: Predict for each day for Ucr Part 3</a:t>
            </a:r>
            <a:endParaRPr sz="1500">
              <a:solidFill>
                <a:schemeClr val="dk1"/>
              </a:solidFill>
            </a:endParaRPr>
          </a:p>
          <a:p>
            <a:pPr indent="-323850" lvl="0" marL="457200" rtl="0" algn="l">
              <a:spcBef>
                <a:spcPts val="0"/>
              </a:spcBef>
              <a:spcAft>
                <a:spcPts val="0"/>
              </a:spcAft>
              <a:buClr>
                <a:schemeClr val="dk1"/>
              </a:buClr>
              <a:buSzPts val="1500"/>
              <a:buChar char="➔"/>
            </a:pPr>
            <a:r>
              <a:rPr lang="tr" sz="1500">
                <a:solidFill>
                  <a:schemeClr val="dk1"/>
                </a:solidFill>
              </a:rPr>
              <a:t>3.Model: Predict district &amp; location</a:t>
            </a:r>
            <a:endParaRPr sz="1500">
              <a:solidFill>
                <a:schemeClr val="dk1"/>
              </a:solidFill>
            </a:endParaRPr>
          </a:p>
          <a:p>
            <a:pPr indent="-323850" lvl="0" marL="457200" rtl="0" algn="l">
              <a:spcBef>
                <a:spcPts val="0"/>
              </a:spcBef>
              <a:spcAft>
                <a:spcPts val="0"/>
              </a:spcAft>
              <a:buClr>
                <a:schemeClr val="dk1"/>
              </a:buClr>
              <a:buSzPts val="1500"/>
              <a:buChar char="➔"/>
            </a:pPr>
            <a:r>
              <a:rPr lang="tr" sz="1500">
                <a:solidFill>
                  <a:schemeClr val="dk1"/>
                </a:solidFill>
              </a:rPr>
              <a:t>All Models</a:t>
            </a:r>
            <a:endParaRPr sz="1500">
              <a:solidFill>
                <a:schemeClr val="dk1"/>
              </a:solidFill>
            </a:endParaRPr>
          </a:p>
          <a:p>
            <a:pPr indent="-323850" lvl="0" marL="457200" rtl="0" algn="l">
              <a:spcBef>
                <a:spcPts val="0"/>
              </a:spcBef>
              <a:spcAft>
                <a:spcPts val="0"/>
              </a:spcAft>
              <a:buClr>
                <a:schemeClr val="dk1"/>
              </a:buClr>
              <a:buSzPts val="1500"/>
              <a:buChar char="➔"/>
            </a:pPr>
            <a:r>
              <a:rPr lang="tr" sz="1500">
                <a:solidFill>
                  <a:schemeClr val="dk1"/>
                </a:solidFill>
              </a:rPr>
              <a:t>Next Steps</a:t>
            </a:r>
            <a:endParaRPr sz="1500">
              <a:solidFill>
                <a:schemeClr val="dk1"/>
              </a:solidFill>
            </a:endParaRPr>
          </a:p>
          <a:p>
            <a:pPr indent="0" lvl="0" marL="0" rtl="0" algn="l">
              <a:spcBef>
                <a:spcPts val="300"/>
              </a:spcBef>
              <a:spcAft>
                <a:spcPts val="0"/>
              </a:spcAft>
              <a:buNone/>
            </a:pPr>
            <a:r>
              <a:t/>
            </a:r>
            <a:endParaRPr sz="1500">
              <a:solidFill>
                <a:schemeClr val="dk1"/>
              </a:solidFill>
            </a:endParaRPr>
          </a:p>
          <a:p>
            <a:pPr indent="-323850" lvl="0" marL="457200" rtl="0" algn="l">
              <a:spcBef>
                <a:spcPts val="300"/>
              </a:spcBef>
              <a:spcAft>
                <a:spcPts val="0"/>
              </a:spcAft>
              <a:buClr>
                <a:schemeClr val="dk1"/>
              </a:buClr>
              <a:buSzPts val="1500"/>
              <a:buChar char="➔"/>
            </a:pPr>
            <a:r>
              <a:rPr lang="tr" sz="1500">
                <a:solidFill>
                  <a:schemeClr val="dk1"/>
                </a:solidFill>
              </a:rPr>
              <a:t>What excited you about your capstone project?</a:t>
            </a:r>
            <a:endParaRPr sz="1500">
              <a:solidFill>
                <a:schemeClr val="dk1"/>
              </a:solidFill>
            </a:endParaRPr>
          </a:p>
          <a:p>
            <a:pPr indent="-323850" lvl="0" marL="457200" rtl="0" algn="l">
              <a:spcBef>
                <a:spcPts val="0"/>
              </a:spcBef>
              <a:spcAft>
                <a:spcPts val="0"/>
              </a:spcAft>
              <a:buClr>
                <a:schemeClr val="dk1"/>
              </a:buClr>
              <a:buSzPts val="1500"/>
              <a:buChar char="➔"/>
            </a:pPr>
            <a:r>
              <a:rPr lang="tr" sz="1500">
                <a:solidFill>
                  <a:schemeClr val="dk1"/>
                </a:solidFill>
              </a:rPr>
              <a:t>What was the most challenging issue for you in the project? How did you get over it?</a:t>
            </a:r>
            <a:endParaRPr sz="1500">
              <a:solidFill>
                <a:schemeClr val="dk1"/>
              </a:solidFill>
            </a:endParaRPr>
          </a:p>
          <a:p>
            <a:pPr indent="0" lvl="0" marL="0" rtl="0" algn="l">
              <a:spcBef>
                <a:spcPts val="300"/>
              </a:spcBef>
              <a:spcAft>
                <a:spcPts val="0"/>
              </a:spcAft>
              <a:buNone/>
            </a:pPr>
            <a:r>
              <a:t/>
            </a:r>
            <a:endParaRPr sz="1150">
              <a:solidFill>
                <a:srgbClr val="1D1C1D"/>
              </a:solidFill>
              <a:highlight>
                <a:srgbClr val="F8F8F8"/>
              </a:highlight>
            </a:endParaRPr>
          </a:p>
          <a:p>
            <a:pPr indent="0" lvl="0" marL="0" rtl="0" algn="l">
              <a:spcBef>
                <a:spcPts val="0"/>
              </a:spcBef>
              <a:spcAft>
                <a:spcPts val="1600"/>
              </a:spcAft>
              <a:buNone/>
            </a:pPr>
            <a:r>
              <a:t/>
            </a:r>
            <a:endParaRPr/>
          </a:p>
        </p:txBody>
      </p:sp>
      <p:pic>
        <p:nvPicPr>
          <p:cNvPr id="71" name="Google Shape;71;p15"/>
          <p:cNvPicPr preferRelativeResize="0"/>
          <p:nvPr/>
        </p:nvPicPr>
        <p:blipFill>
          <a:blip r:embed="rId3">
            <a:alphaModFix/>
          </a:blip>
          <a:stretch>
            <a:fillRect/>
          </a:stretch>
        </p:blipFill>
        <p:spPr>
          <a:xfrm>
            <a:off x="244225" y="4613625"/>
            <a:ext cx="395600" cy="274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593475" y="445025"/>
            <a:ext cx="823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Problem &amp; Goal </a:t>
            </a:r>
            <a:endParaRPr/>
          </a:p>
        </p:txBody>
      </p:sp>
      <p:sp>
        <p:nvSpPr>
          <p:cNvPr id="77" name="Google Shape;77;p16"/>
          <p:cNvSpPr txBox="1"/>
          <p:nvPr>
            <p:ph idx="1" type="body"/>
          </p:nvPr>
        </p:nvSpPr>
        <p:spPr>
          <a:xfrm>
            <a:off x="639825" y="1152475"/>
            <a:ext cx="8192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500">
                <a:solidFill>
                  <a:srgbClr val="000000"/>
                </a:solidFill>
              </a:rPr>
              <a:t>For me it is important that crime is predictable. Thus, Boston Police Forces can focus on specific districts on certain days. They can use existing human and other resources more efficiently.</a:t>
            </a:r>
            <a:endParaRPr sz="1500">
              <a:solidFill>
                <a:srgbClr val="000000"/>
              </a:solidFill>
            </a:endParaRPr>
          </a:p>
          <a:p>
            <a:pPr indent="0" lvl="0" marL="0" rtl="0" algn="l">
              <a:spcBef>
                <a:spcPts val="1600"/>
              </a:spcBef>
              <a:spcAft>
                <a:spcPts val="0"/>
              </a:spcAft>
              <a:buNone/>
            </a:pPr>
            <a:r>
              <a:rPr lang="tr" sz="1500">
                <a:solidFill>
                  <a:srgbClr val="000000"/>
                </a:solidFill>
              </a:rPr>
              <a:t>In this study, I focused on 2 main problems.</a:t>
            </a:r>
            <a:endParaRPr sz="1500">
              <a:solidFill>
                <a:srgbClr val="000000"/>
              </a:solidFill>
            </a:endParaRPr>
          </a:p>
          <a:p>
            <a:pPr indent="0" lvl="0" marL="0" rtl="0" algn="l">
              <a:spcBef>
                <a:spcPts val="1600"/>
              </a:spcBef>
              <a:spcAft>
                <a:spcPts val="0"/>
              </a:spcAft>
              <a:buNone/>
            </a:pPr>
            <a:r>
              <a:rPr lang="tr" sz="1500">
                <a:solidFill>
                  <a:srgbClr val="000000"/>
                </a:solidFill>
              </a:rPr>
              <a:t>A. How many crimes can be committed in a day?</a:t>
            </a:r>
            <a:endParaRPr sz="1500">
              <a:solidFill>
                <a:srgbClr val="000000"/>
              </a:solidFill>
            </a:endParaRPr>
          </a:p>
          <a:p>
            <a:pPr indent="0" lvl="0" marL="0" rtl="0" algn="l">
              <a:spcBef>
                <a:spcPts val="1600"/>
              </a:spcBef>
              <a:spcAft>
                <a:spcPts val="0"/>
              </a:spcAft>
              <a:buNone/>
            </a:pPr>
            <a:r>
              <a:rPr lang="tr" sz="1500">
                <a:solidFill>
                  <a:srgbClr val="000000"/>
                </a:solidFill>
              </a:rPr>
              <a:t>B. In which region can the crimes be committed?</a:t>
            </a:r>
            <a:endParaRPr sz="1500">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78" name="Google Shape;78;p16"/>
          <p:cNvPicPr preferRelativeResize="0"/>
          <p:nvPr/>
        </p:nvPicPr>
        <p:blipFill>
          <a:blip r:embed="rId3">
            <a:alphaModFix/>
          </a:blip>
          <a:stretch>
            <a:fillRect/>
          </a:stretch>
        </p:blipFill>
        <p:spPr>
          <a:xfrm>
            <a:off x="244225" y="4613625"/>
            <a:ext cx="395600" cy="274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639825" y="445025"/>
            <a:ext cx="8192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Data</a:t>
            </a:r>
            <a:endParaRPr/>
          </a:p>
        </p:txBody>
      </p:sp>
      <p:sp>
        <p:nvSpPr>
          <p:cNvPr id="84" name="Google Shape;84;p17"/>
          <p:cNvSpPr txBox="1"/>
          <p:nvPr>
            <p:ph idx="1" type="body"/>
          </p:nvPr>
        </p:nvSpPr>
        <p:spPr>
          <a:xfrm>
            <a:off x="734775" y="1165775"/>
            <a:ext cx="7683300" cy="126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500">
                <a:solidFill>
                  <a:srgbClr val="000000"/>
                </a:solidFill>
                <a:latin typeface="Arial"/>
                <a:ea typeface="Arial"/>
                <a:cs typeface="Arial"/>
                <a:sym typeface="Arial"/>
              </a:rPr>
              <a:t>Crimes in Boston data from Kaggle were used in the study. Data contains information about the crime such as date, location, crime group, crime code. It contains 319073 rows and 17 columns. The city’s tabular data lists crimes that took place from 2015 to 2018.</a:t>
            </a:r>
            <a:endParaRPr sz="1500">
              <a:solidFill>
                <a:srgbClr val="000000"/>
              </a:solidFill>
              <a:latin typeface="Arial"/>
              <a:ea typeface="Arial"/>
              <a:cs typeface="Arial"/>
              <a:sym typeface="Arial"/>
            </a:endParaRPr>
          </a:p>
          <a:p>
            <a:pPr indent="0" lvl="0" marL="0" rtl="0" algn="l">
              <a:spcBef>
                <a:spcPts val="1600"/>
              </a:spcBef>
              <a:spcAft>
                <a:spcPts val="0"/>
              </a:spcAft>
              <a:buNone/>
            </a:pPr>
            <a:r>
              <a:t/>
            </a:r>
            <a:endParaRPr sz="1050">
              <a:solidFill>
                <a:srgbClr val="000000"/>
              </a:solidFill>
              <a:latin typeface="Arial"/>
              <a:ea typeface="Arial"/>
              <a:cs typeface="Arial"/>
              <a:sym typeface="Arial"/>
            </a:endParaRPr>
          </a:p>
          <a:p>
            <a:pPr indent="0" lvl="0" marL="0" rtl="0" algn="l">
              <a:spcBef>
                <a:spcPts val="1600"/>
              </a:spcBef>
              <a:spcAft>
                <a:spcPts val="1600"/>
              </a:spcAft>
              <a:buNone/>
            </a:pPr>
            <a:r>
              <a:t/>
            </a:r>
            <a:endParaRPr sz="1050">
              <a:solidFill>
                <a:srgbClr val="000000"/>
              </a:solidFill>
              <a:latin typeface="Arial"/>
              <a:ea typeface="Arial"/>
              <a:cs typeface="Arial"/>
              <a:sym typeface="Arial"/>
            </a:endParaRPr>
          </a:p>
        </p:txBody>
      </p:sp>
      <p:pic>
        <p:nvPicPr>
          <p:cNvPr id="85" name="Google Shape;85;p17"/>
          <p:cNvPicPr preferRelativeResize="0"/>
          <p:nvPr/>
        </p:nvPicPr>
        <p:blipFill>
          <a:blip r:embed="rId3">
            <a:alphaModFix/>
          </a:blip>
          <a:stretch>
            <a:fillRect/>
          </a:stretch>
        </p:blipFill>
        <p:spPr>
          <a:xfrm>
            <a:off x="851800" y="2677000"/>
            <a:ext cx="8022848" cy="1470300"/>
          </a:xfrm>
          <a:prstGeom prst="rect">
            <a:avLst/>
          </a:prstGeom>
          <a:noFill/>
          <a:ln>
            <a:noFill/>
          </a:ln>
        </p:spPr>
      </p:pic>
      <p:pic>
        <p:nvPicPr>
          <p:cNvPr id="86" name="Google Shape;86;p17"/>
          <p:cNvPicPr preferRelativeResize="0"/>
          <p:nvPr/>
        </p:nvPicPr>
        <p:blipFill>
          <a:blip r:embed="rId4">
            <a:alphaModFix/>
          </a:blip>
          <a:stretch>
            <a:fillRect/>
          </a:stretch>
        </p:blipFill>
        <p:spPr>
          <a:xfrm>
            <a:off x="244225" y="4613625"/>
            <a:ext cx="395600" cy="274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553113" y="430900"/>
            <a:ext cx="8298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Data</a:t>
            </a:r>
            <a:endParaRPr/>
          </a:p>
        </p:txBody>
      </p:sp>
      <p:pic>
        <p:nvPicPr>
          <p:cNvPr id="92" name="Google Shape;92;p18"/>
          <p:cNvPicPr preferRelativeResize="0"/>
          <p:nvPr/>
        </p:nvPicPr>
        <p:blipFill>
          <a:blip r:embed="rId3">
            <a:alphaModFix/>
          </a:blip>
          <a:stretch>
            <a:fillRect/>
          </a:stretch>
        </p:blipFill>
        <p:spPr>
          <a:xfrm>
            <a:off x="639825" y="1583975"/>
            <a:ext cx="8125175" cy="2212314"/>
          </a:xfrm>
          <a:prstGeom prst="rect">
            <a:avLst/>
          </a:prstGeom>
          <a:noFill/>
          <a:ln>
            <a:noFill/>
          </a:ln>
        </p:spPr>
      </p:pic>
      <p:pic>
        <p:nvPicPr>
          <p:cNvPr id="93" name="Google Shape;93;p18"/>
          <p:cNvPicPr preferRelativeResize="0"/>
          <p:nvPr/>
        </p:nvPicPr>
        <p:blipFill>
          <a:blip r:embed="rId4">
            <a:alphaModFix/>
          </a:blip>
          <a:stretch>
            <a:fillRect/>
          </a:stretch>
        </p:blipFill>
        <p:spPr>
          <a:xfrm>
            <a:off x="244225" y="4613625"/>
            <a:ext cx="395600" cy="274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501625" y="445025"/>
            <a:ext cx="8330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EDA</a:t>
            </a:r>
            <a:endParaRPr/>
          </a:p>
        </p:txBody>
      </p:sp>
      <p:sp>
        <p:nvSpPr>
          <p:cNvPr id="99" name="Google Shape;99;p19"/>
          <p:cNvSpPr txBox="1"/>
          <p:nvPr>
            <p:ph idx="1" type="body"/>
          </p:nvPr>
        </p:nvSpPr>
        <p:spPr>
          <a:xfrm>
            <a:off x="639825" y="1152475"/>
            <a:ext cx="8192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solidFill>
                  <a:srgbClr val="000000"/>
                </a:solidFill>
              </a:rPr>
              <a:t>Q1: How has crime changed over the years?</a:t>
            </a:r>
            <a:endParaRPr>
              <a:solidFill>
                <a:srgbClr val="000000"/>
              </a:solidFill>
            </a:endParaRPr>
          </a:p>
          <a:p>
            <a:pPr indent="0" lvl="0" marL="0" rtl="0" algn="l">
              <a:spcBef>
                <a:spcPts val="1600"/>
              </a:spcBef>
              <a:spcAft>
                <a:spcPts val="0"/>
              </a:spcAft>
              <a:buNone/>
            </a:pPr>
            <a:r>
              <a:rPr lang="tr">
                <a:solidFill>
                  <a:srgbClr val="000000"/>
                </a:solidFill>
              </a:rPr>
              <a:t>Q2: Is it possible to predict where or when a crime will be committed? </a:t>
            </a:r>
            <a:endParaRPr>
              <a:solidFill>
                <a:srgbClr val="000000"/>
              </a:solidFill>
            </a:endParaRPr>
          </a:p>
          <a:p>
            <a:pPr indent="0" lvl="0" marL="0" rtl="0" algn="l">
              <a:spcBef>
                <a:spcPts val="1600"/>
              </a:spcBef>
              <a:spcAft>
                <a:spcPts val="0"/>
              </a:spcAft>
              <a:buNone/>
            </a:pPr>
            <a:r>
              <a:rPr lang="tr">
                <a:solidFill>
                  <a:srgbClr val="000000"/>
                </a:solidFill>
              </a:rPr>
              <a:t>Q3: What can you say about the distribution of different offenses over the city?</a:t>
            </a:r>
            <a:endParaRPr>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rPr lang="tr" u="sng">
                <a:solidFill>
                  <a:schemeClr val="hlink"/>
                </a:solidFill>
                <a:hlinkClick r:id="rId3"/>
              </a:rPr>
              <a:t>https://www.kaggle.com/sengulkrdrl/boston-crime-analysis</a:t>
            </a:r>
            <a:r>
              <a:rPr lang="tr"/>
              <a:t> </a:t>
            </a:r>
            <a:endParaRPr/>
          </a:p>
        </p:txBody>
      </p:sp>
      <p:pic>
        <p:nvPicPr>
          <p:cNvPr id="100" name="Google Shape;100;p19"/>
          <p:cNvPicPr preferRelativeResize="0"/>
          <p:nvPr/>
        </p:nvPicPr>
        <p:blipFill>
          <a:blip r:embed="rId4">
            <a:alphaModFix/>
          </a:blip>
          <a:stretch>
            <a:fillRect/>
          </a:stretch>
        </p:blipFill>
        <p:spPr>
          <a:xfrm>
            <a:off x="244225" y="4613625"/>
            <a:ext cx="395600" cy="274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152400" rtl="0" algn="l">
              <a:lnSpc>
                <a:spcPct val="115000"/>
              </a:lnSpc>
              <a:spcBef>
                <a:spcPts val="300"/>
              </a:spcBef>
              <a:spcAft>
                <a:spcPts val="300"/>
              </a:spcAft>
              <a:buNone/>
            </a:pPr>
            <a:r>
              <a:rPr lang="tr"/>
              <a:t>A.Baseline Model </a:t>
            </a:r>
            <a:endParaRPr/>
          </a:p>
        </p:txBody>
      </p:sp>
      <p:sp>
        <p:nvSpPr>
          <p:cNvPr id="106" name="Google Shape;106;p20"/>
          <p:cNvSpPr txBox="1"/>
          <p:nvPr>
            <p:ph idx="1" type="body"/>
          </p:nvPr>
        </p:nvSpPr>
        <p:spPr>
          <a:xfrm>
            <a:off x="639825" y="1152475"/>
            <a:ext cx="8192400" cy="3416400"/>
          </a:xfrm>
          <a:prstGeom prst="rect">
            <a:avLst/>
          </a:prstGeom>
        </p:spPr>
        <p:txBody>
          <a:bodyPr anchorCtr="0" anchor="t" bIns="91425" lIns="91425" spcFirstLastPara="1" rIns="91425" wrap="square" tIns="91425">
            <a:noAutofit/>
          </a:bodyPr>
          <a:lstStyle/>
          <a:p>
            <a:pPr indent="0" lvl="0" marL="0" rtl="0" algn="l">
              <a:lnSpc>
                <a:spcPct val="142850"/>
              </a:lnSpc>
              <a:spcBef>
                <a:spcPts val="0"/>
              </a:spcBef>
              <a:spcAft>
                <a:spcPts val="0"/>
              </a:spcAft>
              <a:buNone/>
            </a:pPr>
            <a:r>
              <a:rPr lang="tr" sz="1500">
                <a:solidFill>
                  <a:srgbClr val="000000"/>
                </a:solidFill>
              </a:rPr>
              <a:t>Our first goal is to predict the number of crimes that may occur in the future. Why is this important? Because if we know the number of crimes that can be committed, we can take action. </a:t>
            </a:r>
            <a:endParaRPr sz="1500">
              <a:solidFill>
                <a:srgbClr val="000000"/>
              </a:solidFill>
            </a:endParaRPr>
          </a:p>
          <a:p>
            <a:pPr indent="-323850" lvl="0" marL="457200" rtl="0" algn="l">
              <a:lnSpc>
                <a:spcPct val="142850"/>
              </a:lnSpc>
              <a:spcBef>
                <a:spcPts val="1700"/>
              </a:spcBef>
              <a:spcAft>
                <a:spcPts val="0"/>
              </a:spcAft>
              <a:buClr>
                <a:srgbClr val="000000"/>
              </a:buClr>
              <a:buSzPts val="1500"/>
              <a:buChar char="●"/>
            </a:pPr>
            <a:r>
              <a:rPr lang="tr" sz="1500">
                <a:solidFill>
                  <a:srgbClr val="000000"/>
                </a:solidFill>
              </a:rPr>
              <a:t>If more crimes are to be committed, a more intense shift may be applied that day.</a:t>
            </a:r>
            <a:endParaRPr sz="1500">
              <a:solidFill>
                <a:srgbClr val="000000"/>
              </a:solidFill>
            </a:endParaRPr>
          </a:p>
          <a:p>
            <a:pPr indent="-323850" lvl="0" marL="457200" rtl="0" algn="l">
              <a:lnSpc>
                <a:spcPct val="142850"/>
              </a:lnSpc>
              <a:spcBef>
                <a:spcPts val="0"/>
              </a:spcBef>
              <a:spcAft>
                <a:spcPts val="0"/>
              </a:spcAft>
              <a:buClr>
                <a:srgbClr val="000000"/>
              </a:buClr>
              <a:buSzPts val="1500"/>
              <a:buChar char="●"/>
            </a:pPr>
            <a:r>
              <a:rPr lang="tr" sz="1500">
                <a:solidFill>
                  <a:srgbClr val="000000"/>
                </a:solidFill>
              </a:rPr>
              <a:t>The Police Department can focus on the day.</a:t>
            </a:r>
            <a:endParaRPr sz="1500">
              <a:solidFill>
                <a:srgbClr val="000000"/>
              </a:solidFill>
            </a:endParaRPr>
          </a:p>
          <a:p>
            <a:pPr indent="-323850" lvl="0" marL="457200" rtl="0" algn="l">
              <a:lnSpc>
                <a:spcPct val="142850"/>
              </a:lnSpc>
              <a:spcBef>
                <a:spcPts val="0"/>
              </a:spcBef>
              <a:spcAft>
                <a:spcPts val="0"/>
              </a:spcAft>
              <a:buClr>
                <a:srgbClr val="000000"/>
              </a:buClr>
              <a:buSzPts val="1500"/>
              <a:buChar char="●"/>
            </a:pPr>
            <a:r>
              <a:rPr lang="tr" sz="1500">
                <a:solidFill>
                  <a:srgbClr val="000000"/>
                </a:solidFill>
              </a:rPr>
              <a:t>Equipment can be supplied according to the number of crimes.</a:t>
            </a:r>
            <a:endParaRPr sz="1500">
              <a:solidFill>
                <a:srgbClr val="000000"/>
              </a:solidFill>
            </a:endParaRPr>
          </a:p>
          <a:p>
            <a:pPr indent="0" lvl="0" marL="0" rtl="0" algn="l">
              <a:spcBef>
                <a:spcPts val="0"/>
              </a:spcBef>
              <a:spcAft>
                <a:spcPts val="1600"/>
              </a:spcAft>
              <a:buNone/>
            </a:pPr>
            <a:r>
              <a:t/>
            </a:r>
            <a:endParaRPr/>
          </a:p>
        </p:txBody>
      </p:sp>
      <p:pic>
        <p:nvPicPr>
          <p:cNvPr id="107" name="Google Shape;107;p20"/>
          <p:cNvPicPr preferRelativeResize="0"/>
          <p:nvPr/>
        </p:nvPicPr>
        <p:blipFill>
          <a:blip r:embed="rId3">
            <a:alphaModFix/>
          </a:blip>
          <a:stretch>
            <a:fillRect/>
          </a:stretch>
        </p:blipFill>
        <p:spPr>
          <a:xfrm>
            <a:off x="244225" y="4613625"/>
            <a:ext cx="395600" cy="274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idx="1" type="body"/>
          </p:nvPr>
        </p:nvSpPr>
        <p:spPr>
          <a:xfrm>
            <a:off x="311700" y="409775"/>
            <a:ext cx="8520600" cy="415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tr" sz="1400">
                <a:solidFill>
                  <a:srgbClr val="000000"/>
                </a:solidFill>
              </a:rPr>
              <a:t>Why linear regression?</a:t>
            </a:r>
            <a:endParaRPr i="1" sz="1400">
              <a:solidFill>
                <a:srgbClr val="000000"/>
              </a:solidFill>
            </a:endParaRPr>
          </a:p>
          <a:p>
            <a:pPr indent="0" lvl="0" marL="0" rtl="0" algn="l">
              <a:spcBef>
                <a:spcPts val="1600"/>
              </a:spcBef>
              <a:spcAft>
                <a:spcPts val="0"/>
              </a:spcAft>
              <a:buNone/>
            </a:pPr>
            <a:r>
              <a:rPr lang="tr" sz="1400">
                <a:solidFill>
                  <a:srgbClr val="000000"/>
                </a:solidFill>
              </a:rPr>
              <a:t>After preparing our data, we will try to estimate the number of crimes that will occur per day. Here we will start by using linear regression as it is simple, easy to understand, easy to implement for baseline model.  </a:t>
            </a:r>
            <a:endParaRPr sz="1400">
              <a:solidFill>
                <a:srgbClr val="000000"/>
              </a:solidFill>
            </a:endParaRPr>
          </a:p>
          <a:p>
            <a:pPr indent="0" lvl="0" marL="0" rtl="0" algn="l">
              <a:lnSpc>
                <a:spcPct val="142850"/>
              </a:lnSpc>
              <a:spcBef>
                <a:spcPts val="1600"/>
              </a:spcBef>
              <a:spcAft>
                <a:spcPts val="0"/>
              </a:spcAft>
              <a:buClr>
                <a:schemeClr val="dk1"/>
              </a:buClr>
              <a:buSzPts val="1100"/>
              <a:buFont typeface="Arial"/>
              <a:buNone/>
            </a:pPr>
            <a:r>
              <a:t/>
            </a:r>
            <a:endParaRPr sz="1050">
              <a:solidFill>
                <a:srgbClr val="000000"/>
              </a:solidFill>
            </a:endParaRPr>
          </a:p>
          <a:p>
            <a:pPr indent="0" lvl="0" marL="0" rtl="0" algn="l">
              <a:lnSpc>
                <a:spcPct val="142850"/>
              </a:lnSpc>
              <a:spcBef>
                <a:spcPts val="0"/>
              </a:spcBef>
              <a:spcAft>
                <a:spcPts val="0"/>
              </a:spcAft>
              <a:buClr>
                <a:schemeClr val="dk1"/>
              </a:buClr>
              <a:buSzPts val="1100"/>
              <a:buFont typeface="Arial"/>
              <a:buNone/>
            </a:pPr>
            <a:r>
              <a:t/>
            </a:r>
            <a:endParaRPr sz="1050">
              <a:solidFill>
                <a:srgbClr val="000000"/>
              </a:solidFill>
            </a:endParaRPr>
          </a:p>
          <a:p>
            <a:pPr indent="0" lvl="0" marL="0" rtl="0" algn="l">
              <a:lnSpc>
                <a:spcPct val="142850"/>
              </a:lnSpc>
              <a:spcBef>
                <a:spcPts val="0"/>
              </a:spcBef>
              <a:spcAft>
                <a:spcPts val="0"/>
              </a:spcAft>
              <a:buClr>
                <a:schemeClr val="dk1"/>
              </a:buClr>
              <a:buSzPts val="1100"/>
              <a:buFont typeface="Arial"/>
              <a:buNone/>
            </a:pPr>
            <a:r>
              <a:rPr i="1" lang="tr" sz="1400">
                <a:solidFill>
                  <a:schemeClr val="dk1"/>
                </a:solidFill>
              </a:rPr>
              <a:t>Why didn't I want to apply time series?</a:t>
            </a:r>
            <a:endParaRPr i="1" sz="1400">
              <a:solidFill>
                <a:schemeClr val="dk1"/>
              </a:solidFill>
            </a:endParaRPr>
          </a:p>
          <a:p>
            <a:pPr indent="0" lvl="0" marL="0" rtl="0" algn="l">
              <a:lnSpc>
                <a:spcPct val="142850"/>
              </a:lnSpc>
              <a:spcBef>
                <a:spcPts val="1700"/>
              </a:spcBef>
              <a:spcAft>
                <a:spcPts val="0"/>
              </a:spcAft>
              <a:buClr>
                <a:schemeClr val="dk1"/>
              </a:buClr>
              <a:buSzPts val="1100"/>
              <a:buFont typeface="Arial"/>
              <a:buNone/>
            </a:pPr>
            <a:r>
              <a:rPr lang="tr" sz="1400">
                <a:solidFill>
                  <a:schemeClr val="dk1"/>
                </a:solidFill>
              </a:rPr>
              <a:t>Because my goal is to predict multiple variables together, it can be difficult for timeseries models. The forecast is determined only by the past behavior of the variable in timeseries. ARIMA is a univariate model (working with one variable only) and hence cannot exploit the leading indicators or explanatory variables.ARIMA requires a lot of time series observations in this dataset.But if we want to handle single variable we can use ARIMA. Our data has a time dimension so we can apply time series.</a:t>
            </a:r>
            <a:endParaRPr sz="1400">
              <a:solidFill>
                <a:srgbClr val="000000"/>
              </a:solidFill>
            </a:endParaRPr>
          </a:p>
          <a:p>
            <a:pPr indent="0" lvl="0" marL="0" rtl="0" algn="l">
              <a:spcBef>
                <a:spcPts val="1700"/>
              </a:spcBef>
              <a:spcAft>
                <a:spcPts val="1600"/>
              </a:spcAft>
              <a:buNone/>
            </a:pPr>
            <a:r>
              <a:t/>
            </a:r>
            <a:endParaRPr sz="1050">
              <a:solidFill>
                <a:schemeClr val="dk1"/>
              </a:solidFill>
            </a:endParaRPr>
          </a:p>
        </p:txBody>
      </p:sp>
      <p:pic>
        <p:nvPicPr>
          <p:cNvPr id="113" name="Google Shape;113;p21"/>
          <p:cNvPicPr preferRelativeResize="0"/>
          <p:nvPr/>
        </p:nvPicPr>
        <p:blipFill>
          <a:blip r:embed="rId3">
            <a:alphaModFix/>
          </a:blip>
          <a:stretch>
            <a:fillRect/>
          </a:stretch>
        </p:blipFill>
        <p:spPr>
          <a:xfrm>
            <a:off x="244225" y="4613625"/>
            <a:ext cx="395600" cy="274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