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hefDZwIFx00xvrQjtPDfyA9UKq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5c72fae5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5c72fae5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5c72fae5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5c72fae5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5c72fae5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5c72fae5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595d09b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3595d09b5b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5c72fae5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5c72fae5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5c72fae5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5c72fae5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5c72fae5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5c72fae5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5c72fae5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5c72fae5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5c72fae5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35c72fae58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5c72fae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5c72fae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595d09b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595d09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595d09b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595d09b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5c72fae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5c72fae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5c72fae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5c72fae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5c72fae5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5c72fae5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5c72fae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5c72fae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5c72fae5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5c72fae5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16"/>
          <p:cNvGrpSpPr/>
          <p:nvPr/>
        </p:nvGrpSpPr>
        <p:grpSpPr>
          <a:xfrm>
            <a:off x="6098378" y="5"/>
            <a:ext cx="3045625" cy="2030570"/>
            <a:chOff x="6098378" y="5"/>
            <a:chExt cx="3045625" cy="2030570"/>
          </a:xfrm>
        </p:grpSpPr>
        <p:sp>
          <p:nvSpPr>
            <p:cNvPr id="11" name="Google Shape;11;p1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6"/>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1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25"/>
          <p:cNvGrpSpPr/>
          <p:nvPr/>
        </p:nvGrpSpPr>
        <p:grpSpPr>
          <a:xfrm>
            <a:off x="6098378" y="5"/>
            <a:ext cx="3045625" cy="2030570"/>
            <a:chOff x="6098378" y="5"/>
            <a:chExt cx="3045625" cy="2030570"/>
          </a:xfrm>
        </p:grpSpPr>
        <p:sp>
          <p:nvSpPr>
            <p:cNvPr id="71" name="Google Shape;71;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18"/>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1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18"/>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 name="Google Shape;26;p18"/>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19"/>
          <p:cNvGrpSpPr/>
          <p:nvPr/>
        </p:nvGrpSpPr>
        <p:grpSpPr>
          <a:xfrm>
            <a:off x="6098378" y="5"/>
            <a:ext cx="3045625" cy="2030570"/>
            <a:chOff x="6098378" y="5"/>
            <a:chExt cx="3045625" cy="2030570"/>
          </a:xfrm>
        </p:grpSpPr>
        <p:sp>
          <p:nvSpPr>
            <p:cNvPr id="31" name="Google Shape;31;p1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grpSp>
        <p:nvGrpSpPr>
          <p:cNvPr id="39" name="Google Shape;39;p20"/>
          <p:cNvGrpSpPr/>
          <p:nvPr/>
        </p:nvGrpSpPr>
        <p:grpSpPr>
          <a:xfrm>
            <a:off x="0" y="3903669"/>
            <a:ext cx="9144000" cy="1239925"/>
            <a:chOff x="0" y="3903669"/>
            <a:chExt cx="9144000" cy="1239925"/>
          </a:xfrm>
        </p:grpSpPr>
        <p:sp>
          <p:nvSpPr>
            <p:cNvPr id="40" name="Google Shape;40;p2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0"/>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0"/>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0"/>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0"/>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6" name="Google Shape;46;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7" name="Google Shape;47;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0" name="Google Shape;50;p21"/>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1" name="Google Shape;51;p21"/>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2" name="Google Shape;52;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22"/>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7" name="Shape 57"/>
        <p:cNvGrpSpPr/>
        <p:nvPr/>
      </p:nvGrpSpPr>
      <p:grpSpPr>
        <a:xfrm>
          <a:off x="0" y="0"/>
          <a:ext cx="0" cy="0"/>
          <a:chOff x="0" y="0"/>
          <a:chExt cx="0" cy="0"/>
        </a:xfrm>
      </p:grpSpPr>
      <p:grpSp>
        <p:nvGrpSpPr>
          <p:cNvPr id="58" name="Google Shape;58;p23"/>
          <p:cNvGrpSpPr/>
          <p:nvPr/>
        </p:nvGrpSpPr>
        <p:grpSpPr>
          <a:xfrm>
            <a:off x="6098378" y="5"/>
            <a:ext cx="3045625" cy="2030570"/>
            <a:chOff x="6098378" y="5"/>
            <a:chExt cx="3045625" cy="2030570"/>
          </a:xfrm>
        </p:grpSpPr>
        <p:sp>
          <p:nvSpPr>
            <p:cNvPr id="59" name="Google Shape;59;p23"/>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3"/>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23"/>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5" name="Google Shape;65;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24"/>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olab.research.google.com/drive/1TaIOdyBfykgLeNHHI2y7obxLA4Eh8efz" TargetMode="External"/><Relationship Id="rId4" Type="http://schemas.openxmlformats.org/officeDocument/2006/relationships/hyperlink" Target="https://www.kaggle.com/learn/machine-learning-explainabilit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colab.research.google.com/github/pair-code/what-if-tool/blob/master/WIT_Age_Regression.ipynb#scrollTo=qqB2tjOMETmr" TargetMode="External"/><Relationship Id="rId4" Type="http://schemas.openxmlformats.org/officeDocument/2006/relationships/hyperlink" Target="https://colab.research.google.com/github/PAIR-code/what-if-tool/blob/master/WIT_Smile_Detector.ipynb#scrollTo=E5fYynA9ZpPJ" TargetMode="External"/><Relationship Id="rId5" Type="http://schemas.openxmlformats.org/officeDocument/2006/relationships/hyperlink" Target="https://pair-code.github.io/what-if-too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colab.research.google.com/drive/1Q8isFkeQIDubCnwq65xzVhIa4tKsZA31#scrollTo=bjafVNGWB7Se" TargetMode="External"/><Relationship Id="rId4" Type="http://schemas.openxmlformats.org/officeDocument/2006/relationships/hyperlink" Target="https://facebook.github.io/proph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pair-code.github.io/what-if-too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christophm.github.io/interpretable-ml-book/pdp.html" TargetMode="External"/><Relationship Id="rId4" Type="http://schemas.openxmlformats.org/officeDocument/2006/relationships/hyperlink" Target="https://www.kaggle.com/learn/machine-learning-explainability" TargetMode="External"/><Relationship Id="rId5" Type="http://schemas.openxmlformats.org/officeDocument/2006/relationships/hyperlink" Target="https://towardsdatascience.com/shap-explained-the-way-i-wish-someone-explained-it-to-me-ab81cc69ef30" TargetMode="External"/><Relationship Id="rId6" Type="http://schemas.openxmlformats.org/officeDocument/2006/relationships/hyperlink" Target="https://open.spotify.com/episode/180CUHf9VrIgCk4uaqeiKi?si=2d7ade012215494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christophm.github.io/interpretable-ml-book/pdp.html"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Model</a:t>
            </a:r>
            <a:r>
              <a:rPr lang="en"/>
              <a:t> Explainability</a:t>
            </a:r>
            <a:endParaRPr/>
          </a:p>
        </p:txBody>
      </p:sp>
      <p:sp>
        <p:nvSpPr>
          <p:cNvPr id="86" name="Google Shape;86;p1"/>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20.06.22 by Sengul Karaderili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35c72fae58_0_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PD Plot Logic</a:t>
            </a:r>
            <a:endParaRPr/>
          </a:p>
        </p:txBody>
      </p:sp>
      <p:pic>
        <p:nvPicPr>
          <p:cNvPr id="142" name="Google Shape;142;g135c72fae58_0_35"/>
          <p:cNvPicPr preferRelativeResize="0"/>
          <p:nvPr/>
        </p:nvPicPr>
        <p:blipFill>
          <a:blip r:embed="rId3">
            <a:alphaModFix/>
          </a:blip>
          <a:stretch>
            <a:fillRect/>
          </a:stretch>
        </p:blipFill>
        <p:spPr>
          <a:xfrm>
            <a:off x="1716900" y="1125575"/>
            <a:ext cx="6398725" cy="3627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35c72fae58_0_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SHAP</a:t>
            </a:r>
            <a:endParaRPr/>
          </a:p>
        </p:txBody>
      </p:sp>
      <p:sp>
        <p:nvSpPr>
          <p:cNvPr id="148" name="Google Shape;148;g135c72fae58_0_40"/>
          <p:cNvSpPr txBox="1"/>
          <p:nvPr/>
        </p:nvSpPr>
        <p:spPr>
          <a:xfrm>
            <a:off x="454475" y="1190300"/>
            <a:ext cx="80436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200">
                <a:solidFill>
                  <a:srgbClr val="222222"/>
                </a:solidFill>
                <a:highlight>
                  <a:srgbClr val="FCFCFC"/>
                </a:highlight>
                <a:latin typeface="Roboto"/>
                <a:ea typeface="Roboto"/>
                <a:cs typeface="Roboto"/>
                <a:sym typeface="Roboto"/>
              </a:rPr>
              <a:t>SHAP (SHapley Additive exPlanations)</a:t>
            </a:r>
            <a:r>
              <a:rPr lang="en" sz="1200">
                <a:solidFill>
                  <a:srgbClr val="222222"/>
                </a:solidFill>
                <a:highlight>
                  <a:srgbClr val="FCFCFC"/>
                </a:highlight>
                <a:latin typeface="Roboto"/>
                <a:ea typeface="Roboto"/>
                <a:cs typeface="Roboto"/>
                <a:sym typeface="Roboto"/>
              </a:rPr>
              <a:t> is a game theoretic approach to explain the output of any machine learning model. </a:t>
            </a:r>
            <a:endParaRPr>
              <a:solidFill>
                <a:srgbClr val="222222"/>
              </a:solidFill>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SHAP values interpret the impact of having a certain value for a given feature in comparison to the prediction we'd make if that feature took some baseline value.</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200">
              <a:solidFill>
                <a:srgbClr val="212121"/>
              </a:solidFill>
              <a:highlight>
                <a:srgbClr val="FFFFFF"/>
              </a:highlight>
              <a:latin typeface="Roboto"/>
              <a:ea typeface="Roboto"/>
              <a:cs typeface="Roboto"/>
              <a:sym typeface="Roboto"/>
            </a:endParaRPr>
          </a:p>
        </p:txBody>
      </p:sp>
      <p:pic>
        <p:nvPicPr>
          <p:cNvPr id="149" name="Google Shape;149;g135c72fae58_0_40"/>
          <p:cNvPicPr preferRelativeResize="0"/>
          <p:nvPr/>
        </p:nvPicPr>
        <p:blipFill>
          <a:blip r:embed="rId3">
            <a:alphaModFix/>
          </a:blip>
          <a:stretch>
            <a:fillRect/>
          </a:stretch>
        </p:blipFill>
        <p:spPr>
          <a:xfrm>
            <a:off x="884394" y="2563400"/>
            <a:ext cx="7375205" cy="201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35c72fae58_0_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SHAP works?</a:t>
            </a:r>
            <a:endParaRPr/>
          </a:p>
        </p:txBody>
      </p:sp>
      <p:pic>
        <p:nvPicPr>
          <p:cNvPr id="155" name="Google Shape;155;g135c72fae58_0_47"/>
          <p:cNvPicPr preferRelativeResize="0"/>
          <p:nvPr/>
        </p:nvPicPr>
        <p:blipFill>
          <a:blip r:embed="rId3">
            <a:alphaModFix/>
          </a:blip>
          <a:stretch>
            <a:fillRect/>
          </a:stretch>
        </p:blipFill>
        <p:spPr>
          <a:xfrm>
            <a:off x="1378775" y="1062000"/>
            <a:ext cx="6855396" cy="38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3595d09b5b_0_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 Code Lab: </a:t>
            </a:r>
            <a:endParaRPr/>
          </a:p>
          <a:p>
            <a:pPr indent="457200" lvl="0" marL="0" rtl="0" algn="l">
              <a:lnSpc>
                <a:spcPct val="100000"/>
              </a:lnSpc>
              <a:spcBef>
                <a:spcPts val="0"/>
              </a:spcBef>
              <a:spcAft>
                <a:spcPts val="0"/>
              </a:spcAft>
              <a:buSzPts val="3000"/>
              <a:buNone/>
            </a:pPr>
            <a:r>
              <a:rPr lang="en"/>
              <a:t>AI Explainability Session</a:t>
            </a:r>
            <a:endParaRPr/>
          </a:p>
        </p:txBody>
      </p:sp>
      <p:sp>
        <p:nvSpPr>
          <p:cNvPr id="161" name="Google Shape;161;g13595d09b5b_0_15"/>
          <p:cNvSpPr txBox="1"/>
          <p:nvPr/>
        </p:nvSpPr>
        <p:spPr>
          <a:xfrm>
            <a:off x="472975" y="1970700"/>
            <a:ext cx="846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u="sng">
                <a:solidFill>
                  <a:schemeClr val="hlink"/>
                </a:solidFill>
                <a:latin typeface="Roboto"/>
                <a:ea typeface="Roboto"/>
                <a:cs typeface="Roboto"/>
                <a:sym typeface="Roboto"/>
                <a:hlinkClick r:id="rId3"/>
              </a:rPr>
              <a:t>Colab Code</a:t>
            </a:r>
            <a:endParaRPr>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 u="sng">
                <a:solidFill>
                  <a:schemeClr val="hlink"/>
                </a:solidFill>
                <a:latin typeface="Roboto"/>
                <a:ea typeface="Roboto"/>
                <a:cs typeface="Roboto"/>
                <a:sym typeface="Roboto"/>
                <a:hlinkClick r:id="rId4"/>
              </a:rPr>
              <a:t>Ref.: Kaggle Course</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35c72fae58_0_51"/>
          <p:cNvSpPr txBox="1"/>
          <p:nvPr>
            <p:ph type="title"/>
          </p:nvPr>
        </p:nvSpPr>
        <p:spPr>
          <a:xfrm>
            <a:off x="549050" y="410000"/>
            <a:ext cx="8283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What-If Tool</a:t>
            </a:r>
            <a:endParaRPr/>
          </a:p>
        </p:txBody>
      </p:sp>
      <p:sp>
        <p:nvSpPr>
          <p:cNvPr id="167" name="Google Shape;167;g135c72fae58_0_51"/>
          <p:cNvSpPr txBox="1"/>
          <p:nvPr/>
        </p:nvSpPr>
        <p:spPr>
          <a:xfrm>
            <a:off x="549050" y="3241575"/>
            <a:ext cx="455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Examples:</a:t>
            </a:r>
            <a:endParaRPr/>
          </a:p>
          <a:p>
            <a:pPr indent="-317500" lvl="0" marL="457200" rtl="0" algn="l">
              <a:spcBef>
                <a:spcPts val="0"/>
              </a:spcBef>
              <a:spcAft>
                <a:spcPts val="0"/>
              </a:spcAft>
              <a:buSzPts val="1400"/>
              <a:buFont typeface="Roboto"/>
              <a:buChar char="-"/>
            </a:pPr>
            <a:r>
              <a:rPr lang="en" u="sng">
                <a:solidFill>
                  <a:schemeClr val="hlink"/>
                </a:solidFill>
                <a:latin typeface="Roboto"/>
                <a:ea typeface="Roboto"/>
                <a:cs typeface="Roboto"/>
                <a:sym typeface="Roboto"/>
                <a:hlinkClick r:id="rId3"/>
              </a:rPr>
              <a:t>Age Regression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u="sng">
                <a:solidFill>
                  <a:schemeClr val="hlink"/>
                </a:solidFill>
                <a:latin typeface="Roboto"/>
                <a:ea typeface="Roboto"/>
                <a:cs typeface="Roboto"/>
                <a:sym typeface="Roboto"/>
                <a:hlinkClick r:id="rId4"/>
              </a:rPr>
              <a:t>Smile Detector</a:t>
            </a:r>
            <a:endParaRPr>
              <a:latin typeface="Roboto"/>
              <a:ea typeface="Roboto"/>
              <a:cs typeface="Roboto"/>
              <a:sym typeface="Roboto"/>
            </a:endParaRPr>
          </a:p>
        </p:txBody>
      </p:sp>
      <p:sp>
        <p:nvSpPr>
          <p:cNvPr id="168" name="Google Shape;168;g135c72fae58_0_51"/>
          <p:cNvSpPr txBox="1"/>
          <p:nvPr/>
        </p:nvSpPr>
        <p:spPr>
          <a:xfrm>
            <a:off x="601850" y="1309300"/>
            <a:ext cx="74547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5"/>
              </a:rPr>
              <a:t>WIT</a:t>
            </a:r>
            <a:r>
              <a:rPr lang="en">
                <a:latin typeface="Roboto"/>
                <a:ea typeface="Roboto"/>
                <a:cs typeface="Roboto"/>
                <a:sym typeface="Roboto"/>
              </a:rPr>
              <a:t> </a:t>
            </a:r>
            <a:r>
              <a:rPr lang="en" sz="1200">
                <a:solidFill>
                  <a:srgbClr val="222222"/>
                </a:solidFill>
                <a:highlight>
                  <a:srgbClr val="FFFFFF"/>
                </a:highlight>
                <a:latin typeface="Roboto"/>
                <a:ea typeface="Roboto"/>
                <a:cs typeface="Roboto"/>
                <a:sym typeface="Roboto"/>
              </a:rPr>
              <a:t> provides an easy-to-use interface for expanding understanding of black-box classification and regression ML models.</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Jupyter</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Tensorboard</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Colab</a:t>
            </a: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35c72fae58_0_122"/>
          <p:cNvSpPr txBox="1"/>
          <p:nvPr>
            <p:ph type="title"/>
          </p:nvPr>
        </p:nvSpPr>
        <p:spPr>
          <a:xfrm>
            <a:off x="549050" y="410000"/>
            <a:ext cx="8283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 TF</a:t>
            </a:r>
            <a:endParaRPr/>
          </a:p>
        </p:txBody>
      </p:sp>
      <p:sp>
        <p:nvSpPr>
          <p:cNvPr id="174" name="Google Shape;174;g135c72fae58_0_122"/>
          <p:cNvSpPr txBox="1"/>
          <p:nvPr/>
        </p:nvSpPr>
        <p:spPr>
          <a:xfrm>
            <a:off x="601850" y="1309300"/>
            <a:ext cx="47652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393939"/>
                </a:solidFill>
                <a:highlight>
                  <a:srgbClr val="F9F9F9"/>
                </a:highlight>
              </a:rPr>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endParaRPr sz="1200">
              <a:solidFill>
                <a:srgbClr val="222222"/>
              </a:solidFill>
              <a:highlight>
                <a:srgbClr val="FFFFFF"/>
              </a:highlight>
              <a:latin typeface="Roboto"/>
              <a:ea typeface="Roboto"/>
              <a:cs typeface="Roboto"/>
              <a:sym typeface="Roboto"/>
            </a:endParaRPr>
          </a:p>
        </p:txBody>
      </p:sp>
      <p:pic>
        <p:nvPicPr>
          <p:cNvPr id="175" name="Google Shape;175;g135c72fae58_0_122"/>
          <p:cNvPicPr preferRelativeResize="0"/>
          <p:nvPr/>
        </p:nvPicPr>
        <p:blipFill>
          <a:blip r:embed="rId3">
            <a:alphaModFix/>
          </a:blip>
          <a:stretch>
            <a:fillRect/>
          </a:stretch>
        </p:blipFill>
        <p:spPr>
          <a:xfrm>
            <a:off x="5497875" y="1359350"/>
            <a:ext cx="2519884" cy="251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35c72fae58_0_110"/>
          <p:cNvSpPr txBox="1"/>
          <p:nvPr>
            <p:ph type="title"/>
          </p:nvPr>
        </p:nvSpPr>
        <p:spPr>
          <a:xfrm>
            <a:off x="714175" y="410000"/>
            <a:ext cx="811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181" name="Google Shape;181;g135c72fae58_0_110"/>
          <p:cNvSpPr txBox="1"/>
          <p:nvPr/>
        </p:nvSpPr>
        <p:spPr>
          <a:xfrm>
            <a:off x="475150" y="1404325"/>
            <a:ext cx="7327800" cy="1477500"/>
          </a:xfrm>
          <a:prstGeom prst="rect">
            <a:avLst/>
          </a:prstGeom>
          <a:noFill/>
          <a:ln>
            <a:noFill/>
          </a:ln>
        </p:spPr>
        <p:txBody>
          <a:bodyPr anchorCtr="0" anchor="t" bIns="91425" lIns="91425" spcFirstLastPara="1" rIns="91425" wrap="square" tIns="91425">
            <a:spAutoFit/>
          </a:bodyPr>
          <a:lstStyle/>
          <a:p>
            <a:pPr indent="-307975" lvl="0" marL="457200" rtl="0" algn="l">
              <a:lnSpc>
                <a:spcPct val="115000"/>
              </a:lnSpc>
              <a:spcBef>
                <a:spcPts val="1200"/>
              </a:spcBef>
              <a:spcAft>
                <a:spcPts val="0"/>
              </a:spcAft>
              <a:buClr>
                <a:srgbClr val="222222"/>
              </a:buClr>
              <a:buSzPts val="1250"/>
              <a:buChar char="●"/>
            </a:pPr>
            <a:r>
              <a:rPr b="1" lang="en" sz="1250">
                <a:solidFill>
                  <a:srgbClr val="222222"/>
                </a:solidFill>
              </a:rPr>
              <a:t>Trend</a:t>
            </a:r>
            <a:r>
              <a:rPr lang="en" sz="1250">
                <a:solidFill>
                  <a:srgbClr val="222222"/>
                </a:solidFill>
              </a:rPr>
              <a:t> models non periodic changes in the time series data.</a:t>
            </a:r>
            <a:endParaRPr sz="1250">
              <a:solidFill>
                <a:srgbClr val="222222"/>
              </a:solidFill>
            </a:endParaRPr>
          </a:p>
          <a:p>
            <a:pPr indent="-307975" lvl="0" marL="457200" rtl="0" algn="l">
              <a:lnSpc>
                <a:spcPct val="115000"/>
              </a:lnSpc>
              <a:spcBef>
                <a:spcPts val="0"/>
              </a:spcBef>
              <a:spcAft>
                <a:spcPts val="0"/>
              </a:spcAft>
              <a:buClr>
                <a:srgbClr val="222222"/>
              </a:buClr>
              <a:buSzPts val="1250"/>
              <a:buChar char="●"/>
            </a:pPr>
            <a:r>
              <a:rPr b="1" lang="en" sz="1250">
                <a:solidFill>
                  <a:srgbClr val="222222"/>
                </a:solidFill>
              </a:rPr>
              <a:t>Seasonality</a:t>
            </a:r>
            <a:r>
              <a:rPr lang="en" sz="1250">
                <a:solidFill>
                  <a:srgbClr val="222222"/>
                </a:solidFill>
              </a:rPr>
              <a:t> is caused due to the periodic changes like daily, weekly, or yearly seasonality.</a:t>
            </a:r>
            <a:endParaRPr sz="1250">
              <a:solidFill>
                <a:srgbClr val="222222"/>
              </a:solidFill>
            </a:endParaRPr>
          </a:p>
          <a:p>
            <a:pPr indent="-307975" lvl="0" marL="457200" rtl="0" algn="l">
              <a:lnSpc>
                <a:spcPct val="115000"/>
              </a:lnSpc>
              <a:spcBef>
                <a:spcPts val="0"/>
              </a:spcBef>
              <a:spcAft>
                <a:spcPts val="0"/>
              </a:spcAft>
              <a:buClr>
                <a:srgbClr val="222222"/>
              </a:buClr>
              <a:buSzPts val="1250"/>
              <a:buChar char="●"/>
            </a:pPr>
            <a:r>
              <a:rPr b="1" lang="en" sz="1250">
                <a:solidFill>
                  <a:srgbClr val="222222"/>
                </a:solidFill>
              </a:rPr>
              <a:t>Holiday effect</a:t>
            </a:r>
            <a:r>
              <a:rPr lang="en" sz="1250">
                <a:solidFill>
                  <a:srgbClr val="222222"/>
                </a:solidFill>
              </a:rPr>
              <a:t> which occur on irregular schedules over a day or a period of days.</a:t>
            </a:r>
            <a:endParaRPr sz="1250">
              <a:solidFill>
                <a:srgbClr val="222222"/>
              </a:solidFill>
            </a:endParaRPr>
          </a:p>
          <a:p>
            <a:pPr indent="-307975" lvl="0" marL="457200" rtl="0" algn="l">
              <a:lnSpc>
                <a:spcPct val="115000"/>
              </a:lnSpc>
              <a:spcBef>
                <a:spcPts val="0"/>
              </a:spcBef>
              <a:spcAft>
                <a:spcPts val="0"/>
              </a:spcAft>
              <a:buClr>
                <a:srgbClr val="222222"/>
              </a:buClr>
              <a:buSzPts val="1250"/>
              <a:buChar char="●"/>
            </a:pPr>
            <a:r>
              <a:rPr b="1" lang="en" sz="1250">
                <a:solidFill>
                  <a:srgbClr val="222222"/>
                </a:solidFill>
              </a:rPr>
              <a:t>Error terms</a:t>
            </a:r>
            <a:r>
              <a:rPr lang="en" sz="1250">
                <a:solidFill>
                  <a:srgbClr val="222222"/>
                </a:solidFill>
              </a:rPr>
              <a:t> is what is not explained by the model.</a:t>
            </a:r>
            <a:endParaRPr sz="1250">
              <a:solidFill>
                <a:srgbClr val="222222"/>
              </a:solidFill>
            </a:endParaRPr>
          </a:p>
          <a:p>
            <a:pPr indent="0" lvl="0" marL="0" rtl="0" algn="l">
              <a:spcBef>
                <a:spcPts val="150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35c72fae58_0_116"/>
          <p:cNvSpPr txBox="1"/>
          <p:nvPr>
            <p:ph type="title"/>
          </p:nvPr>
        </p:nvSpPr>
        <p:spPr>
          <a:xfrm>
            <a:off x="601850" y="410000"/>
            <a:ext cx="8230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187" name="Google Shape;187;g135c72fae58_0_116"/>
          <p:cNvSpPr txBox="1"/>
          <p:nvPr/>
        </p:nvSpPr>
        <p:spPr>
          <a:xfrm>
            <a:off x="601850" y="1108675"/>
            <a:ext cx="6916200" cy="30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050"/>
              <a:t>1. Accurate and fast</a:t>
            </a:r>
            <a:r>
              <a:rPr lang="en" sz="1050"/>
              <a:t> </a:t>
            </a:r>
            <a:endParaRPr sz="1050"/>
          </a:p>
          <a:p>
            <a:pPr indent="0" lvl="0" marL="0" rtl="0" algn="l">
              <a:lnSpc>
                <a:spcPct val="115000"/>
              </a:lnSpc>
              <a:spcBef>
                <a:spcPts val="1500"/>
              </a:spcBef>
              <a:spcAft>
                <a:spcPts val="0"/>
              </a:spcAft>
              <a:buNone/>
            </a:pPr>
            <a:r>
              <a:rPr b="1" lang="en" sz="1050"/>
              <a:t>2. Fully automatic</a:t>
            </a:r>
            <a:r>
              <a:rPr lang="en" sz="1050"/>
              <a:t> </a:t>
            </a:r>
            <a:endParaRPr sz="1050"/>
          </a:p>
          <a:p>
            <a:pPr indent="0" lvl="0" marL="0" rtl="0" algn="l">
              <a:lnSpc>
                <a:spcPct val="115000"/>
              </a:lnSpc>
              <a:spcBef>
                <a:spcPts val="1500"/>
              </a:spcBef>
              <a:spcAft>
                <a:spcPts val="0"/>
              </a:spcAft>
              <a:buNone/>
            </a:pPr>
            <a:r>
              <a:rPr b="1" lang="en" sz="1050"/>
              <a:t>3. Tunable forecasts</a:t>
            </a:r>
            <a:r>
              <a:rPr lang="en" sz="1050"/>
              <a:t> </a:t>
            </a:r>
            <a:endParaRPr sz="1050"/>
          </a:p>
          <a:p>
            <a:pPr indent="0" lvl="0" marL="0" rtl="0" algn="l">
              <a:lnSpc>
                <a:spcPct val="115000"/>
              </a:lnSpc>
              <a:spcBef>
                <a:spcPts val="1500"/>
              </a:spcBef>
              <a:spcAft>
                <a:spcPts val="0"/>
              </a:spcAft>
              <a:buNone/>
            </a:pPr>
            <a:r>
              <a:rPr b="1" lang="en" sz="1050"/>
              <a:t>4. Available in R or Python</a:t>
            </a:r>
            <a:r>
              <a:rPr lang="en" sz="1050"/>
              <a:t> </a:t>
            </a:r>
            <a:endParaRPr sz="1050"/>
          </a:p>
          <a:p>
            <a:pPr indent="0" lvl="0" marL="0" rtl="0" algn="l">
              <a:lnSpc>
                <a:spcPct val="115000"/>
              </a:lnSpc>
              <a:spcBef>
                <a:spcPts val="1500"/>
              </a:spcBef>
              <a:spcAft>
                <a:spcPts val="0"/>
              </a:spcAft>
              <a:buNone/>
            </a:pPr>
            <a:r>
              <a:rPr b="1" lang="en" sz="1050"/>
              <a:t>5. Handles seasonal variations well</a:t>
            </a:r>
            <a:r>
              <a:rPr lang="en" sz="1050"/>
              <a:t> </a:t>
            </a:r>
            <a:endParaRPr sz="1050"/>
          </a:p>
          <a:p>
            <a:pPr indent="0" lvl="0" marL="0" rtl="0" algn="l">
              <a:lnSpc>
                <a:spcPct val="115000"/>
              </a:lnSpc>
              <a:spcBef>
                <a:spcPts val="1500"/>
              </a:spcBef>
              <a:spcAft>
                <a:spcPts val="0"/>
              </a:spcAft>
              <a:buNone/>
            </a:pPr>
            <a:r>
              <a:rPr b="1" lang="en" sz="1050"/>
              <a:t>6. Robust to outliers</a:t>
            </a:r>
            <a:r>
              <a:rPr lang="en" sz="1050"/>
              <a:t> </a:t>
            </a:r>
            <a:endParaRPr sz="1050"/>
          </a:p>
          <a:p>
            <a:pPr indent="0" lvl="0" marL="0" rtl="0" algn="l">
              <a:lnSpc>
                <a:spcPct val="115000"/>
              </a:lnSpc>
              <a:spcBef>
                <a:spcPts val="1500"/>
              </a:spcBef>
              <a:spcAft>
                <a:spcPts val="0"/>
              </a:spcAft>
              <a:buNone/>
            </a:pPr>
            <a:r>
              <a:rPr b="1" lang="en" sz="1050"/>
              <a:t>7. Robust to missing data</a:t>
            </a:r>
            <a:r>
              <a:rPr lang="en" sz="1050"/>
              <a:t> </a:t>
            </a:r>
            <a:endParaRPr sz="1050"/>
          </a:p>
          <a:p>
            <a:pPr indent="0" lvl="0" marL="0" rtl="0" algn="l">
              <a:spcBef>
                <a:spcPts val="150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35c72fae58_0_9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 Code Lab 2: </a:t>
            </a:r>
            <a:endParaRPr/>
          </a:p>
          <a:p>
            <a:pPr indent="457200" lvl="0" marL="0" rtl="0" algn="l">
              <a:lnSpc>
                <a:spcPct val="100000"/>
              </a:lnSpc>
              <a:spcBef>
                <a:spcPts val="0"/>
              </a:spcBef>
              <a:spcAft>
                <a:spcPts val="0"/>
              </a:spcAft>
              <a:buSzPts val="3000"/>
              <a:buNone/>
            </a:pPr>
            <a:r>
              <a:rPr lang="en"/>
              <a:t>Visualize TS with Prophet</a:t>
            </a:r>
            <a:endParaRPr/>
          </a:p>
        </p:txBody>
      </p:sp>
      <p:sp>
        <p:nvSpPr>
          <p:cNvPr id="193" name="Google Shape;193;g135c72fae58_0_91"/>
          <p:cNvSpPr txBox="1"/>
          <p:nvPr/>
        </p:nvSpPr>
        <p:spPr>
          <a:xfrm>
            <a:off x="472975" y="1970700"/>
            <a:ext cx="846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u="sng">
                <a:solidFill>
                  <a:schemeClr val="hlink"/>
                </a:solidFill>
                <a:latin typeface="Roboto"/>
                <a:ea typeface="Roboto"/>
                <a:cs typeface="Roboto"/>
                <a:sym typeface="Roboto"/>
                <a:hlinkClick r:id="rId3"/>
              </a:rPr>
              <a:t>Colab Code</a:t>
            </a:r>
            <a:endParaRPr>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 u="sng">
                <a:solidFill>
                  <a:schemeClr val="hlink"/>
                </a:solidFill>
                <a:latin typeface="Roboto"/>
                <a:ea typeface="Roboto"/>
                <a:cs typeface="Roboto"/>
                <a:sym typeface="Roboto"/>
                <a:hlinkClick r:id="rId4"/>
              </a:rPr>
              <a:t>Prophet Doc</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35c72fae58_0_1"/>
          <p:cNvSpPr txBox="1"/>
          <p:nvPr>
            <p:ph type="title"/>
          </p:nvPr>
        </p:nvSpPr>
        <p:spPr>
          <a:xfrm>
            <a:off x="627600" y="410000"/>
            <a:ext cx="8205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Tool</a:t>
            </a:r>
            <a:endParaRPr/>
          </a:p>
        </p:txBody>
      </p:sp>
      <p:sp>
        <p:nvSpPr>
          <p:cNvPr id="199" name="Google Shape;199;g135c72fae58_0_1"/>
          <p:cNvSpPr txBox="1"/>
          <p:nvPr/>
        </p:nvSpPr>
        <p:spPr>
          <a:xfrm>
            <a:off x="519400" y="1320150"/>
            <a:ext cx="7596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222222"/>
                </a:solidFill>
                <a:highlight>
                  <a:srgbClr val="FFFFFF"/>
                </a:highlight>
              </a:rPr>
              <a:t>Google’s AI research team has designed a </a:t>
            </a:r>
            <a:r>
              <a:rPr lang="en" sz="1350">
                <a:solidFill>
                  <a:srgbClr val="007BFF"/>
                </a:solidFill>
                <a:highlight>
                  <a:srgbClr val="FFFFFF"/>
                </a:highlight>
                <a:uFill>
                  <a:noFill/>
                </a:uFill>
                <a:hlinkClick r:id="rId3">
                  <a:extLst>
                    <a:ext uri="{A12FA001-AC4F-418D-AE19-62706E023703}">
                      <ahyp:hlinkClr val="tx"/>
                    </a:ext>
                  </a:extLst>
                </a:hlinkClick>
              </a:rPr>
              <a:t>What-If Tool</a:t>
            </a:r>
            <a:r>
              <a:rPr lang="en" sz="1350">
                <a:solidFill>
                  <a:srgbClr val="222222"/>
                </a:solidFill>
                <a:highlight>
                  <a:srgbClr val="FFFFFF"/>
                </a:highlight>
              </a:rPr>
              <a:t> which is part of their open-source Tensorboard web application. The tool lets users analyze their machine learning models without the need of writing code. The UI is exemplary and offers a rich interactive interface for exploring different model results.</a:t>
            </a:r>
            <a:endParaRPr sz="1200">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 Agenda </a:t>
            </a:r>
            <a:endParaRPr/>
          </a:p>
        </p:txBody>
      </p:sp>
      <p:sp>
        <p:nvSpPr>
          <p:cNvPr id="92" name="Google Shape;92;p2"/>
          <p:cNvSpPr txBox="1"/>
          <p:nvPr/>
        </p:nvSpPr>
        <p:spPr>
          <a:xfrm>
            <a:off x="482200" y="1109825"/>
            <a:ext cx="6605400" cy="3052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What is explainable AI?</a:t>
            </a:r>
            <a:endParaRPr b="1" sz="1500">
              <a:solidFill>
                <a:schemeClr val="dk1"/>
              </a:solidFill>
              <a:latin typeface="Roboto"/>
              <a:ea typeface="Roboto"/>
              <a:cs typeface="Roboto"/>
              <a:sym typeface="Roboto"/>
            </a:endParaRPr>
          </a:p>
          <a:p>
            <a:pPr indent="-323850" lvl="0" marL="457200" marR="38100" rtl="0" algn="l">
              <a:lnSpc>
                <a:spcPct val="128571"/>
              </a:lnSpc>
              <a:spcBef>
                <a:spcPts val="0"/>
              </a:spcBef>
              <a:spcAft>
                <a:spcPts val="0"/>
              </a:spcAft>
              <a:buClr>
                <a:schemeClr val="dk1"/>
              </a:buClr>
              <a:buSzPts val="1500"/>
              <a:buFont typeface="Roboto"/>
              <a:buChar char="●"/>
            </a:pPr>
            <a:r>
              <a:rPr b="1" lang="en" sz="1500">
                <a:solidFill>
                  <a:schemeClr val="dk1"/>
                </a:solidFill>
                <a:highlight>
                  <a:schemeClr val="lt1"/>
                </a:highlight>
              </a:rPr>
              <a:t>Why are these insights valuable? </a:t>
            </a:r>
            <a:endParaRPr b="1" sz="1500">
              <a:solidFill>
                <a:schemeClr val="dk1"/>
              </a:solidFill>
              <a:highlight>
                <a:schemeClr val="lt1"/>
              </a:highlight>
            </a:endParaRPr>
          </a:p>
          <a:p>
            <a:pPr indent="-323850" lvl="0" marL="457200" rtl="0" algn="l">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Permutation Importance </a:t>
            </a:r>
            <a:endParaRPr b="1"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Partial Dependence Plot</a:t>
            </a:r>
            <a:endParaRPr b="1" sz="1500">
              <a:solidFill>
                <a:schemeClr val="dk1"/>
              </a:solidFill>
              <a:latin typeface="Roboto"/>
              <a:ea typeface="Roboto"/>
              <a:cs typeface="Roboto"/>
              <a:sym typeface="Roboto"/>
            </a:endParaRPr>
          </a:p>
          <a:p>
            <a:pPr indent="-323850" lvl="0" marL="457200" marR="0" rtl="0" algn="l">
              <a:lnSpc>
                <a:spcPct val="120000"/>
              </a:lnSpc>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SHAP Library</a:t>
            </a:r>
            <a:endParaRPr b="1" sz="1500">
              <a:solidFill>
                <a:schemeClr val="dk1"/>
              </a:solidFill>
              <a:latin typeface="Roboto"/>
              <a:ea typeface="Roboto"/>
              <a:cs typeface="Roboto"/>
              <a:sym typeface="Roboto"/>
            </a:endParaRPr>
          </a:p>
          <a:p>
            <a:pPr indent="-323850" lvl="0" marL="457200" marR="0" rtl="0" algn="l">
              <a:lnSpc>
                <a:spcPct val="120000"/>
              </a:lnSpc>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Code Lab 2: AI Explainability</a:t>
            </a:r>
            <a:endParaRPr b="1" sz="1500">
              <a:solidFill>
                <a:schemeClr val="dk1"/>
              </a:solidFill>
              <a:latin typeface="Roboto"/>
              <a:ea typeface="Roboto"/>
              <a:cs typeface="Roboto"/>
              <a:sym typeface="Roboto"/>
            </a:endParaRPr>
          </a:p>
          <a:p>
            <a:pPr indent="-323850" lvl="0" marL="457200" marR="0" rtl="0" algn="l">
              <a:lnSpc>
                <a:spcPct val="120000"/>
              </a:lnSpc>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WIT Tool</a:t>
            </a:r>
            <a:endParaRPr b="1" sz="1500">
              <a:solidFill>
                <a:schemeClr val="dk1"/>
              </a:solidFill>
              <a:latin typeface="Roboto"/>
              <a:ea typeface="Roboto"/>
              <a:cs typeface="Roboto"/>
              <a:sym typeface="Roboto"/>
            </a:endParaRPr>
          </a:p>
          <a:p>
            <a:pPr indent="-323850" lvl="0" marL="457200" marR="0" rtl="0" algn="l">
              <a:lnSpc>
                <a:spcPct val="120000"/>
              </a:lnSpc>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Visualize TS</a:t>
            </a:r>
            <a:endParaRPr b="1" sz="1500">
              <a:solidFill>
                <a:schemeClr val="dk1"/>
              </a:solidFill>
              <a:latin typeface="Roboto"/>
              <a:ea typeface="Roboto"/>
              <a:cs typeface="Roboto"/>
              <a:sym typeface="Roboto"/>
            </a:endParaRPr>
          </a:p>
          <a:p>
            <a:pPr indent="-323850" lvl="0" marL="457200" marR="0" rtl="0" algn="l">
              <a:lnSpc>
                <a:spcPct val="120000"/>
              </a:lnSpc>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Code Lab 2: Visualize TS with Prophet</a:t>
            </a:r>
            <a:endParaRPr b="1" sz="1500">
              <a:solidFill>
                <a:schemeClr val="dk1"/>
              </a:solidFill>
              <a:latin typeface="Roboto"/>
              <a:ea typeface="Roboto"/>
              <a:cs typeface="Roboto"/>
              <a:sym typeface="Roboto"/>
            </a:endParaRPr>
          </a:p>
          <a:p>
            <a:pPr indent="-323850" lvl="0" marL="457200" marR="0" rtl="0" algn="l">
              <a:lnSpc>
                <a:spcPct val="120000"/>
              </a:lnSpc>
              <a:spcBef>
                <a:spcPts val="0"/>
              </a:spcBef>
              <a:spcAft>
                <a:spcPts val="0"/>
              </a:spcAft>
              <a:buClr>
                <a:schemeClr val="dk1"/>
              </a:buClr>
              <a:buSzPts val="1500"/>
              <a:buFont typeface="Roboto"/>
              <a:buChar char="●"/>
            </a:pPr>
            <a:r>
              <a:rPr b="1" i="0" lang="en" sz="1500" u="none" cap="none" strike="noStrike">
                <a:solidFill>
                  <a:schemeClr val="dk1"/>
                </a:solidFill>
                <a:latin typeface="Roboto"/>
                <a:ea typeface="Roboto"/>
                <a:cs typeface="Roboto"/>
                <a:sym typeface="Roboto"/>
              </a:rPr>
              <a:t>Sources &amp; </a:t>
            </a:r>
            <a:r>
              <a:rPr b="1" i="0" lang="en" sz="1500" u="none" cap="none" strike="noStrike">
                <a:solidFill>
                  <a:schemeClr val="dk1"/>
                </a:solidFill>
              </a:rPr>
              <a:t>the end of the party</a:t>
            </a:r>
            <a:endParaRPr b="1" i="0" sz="15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93" name="Google Shape;93;p2"/>
          <p:cNvPicPr preferRelativeResize="0"/>
          <p:nvPr/>
        </p:nvPicPr>
        <p:blipFill rotWithShape="1">
          <a:blip r:embed="rId3">
            <a:alphaModFix/>
          </a:blip>
          <a:srcRect b="0" l="0" r="0" t="0"/>
          <a:stretch/>
        </p:blipFill>
        <p:spPr>
          <a:xfrm>
            <a:off x="4449350" y="1364050"/>
            <a:ext cx="4554225" cy="2624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Other Sources</a:t>
            </a:r>
            <a:endParaRPr/>
          </a:p>
        </p:txBody>
      </p:sp>
      <p:sp>
        <p:nvSpPr>
          <p:cNvPr id="205" name="Google Shape;205;p13"/>
          <p:cNvSpPr txBox="1"/>
          <p:nvPr/>
        </p:nvSpPr>
        <p:spPr>
          <a:xfrm>
            <a:off x="375050" y="1201675"/>
            <a:ext cx="8520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a:buChar char="-"/>
            </a:pPr>
            <a:r>
              <a:rPr lang="en">
                <a:latin typeface="Roboto"/>
                <a:ea typeface="Roboto"/>
                <a:cs typeface="Roboto"/>
                <a:sym typeface="Roboto"/>
              </a:rPr>
              <a:t>Interpretable ML: </a:t>
            </a:r>
            <a:r>
              <a:rPr lang="en" u="sng">
                <a:solidFill>
                  <a:schemeClr val="hlink"/>
                </a:solidFill>
                <a:latin typeface="Roboto"/>
                <a:ea typeface="Roboto"/>
                <a:cs typeface="Roboto"/>
                <a:sym typeface="Roboto"/>
                <a:hlinkClick r:id="rId3"/>
              </a:rPr>
              <a:t>https://christophm.github.io/interpretable-ml-book/pdp.html</a:t>
            </a:r>
            <a:r>
              <a:rPr lang="en">
                <a:latin typeface="Roboto"/>
                <a:ea typeface="Roboto"/>
                <a:cs typeface="Roboto"/>
                <a:sym typeface="Roboto"/>
              </a:rPr>
              <a:t> </a:t>
            </a:r>
            <a:endParaRPr>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Kaggle ML Explainability: </a:t>
            </a:r>
            <a:r>
              <a:rPr lang="en" u="sng">
                <a:solidFill>
                  <a:schemeClr val="hlink"/>
                </a:solidFill>
                <a:latin typeface="Roboto"/>
                <a:ea typeface="Roboto"/>
                <a:cs typeface="Roboto"/>
                <a:sym typeface="Roboto"/>
                <a:hlinkClick r:id="rId4"/>
              </a:rPr>
              <a:t>https://www.kaggle.com/learn/machine-learning-explainability</a:t>
            </a:r>
            <a:r>
              <a:rPr lang="en">
                <a:latin typeface="Roboto"/>
                <a:ea typeface="Roboto"/>
                <a:cs typeface="Roboto"/>
                <a:sym typeface="Roboto"/>
              </a:rPr>
              <a:t> </a:t>
            </a:r>
            <a:endParaRPr>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SHAP Blog: </a:t>
            </a:r>
            <a:r>
              <a:rPr lang="en" u="sng">
                <a:solidFill>
                  <a:schemeClr val="hlink"/>
                </a:solidFill>
                <a:latin typeface="Roboto"/>
                <a:ea typeface="Roboto"/>
                <a:cs typeface="Roboto"/>
                <a:sym typeface="Roboto"/>
                <a:hlinkClick r:id="rId5"/>
              </a:rPr>
              <a:t>https://towardsdatascience.com/shap-explained-the-way-i-wish-someone-explained-it-to-me-ab81cc69ef30</a:t>
            </a:r>
            <a:r>
              <a:rPr lang="en">
                <a:latin typeface="Roboto"/>
                <a:ea typeface="Roboto"/>
                <a:cs typeface="Roboto"/>
                <a:sym typeface="Roboto"/>
              </a:rPr>
              <a:t> </a:t>
            </a:r>
            <a:endParaRPr>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Podcast Recommendation: </a:t>
            </a:r>
            <a:r>
              <a:rPr lang="en" u="sng">
                <a:solidFill>
                  <a:schemeClr val="hlink"/>
                </a:solidFill>
                <a:latin typeface="Roboto"/>
                <a:ea typeface="Roboto"/>
                <a:cs typeface="Roboto"/>
                <a:sym typeface="Roboto"/>
                <a:hlinkClick r:id="rId6"/>
              </a:rPr>
              <a:t>https://open.spotify.com/episode/180CUHf9VrIgCk4uaqeiKi?si=2d7ade0122154942</a:t>
            </a: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ctrTitle"/>
          </p:nvPr>
        </p:nvSpPr>
        <p:spPr>
          <a:xfrm>
            <a:off x="630725" y="2963379"/>
            <a:ext cx="5583300" cy="1207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Thanks for listening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3595d09b5b_0_0"/>
          <p:cNvSpPr txBox="1"/>
          <p:nvPr>
            <p:ph type="title"/>
          </p:nvPr>
        </p:nvSpPr>
        <p:spPr>
          <a:xfrm>
            <a:off x="468900" y="410000"/>
            <a:ext cx="8363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explainable AI?</a:t>
            </a:r>
            <a:endParaRPr/>
          </a:p>
        </p:txBody>
      </p:sp>
      <p:pic>
        <p:nvPicPr>
          <p:cNvPr id="99" name="Google Shape;99;g13595d09b5b_0_0"/>
          <p:cNvPicPr preferRelativeResize="0"/>
          <p:nvPr/>
        </p:nvPicPr>
        <p:blipFill rotWithShape="1">
          <a:blip r:embed="rId3">
            <a:alphaModFix/>
          </a:blip>
          <a:srcRect b="0" l="2780" r="-2780" t="0"/>
          <a:stretch/>
        </p:blipFill>
        <p:spPr>
          <a:xfrm>
            <a:off x="1768300" y="1285600"/>
            <a:ext cx="5715000" cy="321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3595d09b5b_0_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b="1" lang="en" sz="2100">
                <a:highlight>
                  <a:schemeClr val="lt1"/>
                </a:highlight>
                <a:latin typeface="Arial"/>
                <a:ea typeface="Arial"/>
                <a:cs typeface="Arial"/>
                <a:sym typeface="Arial"/>
              </a:rPr>
              <a:t>Why Are These Insights Valuable? </a:t>
            </a:r>
            <a:endParaRPr b="1" sz="2100">
              <a:highlight>
                <a:schemeClr val="lt1"/>
              </a:highlight>
              <a:latin typeface="Arial"/>
              <a:ea typeface="Arial"/>
              <a:cs typeface="Arial"/>
              <a:sym typeface="Arial"/>
            </a:endParaRPr>
          </a:p>
          <a:p>
            <a:pPr indent="0" lvl="0" marL="0" marR="38100" rtl="0" algn="l">
              <a:lnSpc>
                <a:spcPct val="128571"/>
              </a:lnSpc>
              <a:spcBef>
                <a:spcPts val="0"/>
              </a:spcBef>
              <a:spcAft>
                <a:spcPts val="0"/>
              </a:spcAft>
              <a:buNone/>
            </a:pPr>
            <a:r>
              <a:t/>
            </a:r>
            <a:endParaRPr sz="2100">
              <a:highlight>
                <a:schemeClr val="lt1"/>
              </a:highlight>
              <a:latin typeface="Arial"/>
              <a:ea typeface="Arial"/>
              <a:cs typeface="Arial"/>
              <a:sym typeface="Arial"/>
            </a:endParaRPr>
          </a:p>
          <a:p>
            <a:pPr indent="0" lvl="0" marL="0" marR="38100" rtl="0" algn="l">
              <a:lnSpc>
                <a:spcPct val="128571"/>
              </a:lnSpc>
              <a:spcBef>
                <a:spcPts val="0"/>
              </a:spcBef>
              <a:spcAft>
                <a:spcPts val="0"/>
              </a:spcAft>
              <a:buNone/>
            </a:pPr>
            <a:r>
              <a:t/>
            </a:r>
            <a:endParaRPr sz="2100">
              <a:highlight>
                <a:schemeClr val="lt1"/>
              </a:highlight>
              <a:latin typeface="Arial"/>
              <a:ea typeface="Arial"/>
              <a:cs typeface="Arial"/>
              <a:sym typeface="Arial"/>
            </a:endParaRPr>
          </a:p>
          <a:p>
            <a:pPr indent="-304800" lvl="0" marL="457200" marR="38100" rtl="0" algn="l">
              <a:lnSpc>
                <a:spcPct val="128571"/>
              </a:lnSpc>
              <a:spcBef>
                <a:spcPts val="0"/>
              </a:spcBef>
              <a:spcAft>
                <a:spcPts val="0"/>
              </a:spcAft>
              <a:buSzPts val="1200"/>
              <a:buFont typeface="Arial"/>
              <a:buChar char="●"/>
            </a:pPr>
            <a:r>
              <a:rPr lang="en" sz="1200">
                <a:highlight>
                  <a:schemeClr val="lt1"/>
                </a:highlight>
                <a:latin typeface="Arial"/>
                <a:ea typeface="Arial"/>
                <a:cs typeface="Arial"/>
                <a:sym typeface="Arial"/>
              </a:rPr>
              <a:t>Debugging</a:t>
            </a:r>
            <a:endParaRPr sz="1200">
              <a:highlight>
                <a:schemeClr val="lt1"/>
              </a:highlight>
              <a:latin typeface="Arial"/>
              <a:ea typeface="Arial"/>
              <a:cs typeface="Arial"/>
              <a:sym typeface="Arial"/>
            </a:endParaRPr>
          </a:p>
          <a:p>
            <a:pPr indent="-304800" lvl="0" marL="457200" marR="38100" rtl="0" algn="l">
              <a:lnSpc>
                <a:spcPct val="128571"/>
              </a:lnSpc>
              <a:spcBef>
                <a:spcPts val="0"/>
              </a:spcBef>
              <a:spcAft>
                <a:spcPts val="0"/>
              </a:spcAft>
              <a:buSzPts val="1200"/>
              <a:buFont typeface="Arial"/>
              <a:buChar char="●"/>
            </a:pPr>
            <a:r>
              <a:rPr lang="en" sz="1200">
                <a:highlight>
                  <a:schemeClr val="lt1"/>
                </a:highlight>
                <a:latin typeface="Arial"/>
                <a:ea typeface="Arial"/>
                <a:cs typeface="Arial"/>
                <a:sym typeface="Arial"/>
              </a:rPr>
              <a:t>Informing feature engineering</a:t>
            </a:r>
            <a:endParaRPr sz="1200">
              <a:highlight>
                <a:schemeClr val="lt1"/>
              </a:highlight>
              <a:latin typeface="Arial"/>
              <a:ea typeface="Arial"/>
              <a:cs typeface="Arial"/>
              <a:sym typeface="Arial"/>
            </a:endParaRPr>
          </a:p>
          <a:p>
            <a:pPr indent="-304800" lvl="0" marL="457200" marR="38100" rtl="0" algn="l">
              <a:lnSpc>
                <a:spcPct val="128571"/>
              </a:lnSpc>
              <a:spcBef>
                <a:spcPts val="0"/>
              </a:spcBef>
              <a:spcAft>
                <a:spcPts val="0"/>
              </a:spcAft>
              <a:buSzPts val="1200"/>
              <a:buFont typeface="Arial"/>
              <a:buChar char="●"/>
            </a:pPr>
            <a:r>
              <a:rPr lang="en" sz="1200">
                <a:highlight>
                  <a:schemeClr val="lt1"/>
                </a:highlight>
                <a:latin typeface="Arial"/>
                <a:ea typeface="Arial"/>
                <a:cs typeface="Arial"/>
                <a:sym typeface="Arial"/>
              </a:rPr>
              <a:t>Directing future data collection</a:t>
            </a:r>
            <a:endParaRPr sz="1200">
              <a:highlight>
                <a:schemeClr val="lt1"/>
              </a:highlight>
              <a:latin typeface="Arial"/>
              <a:ea typeface="Arial"/>
              <a:cs typeface="Arial"/>
              <a:sym typeface="Arial"/>
            </a:endParaRPr>
          </a:p>
          <a:p>
            <a:pPr indent="-304800" lvl="0" marL="457200" marR="38100" rtl="0" algn="l">
              <a:lnSpc>
                <a:spcPct val="128571"/>
              </a:lnSpc>
              <a:spcBef>
                <a:spcPts val="0"/>
              </a:spcBef>
              <a:spcAft>
                <a:spcPts val="0"/>
              </a:spcAft>
              <a:buSzPts val="1200"/>
              <a:buFont typeface="Arial"/>
              <a:buChar char="●"/>
            </a:pPr>
            <a:r>
              <a:rPr lang="en" sz="1200">
                <a:highlight>
                  <a:schemeClr val="lt1"/>
                </a:highlight>
                <a:latin typeface="Arial"/>
                <a:ea typeface="Arial"/>
                <a:cs typeface="Arial"/>
                <a:sym typeface="Arial"/>
              </a:rPr>
              <a:t>Informing human decision-making</a:t>
            </a:r>
            <a:endParaRPr sz="1200">
              <a:highlight>
                <a:schemeClr val="lt1"/>
              </a:highlight>
              <a:latin typeface="Arial"/>
              <a:ea typeface="Arial"/>
              <a:cs typeface="Arial"/>
              <a:sym typeface="Arial"/>
            </a:endParaRPr>
          </a:p>
          <a:p>
            <a:pPr indent="-304800" lvl="0" marL="457200" marR="38100" rtl="0" algn="l">
              <a:lnSpc>
                <a:spcPct val="128571"/>
              </a:lnSpc>
              <a:spcBef>
                <a:spcPts val="0"/>
              </a:spcBef>
              <a:spcAft>
                <a:spcPts val="0"/>
              </a:spcAft>
              <a:buSzPts val="1200"/>
              <a:buFont typeface="Arial"/>
              <a:buChar char="●"/>
            </a:pPr>
            <a:r>
              <a:rPr lang="en" sz="1200">
                <a:highlight>
                  <a:schemeClr val="lt1"/>
                </a:highlight>
                <a:latin typeface="Arial"/>
                <a:ea typeface="Arial"/>
                <a:cs typeface="Arial"/>
                <a:sym typeface="Arial"/>
              </a:rPr>
              <a:t>Building Trust</a:t>
            </a:r>
            <a:endParaRPr sz="1200">
              <a:highlight>
                <a:schemeClr val="lt1"/>
              </a:highlight>
              <a:latin typeface="Arial"/>
              <a:ea typeface="Arial"/>
              <a:cs typeface="Arial"/>
              <a:sym typeface="Arial"/>
            </a:endParaRPr>
          </a:p>
          <a:p>
            <a:pPr indent="0" lvl="0" marL="0" marR="38100" rtl="0" algn="l">
              <a:lnSpc>
                <a:spcPct val="128571"/>
              </a:lnSpc>
              <a:spcBef>
                <a:spcPts val="0"/>
              </a:spcBef>
              <a:spcAft>
                <a:spcPts val="0"/>
              </a:spcAft>
              <a:buNone/>
            </a:pPr>
            <a:r>
              <a:t/>
            </a:r>
            <a:endParaRPr sz="2100">
              <a:highlight>
                <a:schemeClr val="lt1"/>
              </a:highlight>
              <a:latin typeface="Arial"/>
              <a:ea typeface="Arial"/>
              <a:cs typeface="Arial"/>
              <a:sym typeface="Arial"/>
            </a:endParaRPr>
          </a:p>
          <a:p>
            <a:pPr indent="0" lvl="0" marL="0" rtl="0" algn="l">
              <a:spcBef>
                <a:spcPts val="0"/>
              </a:spcBef>
              <a:spcAft>
                <a:spcPts val="0"/>
              </a:spcAft>
              <a:buNone/>
            </a:pPr>
            <a:r>
              <a:t/>
            </a:r>
            <a:endParaRPr/>
          </a:p>
        </p:txBody>
      </p:sp>
      <p:pic>
        <p:nvPicPr>
          <p:cNvPr id="105" name="Google Shape;105;g13595d09b5b_0_5"/>
          <p:cNvPicPr preferRelativeResize="0"/>
          <p:nvPr/>
        </p:nvPicPr>
        <p:blipFill rotWithShape="1">
          <a:blip r:embed="rId3">
            <a:alphaModFix/>
          </a:blip>
          <a:srcRect b="0" l="0" r="0" t="0"/>
          <a:stretch/>
        </p:blipFill>
        <p:spPr>
          <a:xfrm>
            <a:off x="4783475" y="1383100"/>
            <a:ext cx="3836999" cy="21334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35c72fae58_0_14"/>
          <p:cNvSpPr txBox="1"/>
          <p:nvPr>
            <p:ph type="title"/>
          </p:nvPr>
        </p:nvSpPr>
        <p:spPr>
          <a:xfrm>
            <a:off x="569900" y="410000"/>
            <a:ext cx="82623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highlight>
                  <a:srgbClr val="FFFFFF"/>
                </a:highlight>
              </a:rPr>
              <a:t>Two types of interpretation:</a:t>
            </a:r>
            <a:endParaRPr>
              <a:highlight>
                <a:srgbClr val="FFFFFF"/>
              </a:highlight>
            </a:endParaRPr>
          </a:p>
          <a:p>
            <a:pPr indent="0" lvl="0" marL="0" rtl="0" algn="l">
              <a:lnSpc>
                <a:spcPct val="115000"/>
              </a:lnSpc>
              <a:spcBef>
                <a:spcPts val="600"/>
              </a:spcBef>
              <a:spcAft>
                <a:spcPts val="0"/>
              </a:spcAft>
              <a:buNone/>
            </a:pPr>
            <a:r>
              <a:t/>
            </a:r>
            <a:endParaRPr/>
          </a:p>
          <a:p>
            <a:pPr indent="-304800" lvl="0" marL="457200" rtl="0" algn="l">
              <a:lnSpc>
                <a:spcPct val="115000"/>
              </a:lnSpc>
              <a:spcBef>
                <a:spcPts val="600"/>
              </a:spcBef>
              <a:spcAft>
                <a:spcPts val="0"/>
              </a:spcAft>
              <a:buClr>
                <a:srgbClr val="212121"/>
              </a:buClr>
              <a:buSzPts val="1200"/>
              <a:buChar char="●"/>
            </a:pPr>
            <a:r>
              <a:rPr b="1" lang="en" sz="1200">
                <a:solidFill>
                  <a:srgbClr val="212121"/>
                </a:solidFill>
                <a:highlight>
                  <a:srgbClr val="FFFFFF"/>
                </a:highlight>
              </a:rPr>
              <a:t>Global Interpretation:</a:t>
            </a:r>
            <a:r>
              <a:rPr lang="en" sz="1200">
                <a:solidFill>
                  <a:srgbClr val="212121"/>
                </a:solidFill>
                <a:highlight>
                  <a:srgbClr val="FFFFFF"/>
                </a:highlight>
              </a:rPr>
              <a:t> inspect model parameters and try to figure out how the model works globally.</a:t>
            </a:r>
            <a:endParaRPr sz="1200">
              <a:solidFill>
                <a:srgbClr val="212121"/>
              </a:solidFill>
              <a:highlight>
                <a:srgbClr val="FFFFFF"/>
              </a:highlight>
            </a:endParaRPr>
          </a:p>
          <a:p>
            <a:pPr indent="0" lvl="0" marL="0" rtl="0" algn="l">
              <a:lnSpc>
                <a:spcPct val="115000"/>
              </a:lnSpc>
              <a:spcBef>
                <a:spcPts val="600"/>
              </a:spcBef>
              <a:spcAft>
                <a:spcPts val="0"/>
              </a:spcAft>
              <a:buNone/>
            </a:pPr>
            <a:r>
              <a:t/>
            </a:r>
            <a:endParaRPr sz="1200">
              <a:solidFill>
                <a:srgbClr val="212121"/>
              </a:solidFill>
              <a:highlight>
                <a:srgbClr val="FFFFFF"/>
              </a:highlight>
            </a:endParaRPr>
          </a:p>
          <a:p>
            <a:pPr indent="-304800" lvl="0" marL="457200" rtl="0" algn="l">
              <a:lnSpc>
                <a:spcPct val="115000"/>
              </a:lnSpc>
              <a:spcBef>
                <a:spcPts val="600"/>
              </a:spcBef>
              <a:spcAft>
                <a:spcPts val="0"/>
              </a:spcAft>
              <a:buClr>
                <a:srgbClr val="212121"/>
              </a:buClr>
              <a:buSzPts val="1200"/>
              <a:buChar char="●"/>
            </a:pPr>
            <a:r>
              <a:rPr b="1" lang="en" sz="1200">
                <a:solidFill>
                  <a:srgbClr val="212121"/>
                </a:solidFill>
                <a:highlight>
                  <a:srgbClr val="FFFFFF"/>
                </a:highlight>
              </a:rPr>
              <a:t>Local Interpretation:</a:t>
            </a:r>
            <a:r>
              <a:rPr lang="en" sz="1200">
                <a:solidFill>
                  <a:srgbClr val="212121"/>
                </a:solidFill>
                <a:highlight>
                  <a:srgbClr val="FFFFFF"/>
                </a:highlight>
              </a:rPr>
              <a:t> inspect an individual prediction of a model, try to figure out why the model makes the decision it makes.</a:t>
            </a:r>
            <a:endParaRPr sz="1200">
              <a:solidFill>
                <a:srgbClr val="212121"/>
              </a:solidFill>
              <a:highlight>
                <a:srgbClr val="FFFFFF"/>
              </a:highlight>
            </a:endParaRPr>
          </a:p>
          <a:p>
            <a:pPr indent="0" lvl="0" marL="0" rtl="0" algn="l">
              <a:spcBef>
                <a:spcPts val="500"/>
              </a:spcBef>
              <a:spcAft>
                <a:spcPts val="0"/>
              </a:spcAft>
              <a:buNone/>
            </a:pPr>
            <a:r>
              <a:t/>
            </a:r>
            <a:endParaRPr/>
          </a:p>
        </p:txBody>
      </p:sp>
      <p:pic>
        <p:nvPicPr>
          <p:cNvPr id="111" name="Google Shape;111;g135c72fae58_0_14"/>
          <p:cNvPicPr preferRelativeResize="0"/>
          <p:nvPr/>
        </p:nvPicPr>
        <p:blipFill rotWithShape="1">
          <a:blip r:embed="rId3">
            <a:alphaModFix/>
          </a:blip>
          <a:srcRect b="0" l="0" r="0" t="0"/>
          <a:stretch/>
        </p:blipFill>
        <p:spPr>
          <a:xfrm>
            <a:off x="2990701" y="2674875"/>
            <a:ext cx="2991025" cy="213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35c72fae58_0_7"/>
          <p:cNvSpPr txBox="1"/>
          <p:nvPr>
            <p:ph type="title"/>
          </p:nvPr>
        </p:nvSpPr>
        <p:spPr>
          <a:xfrm>
            <a:off x="432825" y="410000"/>
            <a:ext cx="8399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Permutation Importance </a:t>
            </a:r>
            <a:endParaRPr/>
          </a:p>
          <a:p>
            <a:pPr indent="0" lvl="0" marL="0" rtl="0" algn="l">
              <a:spcBef>
                <a:spcPts val="0"/>
              </a:spcBef>
              <a:spcAft>
                <a:spcPts val="0"/>
              </a:spcAft>
              <a:buNone/>
            </a:pPr>
            <a:r>
              <a:rPr b="1" lang="en" sz="1500">
                <a:highlight>
                  <a:srgbClr val="FFFFFF"/>
                </a:highlight>
              </a:rPr>
              <a:t>Mean Decrease Accuracy (MDA)</a:t>
            </a:r>
            <a:endParaRPr b="1" sz="1500">
              <a:highlight>
                <a:srgbClr val="FFFFFF"/>
              </a:highlight>
            </a:endParaRPr>
          </a:p>
          <a:p>
            <a:pPr indent="0" lvl="0" marL="0" rtl="0" algn="l">
              <a:spcBef>
                <a:spcPts val="0"/>
              </a:spcBef>
              <a:spcAft>
                <a:spcPts val="0"/>
              </a:spcAft>
              <a:buNone/>
            </a:pPr>
            <a:r>
              <a:t/>
            </a:r>
            <a:endParaRPr/>
          </a:p>
        </p:txBody>
      </p:sp>
      <p:pic>
        <p:nvPicPr>
          <p:cNvPr id="117" name="Google Shape;117;g135c72fae58_0_7"/>
          <p:cNvPicPr preferRelativeResize="0"/>
          <p:nvPr/>
        </p:nvPicPr>
        <p:blipFill>
          <a:blip r:embed="rId3">
            <a:alphaModFix/>
          </a:blip>
          <a:stretch>
            <a:fillRect/>
          </a:stretch>
        </p:blipFill>
        <p:spPr>
          <a:xfrm>
            <a:off x="779125" y="2255224"/>
            <a:ext cx="7512748" cy="2304575"/>
          </a:xfrm>
          <a:prstGeom prst="rect">
            <a:avLst/>
          </a:prstGeom>
          <a:noFill/>
          <a:ln>
            <a:noFill/>
          </a:ln>
        </p:spPr>
      </p:pic>
      <p:sp>
        <p:nvSpPr>
          <p:cNvPr id="118" name="Google Shape;118;g135c72fae58_0_7"/>
          <p:cNvSpPr txBox="1"/>
          <p:nvPr/>
        </p:nvSpPr>
        <p:spPr>
          <a:xfrm>
            <a:off x="432825" y="1269650"/>
            <a:ext cx="5893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500">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 sz="1200">
                <a:solidFill>
                  <a:srgbClr val="212121"/>
                </a:solidFill>
                <a:highlight>
                  <a:srgbClr val="FFFFFF"/>
                </a:highlight>
                <a:latin typeface="Roboto"/>
                <a:ea typeface="Roboto"/>
                <a:cs typeface="Roboto"/>
                <a:sym typeface="Roboto"/>
              </a:rPr>
              <a:t>Get a trained model.</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Shuffle the values in a single column and make predictions </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Repeat step 2.</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500">
              <a:solidFill>
                <a:schemeClr val="dk1"/>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35c72fae58_0_60"/>
          <p:cNvSpPr txBox="1"/>
          <p:nvPr>
            <p:ph type="title"/>
          </p:nvPr>
        </p:nvSpPr>
        <p:spPr>
          <a:xfrm>
            <a:off x="432825" y="410000"/>
            <a:ext cx="8399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Column Drop Importance</a:t>
            </a:r>
            <a:endParaRPr sz="1350">
              <a:solidFill>
                <a:srgbClr val="21212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g135c72fae58_0_60"/>
          <p:cNvSpPr txBox="1"/>
          <p:nvPr/>
        </p:nvSpPr>
        <p:spPr>
          <a:xfrm>
            <a:off x="688800" y="1435550"/>
            <a:ext cx="5637900" cy="1674000"/>
          </a:xfrm>
          <a:prstGeom prst="rect">
            <a:avLst/>
          </a:prstGeom>
          <a:noFill/>
          <a:ln>
            <a:noFill/>
          </a:ln>
        </p:spPr>
        <p:txBody>
          <a:bodyPr anchorCtr="0" anchor="t" bIns="91425" lIns="91425" spcFirstLastPara="1" rIns="91425" wrap="square" tIns="91425">
            <a:spAutoFit/>
          </a:bodyPr>
          <a:lstStyle/>
          <a:p>
            <a:pPr indent="0" lvl="0" marL="0" marR="38100" rtl="0" algn="l">
              <a:lnSpc>
                <a:spcPct val="160000"/>
              </a:lnSpc>
              <a:spcBef>
                <a:spcPts val="600"/>
              </a:spcBef>
              <a:spcAft>
                <a:spcPts val="0"/>
              </a:spcAft>
              <a:buNone/>
            </a:pPr>
            <a:r>
              <a:rPr lang="en" sz="1200">
                <a:solidFill>
                  <a:srgbClr val="212121"/>
                </a:solidFill>
                <a:latin typeface="Roboto"/>
                <a:ea typeface="Roboto"/>
                <a:cs typeface="Roboto"/>
                <a:sym typeface="Roboto"/>
              </a:rPr>
              <a:t>More accurate but expensive. Because every time;</a:t>
            </a:r>
            <a:endParaRPr sz="1200">
              <a:solidFill>
                <a:srgbClr val="212121"/>
              </a:solidFill>
              <a:latin typeface="Roboto"/>
              <a:ea typeface="Roboto"/>
              <a:cs typeface="Roboto"/>
              <a:sym typeface="Roboto"/>
            </a:endParaRPr>
          </a:p>
          <a:p>
            <a:pPr indent="-304800" lvl="0" marL="457200" marR="38100" rtl="0" algn="l">
              <a:lnSpc>
                <a:spcPct val="160000"/>
              </a:lnSpc>
              <a:spcBef>
                <a:spcPts val="60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1- We temporarily remove 1 column and re-fit model.</a:t>
            </a:r>
            <a:endParaRPr sz="1200">
              <a:solidFill>
                <a:srgbClr val="212121"/>
              </a:solidFill>
              <a:latin typeface="Roboto"/>
              <a:ea typeface="Roboto"/>
              <a:cs typeface="Roboto"/>
              <a:sym typeface="Roboto"/>
            </a:endParaRPr>
          </a:p>
          <a:p>
            <a:pPr indent="-304800" lvl="0" marL="457200" marR="38100" rtl="0" algn="l">
              <a:lnSpc>
                <a:spcPct val="160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2- We compute val set performance and compare.</a:t>
            </a:r>
            <a:endParaRPr sz="1200">
              <a:solidFill>
                <a:srgbClr val="212121"/>
              </a:solidFill>
              <a:latin typeface="Roboto"/>
              <a:ea typeface="Roboto"/>
              <a:cs typeface="Roboto"/>
              <a:sym typeface="Roboto"/>
            </a:endParaRPr>
          </a:p>
          <a:p>
            <a:pPr indent="0" lvl="0" marL="457200" rtl="0" algn="l">
              <a:spcBef>
                <a:spcPts val="500"/>
              </a:spcBef>
              <a:spcAft>
                <a:spcPts val="0"/>
              </a:spcAft>
              <a:buNone/>
            </a:pPr>
            <a:r>
              <a:t/>
            </a:r>
            <a:endParaRPr b="1" sz="15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500">
              <a:solidFill>
                <a:schemeClr val="dk1"/>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35c72fae58_0_20"/>
          <p:cNvSpPr txBox="1"/>
          <p:nvPr>
            <p:ph type="title"/>
          </p:nvPr>
        </p:nvSpPr>
        <p:spPr>
          <a:xfrm>
            <a:off x="555475" y="410000"/>
            <a:ext cx="8276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Partial Dependence Plot</a:t>
            </a:r>
            <a:endParaRPr/>
          </a:p>
        </p:txBody>
      </p:sp>
      <p:sp>
        <p:nvSpPr>
          <p:cNvPr id="130" name="Google Shape;130;g135c72fae58_0_20"/>
          <p:cNvSpPr txBox="1"/>
          <p:nvPr/>
        </p:nvSpPr>
        <p:spPr>
          <a:xfrm>
            <a:off x="555475" y="1103725"/>
            <a:ext cx="7343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While feature importance shows what variables </a:t>
            </a:r>
            <a:r>
              <a:rPr i="1" lang="en" sz="1200">
                <a:solidFill>
                  <a:srgbClr val="212121"/>
                </a:solidFill>
                <a:highlight>
                  <a:srgbClr val="FFFFFF"/>
                </a:highlight>
                <a:latin typeface="Roboto"/>
                <a:ea typeface="Roboto"/>
                <a:cs typeface="Roboto"/>
                <a:sym typeface="Roboto"/>
              </a:rPr>
              <a:t>MOST</a:t>
            </a:r>
            <a:r>
              <a:rPr lang="en" sz="1200">
                <a:solidFill>
                  <a:srgbClr val="212121"/>
                </a:solidFill>
                <a:highlight>
                  <a:srgbClr val="FFFFFF"/>
                </a:highlight>
                <a:latin typeface="Roboto"/>
                <a:ea typeface="Roboto"/>
                <a:cs typeface="Roboto"/>
                <a:sym typeface="Roboto"/>
              </a:rPr>
              <a:t> affect predictions, partial dependence plots show </a:t>
            </a:r>
            <a:r>
              <a:rPr i="1" lang="en" sz="1200">
                <a:solidFill>
                  <a:srgbClr val="212121"/>
                </a:solidFill>
                <a:highlight>
                  <a:srgbClr val="FFFFFF"/>
                </a:highlight>
                <a:latin typeface="Roboto"/>
                <a:ea typeface="Roboto"/>
                <a:cs typeface="Roboto"/>
                <a:sym typeface="Roboto"/>
              </a:rPr>
              <a:t>HOW</a:t>
            </a:r>
            <a:r>
              <a:rPr lang="en" sz="1200">
                <a:solidFill>
                  <a:srgbClr val="212121"/>
                </a:solidFill>
                <a:highlight>
                  <a:srgbClr val="FFFFFF"/>
                </a:highlight>
                <a:latin typeface="Roboto"/>
                <a:ea typeface="Roboto"/>
                <a:cs typeface="Roboto"/>
                <a:sym typeface="Roboto"/>
              </a:rPr>
              <a:t> a feature affects predictions.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35c72fae58_0_27"/>
          <p:cNvSpPr txBox="1"/>
          <p:nvPr/>
        </p:nvSpPr>
        <p:spPr>
          <a:xfrm>
            <a:off x="461700" y="454475"/>
            <a:ext cx="8425800" cy="176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76200" marR="38100" rtl="0" algn="l">
              <a:lnSpc>
                <a:spcPct val="160000"/>
              </a:lnSpc>
              <a:spcBef>
                <a:spcPts val="600"/>
              </a:spcBef>
              <a:spcAft>
                <a:spcPts val="0"/>
              </a:spcAft>
              <a:buNone/>
            </a:pPr>
            <a:r>
              <a:rPr b="1" lang="en" sz="1200"/>
              <a:t>Example:</a:t>
            </a:r>
            <a:r>
              <a:rPr lang="en" sz="1200"/>
              <a:t> Fitted a random forest to predict the number of bicycles and use the partial dependence plot to visualize.</a:t>
            </a:r>
            <a:endParaRPr sz="1200"/>
          </a:p>
          <a:p>
            <a:pPr indent="0" lvl="0" marL="76200" marR="38100" rtl="0" algn="l">
              <a:lnSpc>
                <a:spcPct val="160000"/>
              </a:lnSpc>
              <a:spcBef>
                <a:spcPts val="600"/>
              </a:spcBef>
              <a:spcAft>
                <a:spcPts val="0"/>
              </a:spcAft>
              <a:buNone/>
            </a:pPr>
            <a:r>
              <a:rPr lang="en" sz="1200"/>
              <a:t>The influence of the weather features on the predicted bike counts is visualized in the following figure.</a:t>
            </a:r>
            <a:endParaRPr sz="1200"/>
          </a:p>
          <a:p>
            <a:pPr indent="0" lvl="0" marL="76200" marR="38100" rtl="0" algn="l">
              <a:lnSpc>
                <a:spcPct val="160000"/>
              </a:lnSpc>
              <a:spcBef>
                <a:spcPts val="600"/>
              </a:spcBef>
              <a:spcAft>
                <a:spcPts val="0"/>
              </a:spcAft>
              <a:buNone/>
            </a:pPr>
            <a:r>
              <a:rPr lang="en" sz="1200"/>
              <a:t>Ref: </a:t>
            </a:r>
            <a:r>
              <a:rPr lang="en" sz="1200" u="sng">
                <a:solidFill>
                  <a:schemeClr val="hlink"/>
                </a:solidFill>
                <a:hlinkClick r:id="rId3"/>
              </a:rPr>
              <a:t>https://christophm.github.io/interpretable-ml-book/pdp.html</a:t>
            </a:r>
            <a:endParaRPr sz="1200" u="sng">
              <a:solidFill>
                <a:schemeClr val="hlink"/>
              </a:solidFill>
            </a:endParaRPr>
          </a:p>
          <a:p>
            <a:pPr indent="0" lvl="0" marL="0" rtl="0" algn="l">
              <a:lnSpc>
                <a:spcPct val="115000"/>
              </a:lnSpc>
              <a:spcBef>
                <a:spcPts val="500"/>
              </a:spcBef>
              <a:spcAft>
                <a:spcPts val="0"/>
              </a:spcAft>
              <a:buNone/>
            </a:pPr>
            <a:r>
              <a:t/>
            </a:r>
            <a:endParaRPr sz="1200" u="sng">
              <a:solidFill>
                <a:schemeClr val="hlink"/>
              </a:solidFill>
            </a:endParaRPr>
          </a:p>
        </p:txBody>
      </p:sp>
      <p:pic>
        <p:nvPicPr>
          <p:cNvPr id="136" name="Google Shape;136;g135c72fae58_0_27"/>
          <p:cNvPicPr preferRelativeResize="0"/>
          <p:nvPr/>
        </p:nvPicPr>
        <p:blipFill>
          <a:blip r:embed="rId4">
            <a:alphaModFix/>
          </a:blip>
          <a:stretch>
            <a:fillRect/>
          </a:stretch>
        </p:blipFill>
        <p:spPr>
          <a:xfrm>
            <a:off x="1184000" y="1972375"/>
            <a:ext cx="6553308" cy="2780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