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1"/>
      <p:bold r:id="rId22"/>
      <p:italic r:id="rId23"/>
      <p:boldItalic r:id="rId24"/>
    </p:embeddedFont>
    <p:embeddedFont>
      <p:font typeface="Old Standard TT" pitchFamily="2" charset="0"/>
      <p:regular r:id="rId25"/>
      <p:bold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font" Target="fonts/font6.fntdata" /><Relationship Id="rId3" Type="http://schemas.openxmlformats.org/officeDocument/2006/relationships/slide" Target="slides/slide2.xml" /><Relationship Id="rId21" Type="http://schemas.openxmlformats.org/officeDocument/2006/relationships/font" Target="fonts/font1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5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notesMaster" Target="notesMasters/notesMaster1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4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3.fntdata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2.fntdata" /><Relationship Id="rId27" Type="http://schemas.openxmlformats.org/officeDocument/2006/relationships/font" Target="fonts/font7.fntdata" /><Relationship Id="rId30" Type="http://schemas.openxmlformats.org/officeDocument/2006/relationships/theme" Target="theme/theme1.xml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4F0477-633F-45A7-A51A-62D44AE02D4B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7357D71-37E0-4E59-8D64-7D2F6BE2CAAE}">
      <dgm:prSet/>
      <dgm:spPr/>
      <dgm:t>
        <a:bodyPr/>
        <a:lstStyle/>
        <a:p>
          <a:r>
            <a:rPr lang="en-GB"/>
            <a:t>Effective for strategic decision-making.</a:t>
          </a:r>
          <a:endParaRPr lang="en-US"/>
        </a:p>
      </dgm:t>
    </dgm:pt>
    <dgm:pt modelId="{C641C718-D1B8-43D0-A418-0B3E60259453}" type="parTrans" cxnId="{E9F2A109-4E74-4ADD-9AF7-0EEDE146A5C6}">
      <dgm:prSet/>
      <dgm:spPr/>
      <dgm:t>
        <a:bodyPr/>
        <a:lstStyle/>
        <a:p>
          <a:endParaRPr lang="en-US"/>
        </a:p>
      </dgm:t>
    </dgm:pt>
    <dgm:pt modelId="{F0A0E61A-2789-4AEF-88A9-F2B13663A3BB}" type="sibTrans" cxnId="{E9F2A109-4E74-4ADD-9AF7-0EEDE146A5C6}">
      <dgm:prSet/>
      <dgm:spPr/>
      <dgm:t>
        <a:bodyPr/>
        <a:lstStyle/>
        <a:p>
          <a:endParaRPr lang="en-US"/>
        </a:p>
      </dgm:t>
    </dgm:pt>
    <dgm:pt modelId="{B6B77920-8497-4FFF-85DF-310B75055E58}">
      <dgm:prSet/>
      <dgm:spPr/>
      <dgm:t>
        <a:bodyPr/>
        <a:lstStyle/>
        <a:p>
          <a:r>
            <a:rPr lang="en-GB"/>
            <a:t>Balance between computational efficiency and game performance.</a:t>
          </a:r>
          <a:endParaRPr lang="en-US"/>
        </a:p>
      </dgm:t>
    </dgm:pt>
    <dgm:pt modelId="{ABD48130-94C1-4B01-B30B-45D2ACA1B785}" type="parTrans" cxnId="{BD2621EB-B0D0-404E-ACBB-7A84DBD96247}">
      <dgm:prSet/>
      <dgm:spPr/>
      <dgm:t>
        <a:bodyPr/>
        <a:lstStyle/>
        <a:p>
          <a:endParaRPr lang="en-US"/>
        </a:p>
      </dgm:t>
    </dgm:pt>
    <dgm:pt modelId="{27D64FD3-EA64-45AB-B5CE-A14C7BEAA307}" type="sibTrans" cxnId="{BD2621EB-B0D0-404E-ACBB-7A84DBD96247}">
      <dgm:prSet/>
      <dgm:spPr/>
      <dgm:t>
        <a:bodyPr/>
        <a:lstStyle/>
        <a:p>
          <a:endParaRPr lang="en-US"/>
        </a:p>
      </dgm:t>
    </dgm:pt>
    <dgm:pt modelId="{E0E03C37-1A20-4C83-A376-08E1829043DA}" type="pres">
      <dgm:prSet presAssocID="{F24F0477-633F-45A7-A51A-62D44AE02D4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9D004A-39E8-4FAD-9424-295F31DFEBF0}" type="pres">
      <dgm:prSet presAssocID="{17357D71-37E0-4E59-8D64-7D2F6BE2CAAE}" presName="hierRoot1" presStyleCnt="0"/>
      <dgm:spPr/>
    </dgm:pt>
    <dgm:pt modelId="{D6C345E4-AB3F-4197-9775-60B2AA8BB21D}" type="pres">
      <dgm:prSet presAssocID="{17357D71-37E0-4E59-8D64-7D2F6BE2CAAE}" presName="composite" presStyleCnt="0"/>
      <dgm:spPr/>
    </dgm:pt>
    <dgm:pt modelId="{5A14FEEA-2620-4889-A47A-87DC4423E12E}" type="pres">
      <dgm:prSet presAssocID="{17357D71-37E0-4E59-8D64-7D2F6BE2CAAE}" presName="background" presStyleLbl="node0" presStyleIdx="0" presStyleCnt="2"/>
      <dgm:spPr/>
    </dgm:pt>
    <dgm:pt modelId="{3B9EED72-B93A-4963-AB13-61507470BC6E}" type="pres">
      <dgm:prSet presAssocID="{17357D71-37E0-4E59-8D64-7D2F6BE2CAAE}" presName="text" presStyleLbl="fgAcc0" presStyleIdx="0" presStyleCnt="2">
        <dgm:presLayoutVars>
          <dgm:chPref val="3"/>
        </dgm:presLayoutVars>
      </dgm:prSet>
      <dgm:spPr/>
    </dgm:pt>
    <dgm:pt modelId="{27D015B0-184F-4252-9D91-CE68836956C5}" type="pres">
      <dgm:prSet presAssocID="{17357D71-37E0-4E59-8D64-7D2F6BE2CAAE}" presName="hierChild2" presStyleCnt="0"/>
      <dgm:spPr/>
    </dgm:pt>
    <dgm:pt modelId="{09733A78-926A-4B30-81CC-9EFF6CF18F7E}" type="pres">
      <dgm:prSet presAssocID="{B6B77920-8497-4FFF-85DF-310B75055E58}" presName="hierRoot1" presStyleCnt="0"/>
      <dgm:spPr/>
    </dgm:pt>
    <dgm:pt modelId="{9316EDF3-EFFC-4B27-BA7C-2B77410E74C9}" type="pres">
      <dgm:prSet presAssocID="{B6B77920-8497-4FFF-85DF-310B75055E58}" presName="composite" presStyleCnt="0"/>
      <dgm:spPr/>
    </dgm:pt>
    <dgm:pt modelId="{2E30EA96-495F-4B3D-A7C7-1717C8DBBAAD}" type="pres">
      <dgm:prSet presAssocID="{B6B77920-8497-4FFF-85DF-310B75055E58}" presName="background" presStyleLbl="node0" presStyleIdx="1" presStyleCnt="2"/>
      <dgm:spPr/>
    </dgm:pt>
    <dgm:pt modelId="{93E3F648-80F7-44D0-8C51-B64AECE1CF77}" type="pres">
      <dgm:prSet presAssocID="{B6B77920-8497-4FFF-85DF-310B75055E58}" presName="text" presStyleLbl="fgAcc0" presStyleIdx="1" presStyleCnt="2">
        <dgm:presLayoutVars>
          <dgm:chPref val="3"/>
        </dgm:presLayoutVars>
      </dgm:prSet>
      <dgm:spPr/>
    </dgm:pt>
    <dgm:pt modelId="{711C627C-FED7-4724-A98C-19B430759B48}" type="pres">
      <dgm:prSet presAssocID="{B6B77920-8497-4FFF-85DF-310B75055E58}" presName="hierChild2" presStyleCnt="0"/>
      <dgm:spPr/>
    </dgm:pt>
  </dgm:ptLst>
  <dgm:cxnLst>
    <dgm:cxn modelId="{E9F2A109-4E74-4ADD-9AF7-0EEDE146A5C6}" srcId="{F24F0477-633F-45A7-A51A-62D44AE02D4B}" destId="{17357D71-37E0-4E59-8D64-7D2F6BE2CAAE}" srcOrd="0" destOrd="0" parTransId="{C641C718-D1B8-43D0-A418-0B3E60259453}" sibTransId="{F0A0E61A-2789-4AEF-88A9-F2B13663A3BB}"/>
    <dgm:cxn modelId="{793F783D-E9FB-4F2F-8900-3FC831E66CB5}" type="presOf" srcId="{B6B77920-8497-4FFF-85DF-310B75055E58}" destId="{93E3F648-80F7-44D0-8C51-B64AECE1CF77}" srcOrd="0" destOrd="0" presId="urn:microsoft.com/office/officeart/2005/8/layout/hierarchy1"/>
    <dgm:cxn modelId="{EA58447E-B32B-4481-8F28-E64518DD4066}" type="presOf" srcId="{F24F0477-633F-45A7-A51A-62D44AE02D4B}" destId="{E0E03C37-1A20-4C83-A376-08E1829043DA}" srcOrd="0" destOrd="0" presId="urn:microsoft.com/office/officeart/2005/8/layout/hierarchy1"/>
    <dgm:cxn modelId="{F776B6B4-C316-4E53-934A-463D442613DB}" type="presOf" srcId="{17357D71-37E0-4E59-8D64-7D2F6BE2CAAE}" destId="{3B9EED72-B93A-4963-AB13-61507470BC6E}" srcOrd="0" destOrd="0" presId="urn:microsoft.com/office/officeart/2005/8/layout/hierarchy1"/>
    <dgm:cxn modelId="{BD2621EB-B0D0-404E-ACBB-7A84DBD96247}" srcId="{F24F0477-633F-45A7-A51A-62D44AE02D4B}" destId="{B6B77920-8497-4FFF-85DF-310B75055E58}" srcOrd="1" destOrd="0" parTransId="{ABD48130-94C1-4B01-B30B-45D2ACA1B785}" sibTransId="{27D64FD3-EA64-45AB-B5CE-A14C7BEAA307}"/>
    <dgm:cxn modelId="{1ED85BCE-F23A-4B36-96C8-2BC58A2A0873}" type="presParOf" srcId="{E0E03C37-1A20-4C83-A376-08E1829043DA}" destId="{E69D004A-39E8-4FAD-9424-295F31DFEBF0}" srcOrd="0" destOrd="0" presId="urn:microsoft.com/office/officeart/2005/8/layout/hierarchy1"/>
    <dgm:cxn modelId="{7FCD3DE2-6B79-477C-9950-B2E39CAB53CA}" type="presParOf" srcId="{E69D004A-39E8-4FAD-9424-295F31DFEBF0}" destId="{D6C345E4-AB3F-4197-9775-60B2AA8BB21D}" srcOrd="0" destOrd="0" presId="urn:microsoft.com/office/officeart/2005/8/layout/hierarchy1"/>
    <dgm:cxn modelId="{9A537AC0-5C68-4130-9B02-C4C3E0178520}" type="presParOf" srcId="{D6C345E4-AB3F-4197-9775-60B2AA8BB21D}" destId="{5A14FEEA-2620-4889-A47A-87DC4423E12E}" srcOrd="0" destOrd="0" presId="urn:microsoft.com/office/officeart/2005/8/layout/hierarchy1"/>
    <dgm:cxn modelId="{18952B5A-84CC-4992-8E91-70F0A5A5C1AB}" type="presParOf" srcId="{D6C345E4-AB3F-4197-9775-60B2AA8BB21D}" destId="{3B9EED72-B93A-4963-AB13-61507470BC6E}" srcOrd="1" destOrd="0" presId="urn:microsoft.com/office/officeart/2005/8/layout/hierarchy1"/>
    <dgm:cxn modelId="{1A160569-9BB9-4646-B4AE-B256616671F0}" type="presParOf" srcId="{E69D004A-39E8-4FAD-9424-295F31DFEBF0}" destId="{27D015B0-184F-4252-9D91-CE68836956C5}" srcOrd="1" destOrd="0" presId="urn:microsoft.com/office/officeart/2005/8/layout/hierarchy1"/>
    <dgm:cxn modelId="{BD1056FB-28AD-4E06-B24E-D8DA3116B2F9}" type="presParOf" srcId="{E0E03C37-1A20-4C83-A376-08E1829043DA}" destId="{09733A78-926A-4B30-81CC-9EFF6CF18F7E}" srcOrd="1" destOrd="0" presId="urn:microsoft.com/office/officeart/2005/8/layout/hierarchy1"/>
    <dgm:cxn modelId="{47406899-E4DF-4E68-A54C-07F0C0DF3BC6}" type="presParOf" srcId="{09733A78-926A-4B30-81CC-9EFF6CF18F7E}" destId="{9316EDF3-EFFC-4B27-BA7C-2B77410E74C9}" srcOrd="0" destOrd="0" presId="urn:microsoft.com/office/officeart/2005/8/layout/hierarchy1"/>
    <dgm:cxn modelId="{E7F9F2E4-3CD6-4C20-851D-8256E8CA9DAA}" type="presParOf" srcId="{9316EDF3-EFFC-4B27-BA7C-2B77410E74C9}" destId="{2E30EA96-495F-4B3D-A7C7-1717C8DBBAAD}" srcOrd="0" destOrd="0" presId="urn:microsoft.com/office/officeart/2005/8/layout/hierarchy1"/>
    <dgm:cxn modelId="{CC63C5F1-511A-4F54-8C6B-8BDDC7D66A2D}" type="presParOf" srcId="{9316EDF3-EFFC-4B27-BA7C-2B77410E74C9}" destId="{93E3F648-80F7-44D0-8C51-B64AECE1CF77}" srcOrd="1" destOrd="0" presId="urn:microsoft.com/office/officeart/2005/8/layout/hierarchy1"/>
    <dgm:cxn modelId="{3BB89015-BA14-49FD-A837-4C238F75F77C}" type="presParOf" srcId="{09733A78-926A-4B30-81CC-9EFF6CF18F7E}" destId="{711C627C-FED7-4724-A98C-19B430759B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14FEEA-2620-4889-A47A-87DC4423E12E}">
      <dsp:nvSpPr>
        <dsp:cNvPr id="0" name=""/>
        <dsp:cNvSpPr/>
      </dsp:nvSpPr>
      <dsp:spPr>
        <a:xfrm>
          <a:off x="1040" y="280396"/>
          <a:ext cx="3650794" cy="2318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9EED72-B93A-4963-AB13-61507470BC6E}">
      <dsp:nvSpPr>
        <dsp:cNvPr id="0" name=""/>
        <dsp:cNvSpPr/>
      </dsp:nvSpPr>
      <dsp:spPr>
        <a:xfrm>
          <a:off x="406683" y="665757"/>
          <a:ext cx="3650794" cy="23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Effective for strategic decision-making.</a:t>
          </a:r>
          <a:endParaRPr lang="en-US" sz="2900" kern="1200"/>
        </a:p>
      </dsp:txBody>
      <dsp:txXfrm>
        <a:off x="474582" y="733656"/>
        <a:ext cx="3514996" cy="2182456"/>
      </dsp:txXfrm>
    </dsp:sp>
    <dsp:sp modelId="{2E30EA96-495F-4B3D-A7C7-1717C8DBBAAD}">
      <dsp:nvSpPr>
        <dsp:cNvPr id="0" name=""/>
        <dsp:cNvSpPr/>
      </dsp:nvSpPr>
      <dsp:spPr>
        <a:xfrm>
          <a:off x="4463121" y="280396"/>
          <a:ext cx="3650794" cy="231825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E3F648-80F7-44D0-8C51-B64AECE1CF77}">
      <dsp:nvSpPr>
        <dsp:cNvPr id="0" name=""/>
        <dsp:cNvSpPr/>
      </dsp:nvSpPr>
      <dsp:spPr>
        <a:xfrm>
          <a:off x="4868765" y="665757"/>
          <a:ext cx="3650794" cy="2318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Balance between computational efficiency and game performance.</a:t>
          </a:r>
          <a:endParaRPr lang="en-US" sz="2900" kern="1200"/>
        </a:p>
      </dsp:txBody>
      <dsp:txXfrm>
        <a:off x="4936664" y="733656"/>
        <a:ext cx="3514996" cy="2182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435540a5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1435540a5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1435540a5_0_5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1435540a5_0_5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1435540a5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1435540a5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149e8a96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149e8a96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1435540a5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1435540a5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14741b0d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14741b0d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14741b0dd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14741b0dd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14741b0d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14741b0d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1435540a5_0_5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1435540a5_0_5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1435540a5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1435540a5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71435540a5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71435540a5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1435540a5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1435540a5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1435540a5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1435540a5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1435540a5_0_5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71435540a5_0_5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1435540a5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1435540a5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1435540a5_0_5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1435540a5_0_5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1435540a5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1435540a5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 /><Relationship Id="rId7" Type="http://schemas.microsoft.com/office/2007/relationships/diagramDrawing" Target="../diagrams/drawing1.xml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Relationship Id="rId6" Type="http://schemas.openxmlformats.org/officeDocument/2006/relationships/diagramColors" Target="../diagrams/colors1.xml" /><Relationship Id="rId5" Type="http://schemas.openxmlformats.org/officeDocument/2006/relationships/diagramQuickStyle" Target="../diagrams/quickStyle1.xml" /><Relationship Id="rId4" Type="http://schemas.openxmlformats.org/officeDocument/2006/relationships/diagramLayout" Target="../diagrams/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Dots and Boxes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Artificial Intelligence Project</a:t>
            </a:r>
            <a:endParaRPr sz="150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Syed Muhammad Hussain-26992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Sahil Kumar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2286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Algorithms and Approaches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082400" cy="373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Minimax Algorithm with Alpha-Beta Pruning: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-Dots and Boxes is a 2 player turn taking game, so minimax was well suited for this game..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-Used Alpha-beta pruning to increase the speed of the algorithm.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- We combined the minimax with evaluation function called check_score(). (details of this function in the report)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46925"/>
            <a:ext cx="44196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210625"/>
            <a:ext cx="4419600" cy="148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Why These Techniques?</a:t>
            </a:r>
          </a:p>
        </p:txBody>
      </p:sp>
      <p:graphicFrame>
        <p:nvGraphicFramePr>
          <p:cNvPr id="129" name="Google Shape;127;p24">
            <a:extLst>
              <a:ext uri="{FF2B5EF4-FFF2-40B4-BE49-F238E27FC236}">
                <a16:creationId xmlns:a16="http://schemas.microsoft.com/office/drawing/2014/main" id="{D1469DD4-F840-DBCE-77BE-24B1CA169C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8149242"/>
              </p:ext>
            </p:extLst>
          </p:nvPr>
        </p:nvGraphicFramePr>
        <p:xfrm>
          <a:off x="311700" y="1248725"/>
          <a:ext cx="8520600" cy="3264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Different Difficulty Levels</a:t>
            </a: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4294967295"/>
          </p:nvPr>
        </p:nvSpPr>
        <p:spPr>
          <a:xfrm>
            <a:off x="311700" y="1248725"/>
            <a:ext cx="41650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accent1"/>
                </a:solidFill>
              </a:rPr>
              <a:t>Change in depth?  How?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accent1"/>
                </a:solidFill>
              </a:rPr>
              <a:t>-For easy difficulty, the search depth is only 2.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accent1"/>
                </a:solidFill>
              </a:rPr>
              <a:t>-For medium difficulty, search depth starts with 3 and increases gradually.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>
                <a:solidFill>
                  <a:schemeClr val="accent1"/>
                </a:solidFill>
              </a:rPr>
              <a:t>-For hard difficulty, search depth starts at 3 and increases more than medium.</a:t>
            </a:r>
          </a:p>
        </p:txBody>
      </p:sp>
      <p:pic>
        <p:nvPicPr>
          <p:cNvPr id="135" name="Google Shape;135;p25"/>
          <p:cNvPicPr preferRelativeResize="0"/>
          <p:nvPr/>
        </p:nvPicPr>
        <p:blipFill rotWithShape="1">
          <a:blip r:embed="rId3"/>
          <a:srcRect l="5858" r="9482" b="-1"/>
          <a:stretch/>
        </p:blipFill>
        <p:spPr>
          <a:xfrm>
            <a:off x="4667250" y="1248725"/>
            <a:ext cx="416505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Difficulty level (continued)</a:t>
            </a:r>
          </a:p>
        </p:txBody>
      </p:sp>
      <p:sp>
        <p:nvSpPr>
          <p:cNvPr id="141" name="Google Shape;141;p26"/>
          <p:cNvSpPr txBox="1">
            <a:spLocks/>
          </p:cNvSpPr>
          <p:nvPr/>
        </p:nvSpPr>
        <p:spPr>
          <a:xfrm>
            <a:off x="498823" y="1267071"/>
            <a:ext cx="3821949" cy="324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GB" sz="133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evaluation functions for each difficulty.</a:t>
            </a:r>
            <a:endParaRPr sz="133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40"/>
              </a:spcBef>
            </a:pPr>
            <a:r>
              <a:rPr lang="en-GB" sz="133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mode: inject randomness, 70% of the time Ai makes bad move and 30% of the time it makes good move.</a:t>
            </a:r>
            <a:endParaRPr sz="133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40"/>
              </a:spcBef>
            </a:pPr>
            <a:r>
              <a:rPr lang="en-GB" sz="133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Medium mode: counts the number of boxes made by each player and returns the score</a:t>
            </a:r>
            <a:endParaRPr sz="133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140"/>
              </a:spcBef>
              <a:spcAft>
                <a:spcPts val="1140"/>
              </a:spcAft>
            </a:pPr>
            <a:r>
              <a:rPr lang="en-GB" sz="133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 mode: combines the medium mode with 1 additional thing: checks how many coordinates have 3 or 2 lines around them (potential boxes/points for the future ) and assigns score according to that.</a:t>
            </a:r>
            <a:endParaRPr/>
          </a:p>
        </p:txBody>
      </p:sp>
      <p:sp>
        <p:nvSpPr>
          <p:cNvPr id="142" name="Google Shape;142;p26"/>
          <p:cNvSpPr txBox="1">
            <a:spLocks/>
          </p:cNvSpPr>
          <p:nvPr/>
        </p:nvSpPr>
        <p:spPr>
          <a:xfrm>
            <a:off x="4818402" y="1267071"/>
            <a:ext cx="3821949" cy="3246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sz="133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404" y="1248725"/>
            <a:ext cx="3765621" cy="9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402" y="2287604"/>
            <a:ext cx="3821949" cy="1107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3553" y="3609124"/>
            <a:ext cx="3831623" cy="764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228600" lvl="0" indent="0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/>
              <a:t>Key Features of the AI</a:t>
            </a:r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4294967295"/>
          </p:nvPr>
        </p:nvSpPr>
        <p:spPr>
          <a:xfrm>
            <a:off x="311700" y="1248725"/>
            <a:ext cx="41650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accent1"/>
                </a:solidFill>
              </a:rPr>
              <a:t>-Real-time Decision Making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accent1"/>
                </a:solidFill>
              </a:rPr>
              <a:t>-Quick and efficient move calculation: for easy and medium difficulty it hardly takes a second. 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accent1"/>
                </a:solidFill>
              </a:rPr>
              <a:t>-For hard difficulty it might take 2-3 seconds towards the end of the game (when search depth is increased)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accent1"/>
                </a:solidFill>
              </a:rPr>
              <a:t>-You can select the difficulty level: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accent1"/>
                </a:solidFill>
              </a:rPr>
              <a:t>-If you are beginner, you can select easy mode.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1500" b="0" i="0" u="none" strike="noStrike" cap="none">
                <a:solidFill>
                  <a:schemeClr val="accent1"/>
                </a:solidFill>
              </a:rPr>
              <a:t>-If you are looking for a competition, you can select hard mode.</a:t>
            </a:r>
          </a:p>
          <a:p>
            <a:pPr marL="0" lvl="0" indent="0">
              <a:lnSpc>
                <a:spcPct val="105000"/>
              </a:lnSpc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1500" b="0" i="0" u="none" strike="noStrike" cap="none">
              <a:solidFill>
                <a:schemeClr val="accent1"/>
              </a:solidFill>
            </a:endParaRPr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67250" y="1272178"/>
            <a:ext cx="4165050" cy="321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Achievements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20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AI Development: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Successfully designed and implemented an AI capable of playing Dots and Boxes at multiple difficulty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Algorithm Optimization: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Applied advanced algorithms such as Minimax with Alpha-Beta Pruning to ensure efficient and effective decision-making.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User Interface: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Created a user-friendly interface that allows seamless interaction between the human player and the AI.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Testing and Evaluation: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Conducted extensive testing with human players to evaluate the AI’s performance and make necessary adjustments.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Potential Improvements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Improvement Areas: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Continue to refine the AI’s strategies to handle more complex scenarios and higher levels of difficulty.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Advanced Techniques: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Explore the integration of machine learning techniques to enhance the AI’s adaptive capabilities.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Multiple Users: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Enhance the game to allow multiple players to play with the Computer instead of just one player.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Introduction to Dots and Boxes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What is Dots and Boxes?</a:t>
            </a:r>
          </a:p>
          <a:p>
            <a:pPr marL="0" lvl="0" indent="0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800"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/>
          <a:srcRect t="14983" r="4" b="6644"/>
          <a:stretch/>
        </p:blipFill>
        <p:spPr>
          <a:xfrm>
            <a:off x="311700" y="1248725"/>
            <a:ext cx="4165050" cy="326440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>
            <a:spLocks noGrp="1"/>
          </p:cNvSpPr>
          <p:nvPr>
            <p:ph type="body" idx="4294967295"/>
          </p:nvPr>
        </p:nvSpPr>
        <p:spPr>
          <a:xfrm>
            <a:off x="4667250" y="1248725"/>
            <a:ext cx="41650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457200" lvl="0" indent="-342900"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0" i="0" u="none" strike="noStrike" cap="none">
                <a:solidFill>
                  <a:schemeClr val="accent1"/>
                </a:solidFill>
              </a:rPr>
              <a:t>Dots and Boxes is a classic pencil-and-paper game that is easy to learn but can involve complex strategies.</a:t>
            </a:r>
          </a:p>
          <a:p>
            <a:pPr marL="457200" lvl="0" indent="-342900">
              <a:spcAft>
                <a:spcPts val="60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b="0" i="0" u="none" strike="noStrike" cap="none">
                <a:solidFill>
                  <a:schemeClr val="accent1"/>
                </a:solidFill>
              </a:rPr>
              <a:t>The main objective of the game is to form more boxes than your opponent by connecting dots on a grid.</a:t>
            </a: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accent1"/>
              </a:solidFill>
            </a:endParaRPr>
          </a:p>
          <a:p>
            <a:pPr marL="0" lvl="0" indent="0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b="0" i="0" u="none" strike="noStrike" cap="none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Game Mechanics</a:t>
            </a:r>
            <a:endParaRPr lang="en-US" dirty="0"/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66CC559D-2BDB-4EC4-0D34-D717FAAB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</p:spPr>
        <p:txBody>
          <a:bodyPr/>
          <a:lstStyle/>
          <a:p>
            <a:endParaRPr lang="en-US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2"/>
          </p:nvPr>
        </p:nvSpPr>
        <p:spPr>
          <a:xfrm>
            <a:off x="4939499" y="724199"/>
            <a:ext cx="4045200" cy="4241205"/>
          </a:xfrm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/>
              <a:t>Gameplay: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Players take turns connecting two adjacent dots with a horizontal or vertical line.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If a player completes the fourth side of a box, they earn a point and take another turn.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/>
              <a:t>Winning: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The game ends when all possible lines have been drawn.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The player with the most completed boxes wins.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/>
              <a:t>Turns: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Each player alternates turns unless they complete a box, which allows for an additional move.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b="1" dirty="0"/>
              <a:t>Strategy: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 dirty="0"/>
              <a:t>Players must balance between creating opportunities for themselves and blocking their opponent.</a:t>
            </a:r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500" dirty="0"/>
          </a:p>
          <a:p>
            <a:pPr marL="1371600" lvl="0" indent="0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Project Goal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41118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latin typeface="Comic Sans MS"/>
                <a:ea typeface="Comic Sans MS"/>
                <a:cs typeface="Comic Sans MS"/>
                <a:sym typeface="Comic Sans MS"/>
              </a:rPr>
              <a:t>Develop an AI capable of playing Dots and Boxes against a human player with the aim of providing a challenging and engaging experience.</a:t>
            </a:r>
            <a:endParaRPr sz="21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2484" y="1171600"/>
            <a:ext cx="3551516" cy="376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Why Dots and Boxes?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Simplicity with Depth: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While the rules are simple, the game offers a wide range of strategic depth, making it an ideal candidate for showcasing AI capabilities.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Educational Value: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Dots and Boxes serves as an excellent platform for understanding and demonstrating fundamental concepts in game theory, decision-making, and AI strategy.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Project Scope</a:t>
            </a:r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AI Development: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Designing and implementing an AI that can play Dots and Boxes at varying levels of difficulty.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User Interface: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Creating an interactive interface where users can play against the AI.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/>
              <a:t>Performance Evaluation: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Testing the AI against human players to assess its performance and refine its strategies.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Techniques Used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755</Words>
  <Application>Microsoft Office PowerPoint</Application>
  <PresentationFormat>On-screen Show (16:9)</PresentationFormat>
  <Paragraphs>87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Paperback</vt:lpstr>
      <vt:lpstr>Dots and Boxes Artificial Intelligence Project</vt:lpstr>
      <vt:lpstr>Introduction to Dots and Boxes</vt:lpstr>
      <vt:lpstr>What is Dots and Boxes? </vt:lpstr>
      <vt:lpstr>Game Mechanics</vt:lpstr>
      <vt:lpstr>Project Goal</vt:lpstr>
      <vt:lpstr>Objective</vt:lpstr>
      <vt:lpstr>Why Dots and Boxes?</vt:lpstr>
      <vt:lpstr>Project Scope</vt:lpstr>
      <vt:lpstr>AI Techniques Used</vt:lpstr>
      <vt:lpstr>Algorithms and Approaches</vt:lpstr>
      <vt:lpstr>Why These Techniques?</vt:lpstr>
      <vt:lpstr>Different Difficulty Levels</vt:lpstr>
      <vt:lpstr>Difficulty level (continued)</vt:lpstr>
      <vt:lpstr>Key Features of the AI</vt:lpstr>
      <vt:lpstr>Conclusion</vt:lpstr>
      <vt:lpstr>Summary of Achievements</vt:lpstr>
      <vt:lpstr>Potential Improvements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Dots and Boxes Artificial Intelligence Project</dc:title>
  <dc:creator>HP</dc:creator>
  <cp:lastModifiedBy>SAHIL KUMAR - 27149</cp:lastModifiedBy>
  <cp:revision>2</cp:revision>
  <dcterms:modified xsi:type="dcterms:W3CDTF">2024-05-14T18:06:15Z</dcterms:modified>
</cp:coreProperties>
</file>