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DAA9E0-65DB-45E5-9115-9E08EE65D3AC}">
  <a:tblStyle styleId="{68DAA9E0-65DB-45E5-9115-9E08EE65D3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f2495623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7f2495623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f7184db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f7184db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f7184db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f7184db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7f7184dbc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7f7184dbc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f2495623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7f2495623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7f2495623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7f2495623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f2495623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7f2495623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f7184dbc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7f7184dbc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f24956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f24956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f2495623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f2495623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f2495623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f2495623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f2495623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f2495623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f249562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f249562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f249562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f249562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7f249562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7f249562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f2495623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7f2495623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Sk4rKr0w/1940058_ParkingSpott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23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ParkingSpotter</a:t>
            </a:r>
            <a:endParaRPr b="1"/>
          </a:p>
          <a:p>
            <a:pPr indent="0" lvl="0" marL="0" rtl="0" algn="l">
              <a:spcBef>
                <a:spcPts val="0"/>
              </a:spcBef>
              <a:spcAft>
                <a:spcPts val="0"/>
              </a:spcAft>
              <a:buNone/>
            </a:pPr>
            <a:r>
              <a:t/>
            </a:r>
            <a:endParaRPr sz="1933"/>
          </a:p>
          <a:p>
            <a:pPr indent="0" lvl="0" marL="0" rtl="0" algn="l">
              <a:spcBef>
                <a:spcPts val="0"/>
              </a:spcBef>
              <a:spcAft>
                <a:spcPts val="0"/>
              </a:spcAft>
              <a:buNone/>
            </a:pPr>
            <a:r>
              <a:rPr lang="it" sz="1933"/>
              <a:t>Kevin Forte - 1940058</a:t>
            </a:r>
            <a:endParaRPr sz="1933"/>
          </a:p>
          <a:p>
            <a:pPr indent="0" lvl="0" marL="0" rtl="0" algn="l">
              <a:spcBef>
                <a:spcPts val="0"/>
              </a:spcBef>
              <a:spcAft>
                <a:spcPts val="0"/>
              </a:spcAft>
              <a:buNone/>
            </a:pPr>
            <a:r>
              <a:rPr lang="it" sz="1933"/>
              <a:t>Lorenzo Thomas Contessa - 1949580</a:t>
            </a:r>
            <a:endParaRPr sz="1933"/>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Technology Stack</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01" name="Google Shape;201;p22"/>
          <p:cNvGraphicFramePr/>
          <p:nvPr/>
        </p:nvGraphicFramePr>
        <p:xfrm>
          <a:off x="952500" y="1619250"/>
          <a:ext cx="3000000" cy="3000000"/>
        </p:xfrm>
        <a:graphic>
          <a:graphicData uri="http://schemas.openxmlformats.org/drawingml/2006/table">
            <a:tbl>
              <a:tblPr>
                <a:noFill/>
                <a:tableStyleId>{68DAA9E0-65DB-45E5-9115-9E08EE65D3AC}</a:tableStyleId>
              </a:tblPr>
              <a:tblGrid>
                <a:gridCol w="3619500"/>
                <a:gridCol w="3619500"/>
              </a:tblGrid>
              <a:tr h="381000">
                <a:tc>
                  <a:txBody>
                    <a:bodyPr/>
                    <a:lstStyle/>
                    <a:p>
                      <a:pPr indent="0" lvl="0" marL="0" rtl="0" algn="l">
                        <a:spcBef>
                          <a:spcPts val="0"/>
                        </a:spcBef>
                        <a:spcAft>
                          <a:spcPts val="0"/>
                        </a:spcAft>
                        <a:buNone/>
                      </a:pPr>
                      <a:r>
                        <a:rPr lang="it">
                          <a:solidFill>
                            <a:srgbClr val="FFFFFF"/>
                          </a:solidFill>
                        </a:rPr>
                        <a:t>Layer</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it">
                          <a:solidFill>
                            <a:srgbClr val="FFFFFF"/>
                          </a:solidFill>
                        </a:rPr>
                        <a:t>Technology</a:t>
                      </a:r>
                      <a:endParaRPr>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3C78D8"/>
                    </a:solidFill>
                  </a:tcPr>
                </a:tc>
              </a:tr>
              <a:tr h="381000">
                <a:tc>
                  <a:txBody>
                    <a:bodyPr/>
                    <a:lstStyle/>
                    <a:p>
                      <a:pPr indent="0" lvl="0" marL="0" rtl="0" algn="l">
                        <a:spcBef>
                          <a:spcPts val="0"/>
                        </a:spcBef>
                        <a:spcAft>
                          <a:spcPts val="0"/>
                        </a:spcAft>
                        <a:buNone/>
                      </a:pPr>
                      <a:r>
                        <a:rPr lang="it"/>
                        <a:t>Backend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a:t>Node.js, Express, RabbitMQ</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it"/>
                        <a:t>Frontend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a:t>React, React Router, GSAP, OpenStreetMap API</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it"/>
                        <a:t>Database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a:t>PostgreSQL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it"/>
                        <a:t>Deployment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a:t>Docker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4800">
                <a:latin typeface="Lato"/>
                <a:ea typeface="Lato"/>
                <a:cs typeface="Lato"/>
                <a:sym typeface="Lato"/>
              </a:rPr>
              <a:t>API Endpoints</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aphicFrame>
        <p:nvGraphicFramePr>
          <p:cNvPr id="211" name="Google Shape;211;p24"/>
          <p:cNvGraphicFramePr/>
          <p:nvPr/>
        </p:nvGraphicFramePr>
        <p:xfrm>
          <a:off x="549975" y="161575"/>
          <a:ext cx="3000000" cy="3000000"/>
        </p:xfrm>
        <a:graphic>
          <a:graphicData uri="http://schemas.openxmlformats.org/drawingml/2006/table">
            <a:tbl>
              <a:tblPr>
                <a:noFill/>
                <a:tableStyleId>{68DAA9E0-65DB-45E5-9115-9E08EE65D3AC}</a:tableStyleId>
              </a:tblPr>
              <a:tblGrid>
                <a:gridCol w="867675"/>
                <a:gridCol w="1470575"/>
                <a:gridCol w="1470575"/>
              </a:tblGrid>
              <a:tr h="598650">
                <a:tc>
                  <a:txBody>
                    <a:bodyPr/>
                    <a:lstStyle/>
                    <a:p>
                      <a:pPr indent="0" lvl="0" marL="0" rtl="0" algn="l">
                        <a:spcBef>
                          <a:spcPts val="0"/>
                        </a:spcBef>
                        <a:spcAft>
                          <a:spcPts val="0"/>
                        </a:spcAft>
                        <a:buNone/>
                      </a:pPr>
                      <a:r>
                        <a:rPr lang="it"/>
                        <a:t>Http Method</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URL</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Description</a:t>
                      </a:r>
                      <a:endParaRPr/>
                    </a:p>
                  </a:txBody>
                  <a:tcPr marT="91425" marB="91425" marR="91425" marL="91425">
                    <a:solidFill>
                      <a:srgbClr val="4A86E8"/>
                    </a:solidFill>
                  </a:tcPr>
                </a:tc>
              </a:tr>
              <a:tr h="532450">
                <a:tc>
                  <a:txBody>
                    <a:bodyPr/>
                    <a:lstStyle/>
                    <a:p>
                      <a:pPr indent="0" lvl="0" marL="0" rtl="0" algn="l">
                        <a:spcBef>
                          <a:spcPts val="0"/>
                        </a:spcBef>
                        <a:spcAft>
                          <a:spcPts val="0"/>
                        </a:spcAft>
                        <a:buNone/>
                      </a:pPr>
                      <a:r>
                        <a:rPr lang="it" sz="1100"/>
                        <a:t>POST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/auth/register</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Registers a new user.</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485450">
                <a:tc>
                  <a:txBody>
                    <a:bodyPr/>
                    <a:lstStyle/>
                    <a:p>
                      <a:pPr indent="0" lvl="0" marL="0" rtl="0" algn="l">
                        <a:spcBef>
                          <a:spcPts val="0"/>
                        </a:spcBef>
                        <a:spcAft>
                          <a:spcPts val="0"/>
                        </a:spcAft>
                        <a:buNone/>
                      </a:pPr>
                      <a:r>
                        <a:rPr lang="it" sz="1100"/>
                        <a:t>POST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/auth/login</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Authenticates a user.</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73500">
                <a:tc>
                  <a:txBody>
                    <a:bodyPr/>
                    <a:lstStyle/>
                    <a:p>
                      <a:pPr indent="0" lvl="0" marL="0" rtl="0" algn="l">
                        <a:spcBef>
                          <a:spcPts val="0"/>
                        </a:spcBef>
                        <a:spcAft>
                          <a:spcPts val="0"/>
                        </a:spcAft>
                        <a:buNone/>
                      </a:pPr>
                      <a:r>
                        <a:rPr lang="it" sz="1100"/>
                        <a:t>POST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/auth/user</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Allows a user to update their own profile information.</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73500">
                <a:tc>
                  <a:txBody>
                    <a:bodyPr/>
                    <a:lstStyle/>
                    <a:p>
                      <a:pPr indent="0" lvl="0" marL="0" rtl="0" algn="l">
                        <a:spcBef>
                          <a:spcPts val="0"/>
                        </a:spcBef>
                        <a:spcAft>
                          <a:spcPts val="0"/>
                        </a:spcAft>
                        <a:buNone/>
                      </a:pPr>
                      <a:r>
                        <a:rPr lang="it" sz="1100"/>
                        <a:t>GET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/auth/stats</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Returns the total count of users in the system.</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73500">
                <a:tc>
                  <a:txBody>
                    <a:bodyPr/>
                    <a:lstStyle/>
                    <a:p>
                      <a:pPr indent="0" lvl="0" marL="0" rtl="0" algn="l">
                        <a:spcBef>
                          <a:spcPts val="0"/>
                        </a:spcBef>
                        <a:spcAft>
                          <a:spcPts val="0"/>
                        </a:spcAft>
                        <a:buNone/>
                      </a:pPr>
                      <a:r>
                        <a:rPr lang="it" sz="1100"/>
                        <a:t>GET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/auth/list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Returns a list of the latest registered users.</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73500">
                <a:tc>
                  <a:txBody>
                    <a:bodyPr/>
                    <a:lstStyle/>
                    <a:p>
                      <a:pPr indent="0" lvl="0" marL="0" rtl="0" algn="l">
                        <a:spcBef>
                          <a:spcPts val="0"/>
                        </a:spcBef>
                        <a:spcAft>
                          <a:spcPts val="0"/>
                        </a:spcAft>
                        <a:buNone/>
                      </a:pPr>
                      <a:r>
                        <a:rPr lang="it" sz="1100"/>
                        <a:t>GET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/me/uniqueCode</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Returns the unique code for the currently authenticated user.</a:t>
                      </a:r>
                      <a:endParaRPr sz="1100"/>
                    </a:p>
                  </a:txBody>
                  <a:tcPr marT="91425" marB="91425" marR="91425" marL="91425">
                    <a:solidFill>
                      <a:srgbClr val="FFFFFF"/>
                    </a:solidFill>
                  </a:tcPr>
                </a:tc>
              </a:tr>
            </a:tbl>
          </a:graphicData>
        </a:graphic>
      </p:graphicFrame>
      <p:graphicFrame>
        <p:nvGraphicFramePr>
          <p:cNvPr id="212" name="Google Shape;212;p24"/>
          <p:cNvGraphicFramePr/>
          <p:nvPr/>
        </p:nvGraphicFramePr>
        <p:xfrm>
          <a:off x="4726900" y="160612"/>
          <a:ext cx="3000000" cy="3000000"/>
        </p:xfrm>
        <a:graphic>
          <a:graphicData uri="http://schemas.openxmlformats.org/drawingml/2006/table">
            <a:tbl>
              <a:tblPr>
                <a:noFill/>
                <a:tableStyleId>{68DAA9E0-65DB-45E5-9115-9E08EE65D3AC}</a:tableStyleId>
              </a:tblPr>
              <a:tblGrid>
                <a:gridCol w="867675"/>
                <a:gridCol w="1470575"/>
                <a:gridCol w="1470575"/>
              </a:tblGrid>
              <a:tr h="626825">
                <a:tc>
                  <a:txBody>
                    <a:bodyPr/>
                    <a:lstStyle/>
                    <a:p>
                      <a:pPr indent="0" lvl="0" marL="0" rtl="0" algn="l">
                        <a:spcBef>
                          <a:spcPts val="0"/>
                        </a:spcBef>
                        <a:spcAft>
                          <a:spcPts val="0"/>
                        </a:spcAft>
                        <a:buNone/>
                      </a:pPr>
                      <a:r>
                        <a:rPr lang="it"/>
                        <a:t>Http Method</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URL</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Description</a:t>
                      </a:r>
                      <a:endParaRPr/>
                    </a:p>
                  </a:txBody>
                  <a:tcPr marT="91425" marB="91425" marR="91425" marL="91425">
                    <a:solidFill>
                      <a:srgbClr val="4A86E8"/>
                    </a:solidFill>
                  </a:tcPr>
                </a:tc>
              </a:tr>
              <a:tr h="705175">
                <a:tc>
                  <a:txBody>
                    <a:bodyPr/>
                    <a:lstStyle/>
                    <a:p>
                      <a:pPr indent="0" lvl="0" marL="0" rtl="0" algn="l">
                        <a:spcBef>
                          <a:spcPts val="0"/>
                        </a:spcBef>
                        <a:spcAft>
                          <a:spcPts val="0"/>
                        </a:spcAft>
                        <a:buNone/>
                      </a:pPr>
                      <a:r>
                        <a:rPr lang="it" sz="1100"/>
                        <a:t>POST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/tickets</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Submits a new support ticket from a user.</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92575">
                <a:tc>
                  <a:txBody>
                    <a:bodyPr/>
                    <a:lstStyle/>
                    <a:p>
                      <a:pPr indent="0" lvl="0" marL="0" rtl="0" algn="l">
                        <a:spcBef>
                          <a:spcPts val="0"/>
                        </a:spcBef>
                        <a:spcAft>
                          <a:spcPts val="0"/>
                        </a:spcAft>
                        <a:buNone/>
                      </a:pPr>
                      <a:r>
                        <a:rPr lang="it" sz="1100"/>
                        <a:t>GET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/tickets</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Retrieves the latest support tickets.</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705175">
                <a:tc>
                  <a:txBody>
                    <a:bodyPr/>
                    <a:lstStyle/>
                    <a:p>
                      <a:pPr indent="0" lvl="0" marL="0" rtl="0" algn="l">
                        <a:spcBef>
                          <a:spcPts val="0"/>
                        </a:spcBef>
                        <a:spcAft>
                          <a:spcPts val="0"/>
                        </a:spcAft>
                        <a:buNone/>
                      </a:pPr>
                      <a:r>
                        <a:rPr lang="it" sz="1100"/>
                        <a:t>GET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/tickets</a:t>
                      </a:r>
                      <a:r>
                        <a:rPr lang="it" sz="1100"/>
                        <a:t>/stats</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Gets ticket statistics including total and daily counts.</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25"/>
          <p:cNvGraphicFramePr/>
          <p:nvPr/>
        </p:nvGraphicFramePr>
        <p:xfrm>
          <a:off x="549975" y="161575"/>
          <a:ext cx="3000000" cy="3000000"/>
        </p:xfrm>
        <a:graphic>
          <a:graphicData uri="http://schemas.openxmlformats.org/drawingml/2006/table">
            <a:tbl>
              <a:tblPr>
                <a:noFill/>
                <a:tableStyleId>{68DAA9E0-65DB-45E5-9115-9E08EE65D3AC}</a:tableStyleId>
              </a:tblPr>
              <a:tblGrid>
                <a:gridCol w="867675"/>
                <a:gridCol w="1470575"/>
                <a:gridCol w="1470575"/>
              </a:tblGrid>
              <a:tr h="598650">
                <a:tc>
                  <a:txBody>
                    <a:bodyPr/>
                    <a:lstStyle/>
                    <a:p>
                      <a:pPr indent="0" lvl="0" marL="0" rtl="0" algn="l">
                        <a:spcBef>
                          <a:spcPts val="0"/>
                        </a:spcBef>
                        <a:spcAft>
                          <a:spcPts val="0"/>
                        </a:spcAft>
                        <a:buNone/>
                      </a:pPr>
                      <a:r>
                        <a:rPr lang="it"/>
                        <a:t>Http Method</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URL</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Description</a:t>
                      </a:r>
                      <a:endParaRPr/>
                    </a:p>
                  </a:txBody>
                  <a:tcPr marT="91425" marB="91425" marR="91425" marL="91425">
                    <a:solidFill>
                      <a:srgbClr val="4A86E8"/>
                    </a:solidFill>
                  </a:tcPr>
                </a:tc>
              </a:tr>
              <a:tr h="532450">
                <a:tc>
                  <a:txBody>
                    <a:bodyPr/>
                    <a:lstStyle/>
                    <a:p>
                      <a:pPr indent="0" lvl="0" marL="0" rtl="0" algn="l">
                        <a:spcBef>
                          <a:spcPts val="0"/>
                        </a:spcBef>
                        <a:spcAft>
                          <a:spcPts val="0"/>
                        </a:spcAft>
                        <a:buNone/>
                      </a:pPr>
                      <a:r>
                        <a:rPr lang="it" sz="1100"/>
                        <a:t>POST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/reservations</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Creates a new reservation.</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485450">
                <a:tc>
                  <a:txBody>
                    <a:bodyPr/>
                    <a:lstStyle/>
                    <a:p>
                      <a:pPr indent="0" lvl="0" marL="0" rtl="0" algn="l">
                        <a:spcBef>
                          <a:spcPts val="0"/>
                        </a:spcBef>
                        <a:spcAft>
                          <a:spcPts val="0"/>
                        </a:spcAft>
                        <a:buNone/>
                      </a:pPr>
                      <a:r>
                        <a:rPr lang="it" sz="1100"/>
                        <a:t>POST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/reservations/:id/cancel</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Cancels a specific reservation.</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73500">
                <a:tc>
                  <a:txBody>
                    <a:bodyPr/>
                    <a:lstStyle/>
                    <a:p>
                      <a:pPr indent="0" lvl="0" marL="0" rtl="0" algn="l">
                        <a:spcBef>
                          <a:spcPts val="0"/>
                        </a:spcBef>
                        <a:spcAft>
                          <a:spcPts val="0"/>
                        </a:spcAft>
                        <a:buNone/>
                      </a:pPr>
                      <a:r>
                        <a:rPr lang="it" sz="1100"/>
                        <a:t>GET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/reservations</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Retrieves all reservations for user.</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73500">
                <a:tc>
                  <a:txBody>
                    <a:bodyPr/>
                    <a:lstStyle/>
                    <a:p>
                      <a:pPr indent="0" lvl="0" marL="0" rtl="0" algn="l">
                        <a:spcBef>
                          <a:spcPts val="0"/>
                        </a:spcBef>
                        <a:spcAft>
                          <a:spcPts val="0"/>
                        </a:spcAft>
                        <a:buNone/>
                      </a:pPr>
                      <a:r>
                        <a:rPr lang="it" sz="1100"/>
                        <a:t>GET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/reservations/active/:parkingId</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Gets all active reservations for a specific parking lot.</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504225">
                <a:tc>
                  <a:txBody>
                    <a:bodyPr/>
                    <a:lstStyle/>
                    <a:p>
                      <a:pPr indent="0" lvl="0" marL="0" rtl="0" algn="l">
                        <a:spcBef>
                          <a:spcPts val="0"/>
                        </a:spcBef>
                        <a:spcAft>
                          <a:spcPts val="0"/>
                        </a:spcAft>
                        <a:buNone/>
                      </a:pPr>
                      <a:r>
                        <a:rPr lang="it" sz="1100"/>
                        <a:t>POST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Creates a new parking lot.</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476025">
                <a:tc>
                  <a:txBody>
                    <a:bodyPr/>
                    <a:lstStyle/>
                    <a:p>
                      <a:pPr indent="0" lvl="0" marL="0" rtl="0" algn="l">
                        <a:spcBef>
                          <a:spcPts val="0"/>
                        </a:spcBef>
                        <a:spcAft>
                          <a:spcPts val="0"/>
                        </a:spcAft>
                        <a:buNone/>
                      </a:pPr>
                      <a:r>
                        <a:rPr lang="it" sz="1100"/>
                        <a:t>GET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/parkings/list</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Lists all parking lots owned.</a:t>
                      </a:r>
                      <a:endParaRPr sz="1100"/>
                    </a:p>
                  </a:txBody>
                  <a:tcPr marT="91425" marB="91425" marR="91425" marL="91425">
                    <a:solidFill>
                      <a:srgbClr val="FFFFFF"/>
                    </a:solidFill>
                  </a:tcPr>
                </a:tc>
              </a:tr>
              <a:tr h="673500">
                <a:tc>
                  <a:txBody>
                    <a:bodyPr/>
                    <a:lstStyle/>
                    <a:p>
                      <a:pPr indent="0" lvl="0" marL="0" rtl="0" algn="l">
                        <a:spcBef>
                          <a:spcPts val="0"/>
                        </a:spcBef>
                        <a:spcAft>
                          <a:spcPts val="0"/>
                        </a:spcAft>
                        <a:buNone/>
                      </a:pPr>
                      <a:r>
                        <a:rPr lang="it" sz="1100"/>
                        <a:t>GET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/reservations/stats/today</a:t>
                      </a:r>
                      <a:endParaRPr sz="1150">
                        <a:latin typeface="Roboto Mono"/>
                        <a:ea typeface="Roboto Mono"/>
                        <a:cs typeface="Roboto Mono"/>
                        <a:sym typeface="Roboto Mono"/>
                      </a:endParaRPr>
                    </a:p>
                  </a:txBody>
                  <a:tcPr marT="91425" marB="91425" marR="91425" marL="91425">
                    <a:solidFill>
                      <a:srgbClr val="FFFFFF"/>
                    </a:solidFill>
                  </a:tcPr>
                </a:tc>
                <a:tc>
                  <a:txBody>
                    <a:bodyPr/>
                    <a:lstStyle/>
                    <a:p>
                      <a:pPr indent="0" lvl="0" marL="0" marR="0" rtl="0" algn="l">
                        <a:lnSpc>
                          <a:spcPct val="100000"/>
                        </a:lnSpc>
                        <a:spcBef>
                          <a:spcPts val="0"/>
                        </a:spcBef>
                        <a:spcAft>
                          <a:spcPts val="0"/>
                        </a:spcAft>
                        <a:buNone/>
                      </a:pPr>
                      <a:r>
                        <a:rPr lang="it" sz="1100"/>
                        <a:t>Count of today reservations.</a:t>
                      </a:r>
                      <a:endParaRPr sz="1100"/>
                    </a:p>
                  </a:txBody>
                  <a:tcPr marT="91425" marB="91425" marR="91425" marL="91425">
                    <a:solidFill>
                      <a:srgbClr val="FFFFFF"/>
                    </a:solidFill>
                  </a:tcPr>
                </a:tc>
              </a:tr>
            </a:tbl>
          </a:graphicData>
        </a:graphic>
      </p:graphicFrame>
      <p:graphicFrame>
        <p:nvGraphicFramePr>
          <p:cNvPr id="218" name="Google Shape;218;p25"/>
          <p:cNvGraphicFramePr/>
          <p:nvPr/>
        </p:nvGraphicFramePr>
        <p:xfrm>
          <a:off x="4726900" y="161575"/>
          <a:ext cx="3000000" cy="3000000"/>
        </p:xfrm>
        <a:graphic>
          <a:graphicData uri="http://schemas.openxmlformats.org/drawingml/2006/table">
            <a:tbl>
              <a:tblPr>
                <a:noFill/>
                <a:tableStyleId>{68DAA9E0-65DB-45E5-9115-9E08EE65D3AC}</a:tableStyleId>
              </a:tblPr>
              <a:tblGrid>
                <a:gridCol w="867675"/>
                <a:gridCol w="1470575"/>
                <a:gridCol w="1470575"/>
              </a:tblGrid>
              <a:tr h="658300">
                <a:tc>
                  <a:txBody>
                    <a:bodyPr/>
                    <a:lstStyle/>
                    <a:p>
                      <a:pPr indent="0" lvl="0" marL="0" rtl="0" algn="l">
                        <a:spcBef>
                          <a:spcPts val="0"/>
                        </a:spcBef>
                        <a:spcAft>
                          <a:spcPts val="0"/>
                        </a:spcAft>
                        <a:buNone/>
                      </a:pPr>
                      <a:r>
                        <a:rPr lang="it"/>
                        <a:t>Http Method</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URL</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Description</a:t>
                      </a:r>
                      <a:endParaRPr/>
                    </a:p>
                  </a:txBody>
                  <a:tcPr marT="91425" marB="91425" marR="91425" marL="91425">
                    <a:solidFill>
                      <a:srgbClr val="4A86E8"/>
                    </a:solidFill>
                  </a:tcPr>
                </a:tc>
              </a:tr>
              <a:tr h="516150">
                <a:tc>
                  <a:txBody>
                    <a:bodyPr/>
                    <a:lstStyle/>
                    <a:p>
                      <a:pPr indent="0" lvl="0" marL="0" rtl="0" algn="l">
                        <a:spcBef>
                          <a:spcPts val="0"/>
                        </a:spcBef>
                        <a:spcAft>
                          <a:spcPts val="0"/>
                        </a:spcAft>
                        <a:buNone/>
                      </a:pPr>
                      <a:r>
                        <a:rPr lang="it" sz="1100"/>
                        <a:t>GET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/parkings/list/admin</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Lists the latest parking lots.</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692575">
                <a:tc>
                  <a:txBody>
                    <a:bodyPr/>
                    <a:lstStyle/>
                    <a:p>
                      <a:pPr indent="0" lvl="0" marL="0" rtl="0" algn="l">
                        <a:spcBef>
                          <a:spcPts val="0"/>
                        </a:spcBef>
                        <a:spcAft>
                          <a:spcPts val="0"/>
                        </a:spcAft>
                        <a:buNone/>
                      </a:pPr>
                      <a:r>
                        <a:rPr lang="it" sz="1100"/>
                        <a:t>GET</a:t>
                      </a:r>
                      <a:endParaRPr sz="1100"/>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/parkings/list/admin/search</a:t>
                      </a:r>
                      <a:endParaRPr sz="1100"/>
                    </a:p>
                    <a:p>
                      <a:pPr indent="0" lvl="0" marL="0" rtl="0" algn="l">
                        <a:spcBef>
                          <a:spcPts val="0"/>
                        </a:spcBef>
                        <a:spcAft>
                          <a:spcPts val="0"/>
                        </a:spcAft>
                        <a:buNone/>
                      </a:pPr>
                      <a:r>
                        <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Searches for parking lots by operator email.</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579825">
                <a:tc>
                  <a:txBody>
                    <a:bodyPr/>
                    <a:lstStyle/>
                    <a:p>
                      <a:pPr indent="0" lvl="0" marL="0" rtl="0" algn="l">
                        <a:spcBef>
                          <a:spcPts val="0"/>
                        </a:spcBef>
                        <a:spcAft>
                          <a:spcPts val="0"/>
                        </a:spcAft>
                        <a:buNone/>
                      </a:pPr>
                      <a:r>
                        <a:rPr lang="it" sz="1100"/>
                        <a:t>POST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/parkings/:id</a:t>
                      </a:r>
                      <a:endParaRPr sz="1100"/>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it" sz="1100"/>
                        <a:t>Edits a parking lot.</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705175">
                <a:tc>
                  <a:txBody>
                    <a:bodyPr/>
                    <a:lstStyle/>
                    <a:p>
                      <a:pPr indent="0" lvl="0" marL="0" rtl="0" algn="l">
                        <a:spcBef>
                          <a:spcPts val="0"/>
                        </a:spcBef>
                        <a:spcAft>
                          <a:spcPts val="0"/>
                        </a:spcAft>
                        <a:buNone/>
                      </a:pPr>
                      <a:r>
                        <a:rPr lang="it" sz="1100"/>
                        <a:t>DELETE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/parkings/:id</a:t>
                      </a:r>
                      <a:endParaRPr sz="1150">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it" sz="1100"/>
                        <a:t>Soft-deletes a parking.</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705175">
                <a:tc>
                  <a:txBody>
                    <a:bodyPr/>
                    <a:lstStyle/>
                    <a:p>
                      <a:pPr indent="0" lvl="0" marL="0" rtl="0" algn="l">
                        <a:spcBef>
                          <a:spcPts val="0"/>
                        </a:spcBef>
                        <a:spcAft>
                          <a:spcPts val="0"/>
                        </a:spcAft>
                        <a:buNone/>
                      </a:pPr>
                      <a:r>
                        <a:rPr lang="it" sz="1100"/>
                        <a:t>GET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/parkings/:id/stats</a:t>
                      </a:r>
                      <a:endParaRPr sz="1150">
                        <a:latin typeface="Roboto Mono"/>
                        <a:ea typeface="Roboto Mono"/>
                        <a:cs typeface="Roboto Mono"/>
                        <a:sym typeface="Roboto Mono"/>
                      </a:endParaRPr>
                    </a:p>
                  </a:txBody>
                  <a:tcPr marT="91425" marB="91425" marR="91425" marL="91425">
                    <a:lnL cap="flat" cmpd="sng" w="9525">
                      <a:solidFill>
                        <a:srgbClr val="9E9E9E"/>
                      </a:solidFill>
                      <a:prstDash val="solid"/>
                      <a:round/>
                      <a:headEnd len="sm" w="sm" type="none"/>
                      <a:tailEnd len="sm" w="sm" type="none"/>
                    </a:lnL>
                    <a:solidFill>
                      <a:srgbClr val="FFFFFF"/>
                    </a:solidFill>
                  </a:tcPr>
                </a:tc>
                <a:tc>
                  <a:txBody>
                    <a:bodyPr/>
                    <a:lstStyle/>
                    <a:p>
                      <a:pPr indent="0" lvl="0" marL="0" rtl="0" algn="l">
                        <a:spcBef>
                          <a:spcPts val="0"/>
                        </a:spcBef>
                        <a:spcAft>
                          <a:spcPts val="0"/>
                        </a:spcAft>
                        <a:buNone/>
                      </a:pPr>
                      <a:r>
                        <a:rPr lang="it" sz="1100"/>
                        <a:t>Gets detailed statistics for a parking.</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r h="705175">
                <a:tc>
                  <a:txBody>
                    <a:bodyPr/>
                    <a:lstStyle/>
                    <a:p>
                      <a:pPr indent="0" lvl="0" marL="0" rtl="0" algn="l">
                        <a:spcBef>
                          <a:spcPts val="0"/>
                        </a:spcBef>
                        <a:spcAft>
                          <a:spcPts val="0"/>
                        </a:spcAft>
                        <a:buNone/>
                      </a:pPr>
                      <a:r>
                        <a:rPr lang="it" sz="1100"/>
                        <a:t>GET</a:t>
                      </a:r>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it" sz="1150">
                          <a:latin typeface="Roboto Mono"/>
                          <a:ea typeface="Roboto Mono"/>
                          <a:cs typeface="Roboto Mono"/>
                          <a:sym typeface="Roboto Mono"/>
                        </a:rPr>
                        <a:t>/parkings/nearby</a:t>
                      </a:r>
                      <a:endParaRPr sz="1150">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it" sz="1100"/>
                        <a:t>Finds parking lots within a specified radius.</a:t>
                      </a:r>
                      <a:endParaRPr sz="1100"/>
                    </a:p>
                  </a:txBody>
                  <a:tcPr marT="91425" marB="91425" marR="91425" marL="91425">
                    <a:lnR cap="flat" cmpd="sng" w="9525">
                      <a:solidFill>
                        <a:srgbClr val="9E9E9E"/>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4800">
                <a:latin typeface="Lato"/>
                <a:ea typeface="Lato"/>
                <a:cs typeface="Lato"/>
                <a:sym typeface="Lato"/>
              </a:rPr>
              <a:t>Frontend Pages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161575"/>
            <a:ext cx="70389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9" name="Google Shape;229;p27"/>
          <p:cNvSpPr txBox="1"/>
          <p:nvPr>
            <p:ph idx="1" type="body"/>
          </p:nvPr>
        </p:nvSpPr>
        <p:spPr>
          <a:xfrm>
            <a:off x="1297500" y="1054075"/>
            <a:ext cx="7038900" cy="342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30" name="Google Shape;230;p27"/>
          <p:cNvGraphicFramePr/>
          <p:nvPr/>
        </p:nvGraphicFramePr>
        <p:xfrm>
          <a:off x="549975" y="161575"/>
          <a:ext cx="3000000" cy="3000000"/>
        </p:xfrm>
        <a:graphic>
          <a:graphicData uri="http://schemas.openxmlformats.org/drawingml/2006/table">
            <a:tbl>
              <a:tblPr>
                <a:noFill/>
                <a:tableStyleId>{68DAA9E0-65DB-45E5-9115-9E08EE65D3AC}</a:tableStyleId>
              </a:tblPr>
              <a:tblGrid>
                <a:gridCol w="867675"/>
                <a:gridCol w="1470575"/>
                <a:gridCol w="1470575"/>
                <a:gridCol w="1470575"/>
                <a:gridCol w="1470575"/>
                <a:gridCol w="1470575"/>
              </a:tblGrid>
              <a:tr h="567875">
                <a:tc>
                  <a:txBody>
                    <a:bodyPr/>
                    <a:lstStyle/>
                    <a:p>
                      <a:pPr indent="0" lvl="0" marL="0" rtl="0" algn="l">
                        <a:spcBef>
                          <a:spcPts val="0"/>
                        </a:spcBef>
                        <a:spcAft>
                          <a:spcPts val="0"/>
                        </a:spcAft>
                        <a:buNone/>
                      </a:pPr>
                      <a:r>
                        <a:rPr lang="it"/>
                        <a:t>Page Name</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Path</a:t>
                      </a:r>
                      <a:endParaRPr/>
                    </a:p>
                  </a:txBody>
                  <a:tcPr marT="91425" marB="91425" marR="91425" marL="91425">
                    <a:solidFill>
                      <a:srgbClr val="4A86E8"/>
                    </a:solidFill>
                  </a:tcPr>
                </a:tc>
                <a:tc>
                  <a:txBody>
                    <a:bodyPr/>
                    <a:lstStyle/>
                    <a:p>
                      <a:pPr indent="0" lvl="0" marL="0" rtl="0" algn="l">
                        <a:spcBef>
                          <a:spcPts val="0"/>
                        </a:spcBef>
                        <a:spcAft>
                          <a:spcPts val="0"/>
                        </a:spcAft>
                        <a:buNone/>
                      </a:pPr>
                      <a:r>
                        <a:rPr lang="it"/>
                        <a:t>Description</a:t>
                      </a:r>
                      <a:endParaRPr/>
                    </a:p>
                  </a:txBody>
                  <a:tcPr marT="91425" marB="91425" marR="91425" marL="91425">
                    <a:lnR cap="flat" cmpd="sng" w="9525">
                      <a:solidFill>
                        <a:schemeClr val="dk1"/>
                      </a:solidFill>
                      <a:prstDash val="solid"/>
                      <a:round/>
                      <a:headEnd len="sm" w="sm" type="none"/>
                      <a:tailEnd len="sm" w="sm" type="none"/>
                    </a:lnR>
                    <a:solidFill>
                      <a:srgbClr val="4A86E8"/>
                    </a:solidFill>
                  </a:tcPr>
                </a:tc>
                <a:tc>
                  <a:txBody>
                    <a:bodyPr/>
                    <a:lstStyle/>
                    <a:p>
                      <a:pPr indent="0" lvl="0" marL="0" rtl="0" algn="l">
                        <a:spcBef>
                          <a:spcPts val="0"/>
                        </a:spcBef>
                        <a:spcAft>
                          <a:spcPts val="0"/>
                        </a:spcAft>
                        <a:buNone/>
                      </a:pPr>
                      <a:r>
                        <a:rPr lang="it"/>
                        <a:t>Page Name</a:t>
                      </a:r>
                      <a:endParaRPr/>
                    </a:p>
                  </a:txBody>
                  <a:tcPr marT="91425" marB="91425" marR="91425" marL="91425">
                    <a:lnL cap="flat" cmpd="sng" w="9525">
                      <a:solidFill>
                        <a:schemeClr val="dk1"/>
                      </a:solidFill>
                      <a:prstDash val="solid"/>
                      <a:round/>
                      <a:headEnd len="sm" w="sm" type="none"/>
                      <a:tailEnd len="sm" w="sm" type="none"/>
                    </a:lnL>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it"/>
                        <a:t>Path</a:t>
                      </a:r>
                      <a:endParaRPr/>
                    </a:p>
                  </a:txBody>
                  <a:tcPr marT="91425" marB="91425" marR="91425" marL="91425">
                    <a:lnB cap="flat" cmpd="sng" w="9525">
                      <a:solidFill>
                        <a:srgbClr val="9E9E9E"/>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it"/>
                        <a:t>Description</a:t>
                      </a:r>
                      <a:endParaRPr/>
                    </a:p>
                  </a:txBody>
                  <a:tcPr marT="91425" marB="91425" marR="91425" marL="91425">
                    <a:lnB cap="flat" cmpd="sng" w="9525">
                      <a:solidFill>
                        <a:srgbClr val="9E9E9E"/>
                      </a:solidFill>
                      <a:prstDash val="solid"/>
                      <a:round/>
                      <a:headEnd len="sm" w="sm" type="none"/>
                      <a:tailEnd len="sm" w="sm" type="none"/>
                    </a:lnB>
                    <a:solidFill>
                      <a:srgbClr val="4A86E8"/>
                    </a:solidFill>
                  </a:tcPr>
                </a:tc>
              </a:tr>
              <a:tr h="482700">
                <a:tc>
                  <a:txBody>
                    <a:bodyPr/>
                    <a:lstStyle/>
                    <a:p>
                      <a:pPr indent="0" lvl="0" marL="0" rtl="0" algn="l">
                        <a:spcBef>
                          <a:spcPts val="0"/>
                        </a:spcBef>
                        <a:spcAft>
                          <a:spcPts val="0"/>
                        </a:spcAft>
                        <a:buNone/>
                      </a:pPr>
                      <a:r>
                        <a:rPr lang="it" sz="1100"/>
                        <a:t>Home</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Landing page of the application</a:t>
                      </a:r>
                      <a:endParaRPr sz="1100"/>
                    </a:p>
                  </a:txBody>
                  <a:tcPr marT="91425" marB="91425" marR="91425" marL="91425">
                    <a:lnR cap="flat" cmpd="sng" w="9525">
                      <a:solidFill>
                        <a:schemeClr val="dk1"/>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it" sz="1100"/>
                        <a:t>Reservations</a:t>
                      </a:r>
                      <a:endParaRPr sz="1100"/>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/reservations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Make a new reservation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638875">
                <a:tc>
                  <a:txBody>
                    <a:bodyPr/>
                    <a:lstStyle/>
                    <a:p>
                      <a:pPr indent="0" lvl="0" marL="0" rtl="0" algn="l">
                        <a:spcBef>
                          <a:spcPts val="0"/>
                        </a:spcBef>
                        <a:spcAft>
                          <a:spcPts val="0"/>
                        </a:spcAft>
                        <a:buNone/>
                      </a:pPr>
                      <a:r>
                        <a:rPr lang="it" sz="1100"/>
                        <a:t>About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/about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Information about ParkingSpotter and its purpose</a:t>
                      </a:r>
                      <a:endParaRPr sz="1100"/>
                    </a:p>
                  </a:txBody>
                  <a:tcPr marT="91425" marB="91425" marR="91425" marL="91425">
                    <a:lnR cap="flat" cmpd="sng" w="9525">
                      <a:solidFill>
                        <a:schemeClr val="dk1"/>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it" sz="1100"/>
                        <a:t>Add Spot</a:t>
                      </a:r>
                      <a:endParaRPr sz="1100"/>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/add-spot</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Add a new parking spot to the platform</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638875">
                <a:tc>
                  <a:txBody>
                    <a:bodyPr/>
                    <a:lstStyle/>
                    <a:p>
                      <a:pPr indent="0" lvl="0" marL="0" rtl="0" algn="l">
                        <a:spcBef>
                          <a:spcPts val="0"/>
                        </a:spcBef>
                        <a:spcAft>
                          <a:spcPts val="0"/>
                        </a:spcAft>
                        <a:buNone/>
                      </a:pPr>
                      <a:r>
                        <a:rPr lang="it" sz="1100"/>
                        <a:t>Contact Us</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/contact</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Form and details to get in touch with the team</a:t>
                      </a:r>
                      <a:endParaRPr sz="1100"/>
                    </a:p>
                  </a:txBody>
                  <a:tcPr marT="91425" marB="91425" marR="91425" marL="91425">
                    <a:lnR cap="flat" cmpd="sng" w="9525">
                      <a:solidFill>
                        <a:schemeClr val="dk1"/>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it" sz="1100"/>
                        <a:t>Manage Spots</a:t>
                      </a:r>
                      <a:endParaRPr sz="1100"/>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/manage-spots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Edit, update, or remove owned parking spots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638875">
                <a:tc>
                  <a:txBody>
                    <a:bodyPr/>
                    <a:lstStyle/>
                    <a:p>
                      <a:pPr indent="0" lvl="0" marL="0" rtl="0" algn="l">
                        <a:spcBef>
                          <a:spcPts val="0"/>
                        </a:spcBef>
                        <a:spcAft>
                          <a:spcPts val="0"/>
                        </a:spcAft>
                        <a:buNone/>
                      </a:pPr>
                      <a:r>
                        <a:rPr lang="it" sz="1100"/>
                        <a:t>Login</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/login</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Access the application with user credentials</a:t>
                      </a:r>
                      <a:endParaRPr sz="1100"/>
                    </a:p>
                  </a:txBody>
                  <a:tcPr marT="91425" marB="91425" marR="91425" marL="91425">
                    <a:lnR cap="flat" cmpd="sng" w="9525">
                      <a:solidFill>
                        <a:schemeClr val="dk1"/>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it" sz="1100"/>
                        <a:t>Admin Dashboard</a:t>
                      </a:r>
                      <a:endParaRPr sz="1100"/>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/admin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Administration panel to manage users and system data</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638875">
                <a:tc>
                  <a:txBody>
                    <a:bodyPr/>
                    <a:lstStyle/>
                    <a:p>
                      <a:pPr indent="0" lvl="0" marL="0" rtl="0" algn="l">
                        <a:spcBef>
                          <a:spcPts val="0"/>
                        </a:spcBef>
                        <a:spcAft>
                          <a:spcPts val="0"/>
                        </a:spcAft>
                        <a:buNone/>
                      </a:pPr>
                      <a:r>
                        <a:rPr lang="it" sz="1100"/>
                        <a:t>Sign Up</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/signup</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Create a new account to use ParkingSpotter</a:t>
                      </a:r>
                      <a:endParaRPr sz="1100"/>
                    </a:p>
                  </a:txBody>
                  <a:tcPr marT="91425" marB="91425" marR="91425" marL="91425">
                    <a:lnR cap="flat" cmpd="sng" w="9525">
                      <a:solidFill>
                        <a:schemeClr val="dk1"/>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rPr lang="it" sz="1100"/>
                        <a:t>Tickets</a:t>
                      </a:r>
                      <a:endParaRPr sz="1100"/>
                    </a:p>
                  </a:txBody>
                  <a:tcPr marT="91425" marB="91425" marR="91425" marL="91425">
                    <a:lnL cap="flat" cmpd="sng" w="9525">
                      <a:solidFill>
                        <a:schemeClr val="dk1"/>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/tickets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it" sz="1100"/>
                        <a:t>View support requests and submitted issues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836500">
                <a:tc>
                  <a:txBody>
                    <a:bodyPr/>
                    <a:lstStyle/>
                    <a:p>
                      <a:pPr indent="0" lvl="0" marL="0" rtl="0" algn="l">
                        <a:spcBef>
                          <a:spcPts val="0"/>
                        </a:spcBef>
                        <a:spcAft>
                          <a:spcPts val="0"/>
                        </a:spcAft>
                        <a:buNone/>
                      </a:pPr>
                      <a:r>
                        <a:rPr lang="it" sz="1100"/>
                        <a:t>Profile</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/profile</a:t>
                      </a:r>
                      <a:endParaRPr sz="1100"/>
                    </a:p>
                  </a:txBody>
                  <a:tcPr marT="91425" marB="91425" marR="91425" marL="91425">
                    <a:solidFill>
                      <a:srgbClr val="FFFFFF"/>
                    </a:solidFill>
                  </a:tcPr>
                </a:tc>
                <a:tc>
                  <a:txBody>
                    <a:bodyPr/>
                    <a:lstStyle/>
                    <a:p>
                      <a:pPr indent="0" lvl="0" marL="0" rtl="0" algn="l">
                        <a:spcBef>
                          <a:spcPts val="0"/>
                        </a:spcBef>
                        <a:spcAft>
                          <a:spcPts val="0"/>
                        </a:spcAft>
                        <a:buNone/>
                      </a:pPr>
                      <a:r>
                        <a:rPr lang="it" sz="1100"/>
                        <a:t>View and edit personal information and settings. Access to reservation history</a:t>
                      </a:r>
                      <a:endParaRPr sz="1100"/>
                    </a:p>
                  </a:txBody>
                  <a:tcPr marT="91425" marB="91425" marR="91425" marL="91425">
                    <a:lnR cap="flat" cmpd="sng" w="9525">
                      <a:solidFill>
                        <a:schemeClr val="dk1"/>
                      </a:solidFill>
                      <a:prstDash val="solid"/>
                      <a:round/>
                      <a:headEnd len="sm" w="sm" type="none"/>
                      <a:tailEnd len="sm" w="sm" type="none"/>
                    </a:lnR>
                    <a:solidFill>
                      <a:srgbClr val="FFFFFF"/>
                    </a:solidFill>
                  </a:tcPr>
                </a:tc>
                <a:tc>
                  <a:txBody>
                    <a:bodyPr/>
                    <a:lstStyle/>
                    <a:p>
                      <a:pPr indent="0" lvl="0" marL="0" rtl="0" algn="l">
                        <a:spcBef>
                          <a:spcPts val="0"/>
                        </a:spcBef>
                        <a:spcAft>
                          <a:spcPts val="0"/>
                        </a:spcAft>
                        <a:buNone/>
                      </a:pPr>
                      <a:r>
                        <a:t/>
                      </a:r>
                      <a:endParaRPr sz="1100"/>
                    </a:p>
                  </a:txBody>
                  <a:tcPr marT="91425" marB="91425" marR="91425" marL="91425">
                    <a:lnL cap="flat" cmpd="sng" w="9525">
                      <a:solidFill>
                        <a:schemeClr val="dk1"/>
                      </a:solidFill>
                      <a:prstDash val="solid"/>
                      <a:round/>
                      <a:headEnd len="sm" w="sm" type="none"/>
                      <a:tailEnd len="sm" w="sm" type="none"/>
                    </a:lnL>
                    <a:lnT cap="flat" cmpd="sng" w="9525">
                      <a:solidFill>
                        <a:srgbClr val="9E9E9E"/>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sz="1100"/>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t/>
                      </a:r>
                      <a:endParaRPr sz="1100"/>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Github Repository</a:t>
            </a:r>
            <a:endParaRPr/>
          </a:p>
        </p:txBody>
      </p:sp>
      <p:sp>
        <p:nvSpPr>
          <p:cNvPr id="236" name="Google Shape;236;p28"/>
          <p:cNvSpPr txBox="1"/>
          <p:nvPr>
            <p:ph idx="1" type="body"/>
          </p:nvPr>
        </p:nvSpPr>
        <p:spPr>
          <a:xfrm>
            <a:off x="555875" y="1567550"/>
            <a:ext cx="8280300" cy="30681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it" sz="2800">
                <a:latin typeface="Arial"/>
                <a:ea typeface="Arial"/>
                <a:cs typeface="Arial"/>
                <a:sym typeface="Arial"/>
              </a:rPr>
              <a:t>Access our source code and documents here:</a:t>
            </a:r>
            <a:endParaRPr sz="2800">
              <a:latin typeface="Arial"/>
              <a:ea typeface="Arial"/>
              <a:cs typeface="Arial"/>
              <a:sym typeface="Arial"/>
            </a:endParaRPr>
          </a:p>
          <a:p>
            <a:pPr indent="0" lvl="0" marL="0" rtl="0" algn="l">
              <a:spcBef>
                <a:spcPts val="0"/>
              </a:spcBef>
              <a:spcAft>
                <a:spcPts val="1200"/>
              </a:spcAft>
              <a:buNone/>
            </a:pPr>
            <a:r>
              <a:rPr b="1" lang="it" sz="2100" u="sng">
                <a:solidFill>
                  <a:schemeClr val="hlink"/>
                </a:solidFill>
                <a:latin typeface="Arial"/>
                <a:ea typeface="Arial"/>
                <a:cs typeface="Arial"/>
                <a:sym typeface="Arial"/>
                <a:hlinkClick r:id="rId3"/>
              </a:rPr>
              <a:t>https://github.com/Sk4rKr0w/1940058_ParkingSpotter</a:t>
            </a:r>
            <a:endParaRPr sz="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Docker usage</a:t>
            </a:r>
            <a:endParaRPr/>
          </a:p>
        </p:txBody>
      </p:sp>
      <p:sp>
        <p:nvSpPr>
          <p:cNvPr id="242" name="Google Shape;242;p29"/>
          <p:cNvSpPr txBox="1"/>
          <p:nvPr>
            <p:ph idx="1" type="body"/>
          </p:nvPr>
        </p:nvSpPr>
        <p:spPr>
          <a:xfrm>
            <a:off x="1297500" y="1445325"/>
            <a:ext cx="7038900" cy="291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lnSpc>
                <a:spcPct val="90000"/>
              </a:lnSpc>
              <a:spcBef>
                <a:spcPts val="1000"/>
              </a:spcBef>
              <a:spcAft>
                <a:spcPts val="0"/>
              </a:spcAft>
              <a:buNone/>
            </a:pPr>
            <a:r>
              <a:rPr b="1" lang="it" sz="1800">
                <a:latin typeface="Arial"/>
                <a:ea typeface="Arial"/>
                <a:cs typeface="Arial"/>
                <a:sym typeface="Arial"/>
              </a:rPr>
              <a:t>Run the </a:t>
            </a:r>
            <a:r>
              <a:rPr b="1" lang="it" sz="1800">
                <a:latin typeface="Arial"/>
                <a:ea typeface="Arial"/>
                <a:cs typeface="Arial"/>
                <a:sym typeface="Arial"/>
              </a:rPr>
              <a:t>project</a:t>
            </a:r>
            <a:r>
              <a:rPr b="1" lang="it" sz="1800">
                <a:latin typeface="Arial"/>
                <a:ea typeface="Arial"/>
                <a:cs typeface="Arial"/>
                <a:sym typeface="Arial"/>
              </a:rPr>
              <a:t> using Docker:</a:t>
            </a:r>
            <a:endParaRPr b="1" sz="1800">
              <a:latin typeface="Arial"/>
              <a:ea typeface="Arial"/>
              <a:cs typeface="Arial"/>
              <a:sym typeface="Arial"/>
            </a:endParaRPr>
          </a:p>
          <a:p>
            <a:pPr indent="0" lvl="0" marL="0" rtl="0" algn="l">
              <a:lnSpc>
                <a:spcPct val="90000"/>
              </a:lnSpc>
              <a:spcBef>
                <a:spcPts val="1000"/>
              </a:spcBef>
              <a:spcAft>
                <a:spcPts val="0"/>
              </a:spcAft>
              <a:buNone/>
            </a:pPr>
            <a:r>
              <a:rPr lang="it" sz="1800">
                <a:latin typeface="Arial"/>
                <a:ea typeface="Arial"/>
                <a:cs typeface="Arial"/>
                <a:sym typeface="Arial"/>
              </a:rPr>
              <a:t>In order to boot the project do the following actions:</a:t>
            </a:r>
            <a:endParaRPr sz="1800">
              <a:latin typeface="Arial"/>
              <a:ea typeface="Arial"/>
              <a:cs typeface="Arial"/>
              <a:sym typeface="Arial"/>
            </a:endParaRPr>
          </a:p>
          <a:p>
            <a:pPr indent="-334327" lvl="0" marL="457200" rtl="0" algn="l">
              <a:lnSpc>
                <a:spcPct val="90000"/>
              </a:lnSpc>
              <a:spcBef>
                <a:spcPts val="1000"/>
              </a:spcBef>
              <a:spcAft>
                <a:spcPts val="0"/>
              </a:spcAft>
              <a:buSzPct val="100000"/>
              <a:buFont typeface="Arial"/>
              <a:buChar char="-"/>
            </a:pPr>
            <a:r>
              <a:rPr lang="it" sz="1800">
                <a:latin typeface="Arial"/>
                <a:ea typeface="Arial"/>
                <a:cs typeface="Arial"/>
                <a:sym typeface="Arial"/>
              </a:rPr>
              <a:t>Install Docker</a:t>
            </a:r>
            <a:endParaRPr sz="1800">
              <a:latin typeface="Arial"/>
              <a:ea typeface="Arial"/>
              <a:cs typeface="Arial"/>
              <a:sym typeface="Arial"/>
            </a:endParaRPr>
          </a:p>
          <a:p>
            <a:pPr indent="-334327" lvl="0" marL="457200" rtl="0" algn="l">
              <a:lnSpc>
                <a:spcPct val="90000"/>
              </a:lnSpc>
              <a:spcBef>
                <a:spcPts val="0"/>
              </a:spcBef>
              <a:spcAft>
                <a:spcPts val="0"/>
              </a:spcAft>
              <a:buSzPct val="100000"/>
              <a:buFont typeface="Arial"/>
              <a:buChar char="-"/>
            </a:pPr>
            <a:r>
              <a:rPr lang="it" sz="1800">
                <a:latin typeface="Arial"/>
                <a:ea typeface="Arial"/>
                <a:cs typeface="Arial"/>
                <a:sym typeface="Arial"/>
              </a:rPr>
              <a:t>Clone git repository</a:t>
            </a:r>
            <a:endParaRPr sz="1800">
              <a:latin typeface="Arial"/>
              <a:ea typeface="Arial"/>
              <a:cs typeface="Arial"/>
              <a:sym typeface="Arial"/>
            </a:endParaRPr>
          </a:p>
          <a:p>
            <a:pPr indent="-334327" lvl="0" marL="457200" rtl="0" algn="l">
              <a:lnSpc>
                <a:spcPct val="90000"/>
              </a:lnSpc>
              <a:spcBef>
                <a:spcPts val="0"/>
              </a:spcBef>
              <a:spcAft>
                <a:spcPts val="0"/>
              </a:spcAft>
              <a:buSzPct val="100000"/>
              <a:buFont typeface="Arial"/>
              <a:buChar char="-"/>
            </a:pPr>
            <a:r>
              <a:rPr lang="it" sz="1800">
                <a:latin typeface="Arial"/>
                <a:ea typeface="Arial"/>
                <a:cs typeface="Arial"/>
                <a:sym typeface="Arial"/>
              </a:rPr>
              <a:t>Inside the repo folder launch the command “docker compose up -d”</a:t>
            </a:r>
            <a:endParaRPr sz="1800">
              <a:latin typeface="Arial"/>
              <a:ea typeface="Arial"/>
              <a:cs typeface="Arial"/>
              <a:sym typeface="Arial"/>
            </a:endParaRPr>
          </a:p>
          <a:p>
            <a:pPr indent="0" lvl="0" marL="0" rtl="0" algn="l">
              <a:lnSpc>
                <a:spcPct val="90000"/>
              </a:lnSpc>
              <a:spcBef>
                <a:spcPts val="1000"/>
              </a:spcBef>
              <a:spcAft>
                <a:spcPts val="0"/>
              </a:spcAft>
              <a:buNone/>
            </a:pPr>
            <a:r>
              <a:rPr lang="it" sz="1800">
                <a:latin typeface="Arial"/>
                <a:ea typeface="Arial"/>
                <a:cs typeface="Arial"/>
                <a:sym typeface="Arial"/>
              </a:rPr>
              <a:t>To stop the Project: docker compose down</a:t>
            </a:r>
            <a:endParaRPr sz="1800">
              <a:latin typeface="Arial"/>
              <a:ea typeface="Arial"/>
              <a:cs typeface="Arial"/>
              <a:sym typeface="Arial"/>
            </a:endParaRPr>
          </a:p>
          <a:p>
            <a:pPr indent="0" lvl="0" marL="0" rtl="0" algn="l">
              <a:lnSpc>
                <a:spcPct val="90000"/>
              </a:lnSpc>
              <a:spcBef>
                <a:spcPts val="1000"/>
              </a:spcBef>
              <a:spcAft>
                <a:spcPts val="0"/>
              </a:spcAft>
              <a:buNone/>
            </a:pPr>
            <a:r>
              <a:rPr lang="it" sz="1800">
                <a:latin typeface="Arial"/>
                <a:ea typeface="Arial"/>
                <a:cs typeface="Arial"/>
                <a:sym typeface="Arial"/>
              </a:rPr>
              <a:t>To view containers Logs: docker logs -f &lt;container_name&gt;</a:t>
            </a:r>
            <a:endParaRPr sz="1800">
              <a:latin typeface="Arial"/>
              <a:ea typeface="Arial"/>
              <a:cs typeface="Arial"/>
              <a:sym typeface="Arial"/>
            </a:endParaRPr>
          </a:p>
          <a:p>
            <a:pPr indent="0" lvl="0" marL="0" rtl="0" algn="l">
              <a:lnSpc>
                <a:spcPct val="90000"/>
              </a:lnSpc>
              <a:spcBef>
                <a:spcPts val="1000"/>
              </a:spcBef>
              <a:spcAft>
                <a:spcPts val="0"/>
              </a:spcAft>
              <a:buNone/>
            </a:pPr>
            <a:r>
              <a:rPr lang="it" sz="1800">
                <a:latin typeface="Arial"/>
                <a:ea typeface="Arial"/>
                <a:cs typeface="Arial"/>
                <a:sym typeface="Arial"/>
              </a:rPr>
              <a:t>Inside the </a:t>
            </a:r>
            <a:r>
              <a:rPr lang="it" sz="1800">
                <a:latin typeface="Arial"/>
                <a:ea typeface="Arial"/>
                <a:cs typeface="Arial"/>
                <a:sym typeface="Arial"/>
              </a:rPr>
              <a:t>docker</a:t>
            </a:r>
            <a:r>
              <a:rPr lang="it" sz="1800">
                <a:latin typeface="Arial"/>
                <a:ea typeface="Arial"/>
                <a:cs typeface="Arial"/>
                <a:sym typeface="Arial"/>
              </a:rPr>
              <a:t>-compose a pgadmin image is included, so you can access DB easily by going to http://localhost:8080.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problem vs The solution</a:t>
            </a:r>
            <a:endParaRPr/>
          </a:p>
        </p:txBody>
      </p:sp>
      <p:sp>
        <p:nvSpPr>
          <p:cNvPr id="140" name="Google Shape;140;p14"/>
          <p:cNvSpPr txBox="1"/>
          <p:nvPr>
            <p:ph idx="1" type="body"/>
          </p:nvPr>
        </p:nvSpPr>
        <p:spPr>
          <a:xfrm>
            <a:off x="1144025" y="1116150"/>
            <a:ext cx="7426800" cy="3639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Char char="-"/>
            </a:pPr>
            <a:r>
              <a:rPr b="1" lang="it" sz="1500"/>
              <a:t>Problem:</a:t>
            </a:r>
            <a:r>
              <a:rPr lang="it" sz="1500"/>
              <a:t> </a:t>
            </a:r>
            <a:r>
              <a:rPr lang="it" sz="1500"/>
              <a:t>Finding parking in urban areas is often a challenge: people waste time and fuel driving around looking for an available spot. There is no centralized system to know in advance where to park or to book a space. At the same time, private parking owners lack simple tools to make their spots available and manage reservations.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b="1" lang="it" sz="1500"/>
              <a:t>Solution:</a:t>
            </a:r>
            <a:r>
              <a:rPr lang="it" sz="1500"/>
              <a:t> ParkingSpotter is the app that simplifies mobility: it allows users to find available parking nearby, book or cancel a spot in seconds. Owners can add their parking spaces, make them visible to everyone, and easily manage availability and information. This makes parking faster, more organized, and stress-free, especially thanks to its responsive and mobile-friendly design</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Mock-Up - Home</a:t>
            </a:r>
            <a:endParaRPr/>
          </a:p>
          <a:p>
            <a:pPr indent="0" lvl="0" marL="0" rtl="0" algn="l">
              <a:spcBef>
                <a:spcPts val="0"/>
              </a:spcBef>
              <a:spcAft>
                <a:spcPts val="0"/>
              </a:spcAft>
              <a:buNone/>
            </a:pPr>
            <a:r>
              <a:t/>
            </a:r>
            <a:endParaRPr/>
          </a:p>
        </p:txBody>
      </p:sp>
      <p:sp>
        <p:nvSpPr>
          <p:cNvPr id="146" name="Google Shape;146;p15"/>
          <p:cNvSpPr txBox="1"/>
          <p:nvPr>
            <p:ph idx="1" type="body"/>
          </p:nvPr>
        </p:nvSpPr>
        <p:spPr>
          <a:xfrm>
            <a:off x="1297500" y="973350"/>
            <a:ext cx="7038900" cy="107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Through the home page, users will be able to get information about the application, its purpose and the other links of the application through a user friendly interface. In addition, user who are already logged in will be able to search for their nearest parking lot </a:t>
            </a:r>
            <a:r>
              <a:rPr lang="it"/>
              <a:t>without navigating inside the application</a:t>
            </a:r>
            <a:endParaRPr/>
          </a:p>
        </p:txBody>
      </p:sp>
      <p:pic>
        <p:nvPicPr>
          <p:cNvPr id="147" name="Google Shape;147;p15" title="HomePage.png"/>
          <p:cNvPicPr preferRelativeResize="0"/>
          <p:nvPr/>
        </p:nvPicPr>
        <p:blipFill>
          <a:blip r:embed="rId3">
            <a:alphaModFix/>
          </a:blip>
          <a:stretch>
            <a:fillRect/>
          </a:stretch>
        </p:blipFill>
        <p:spPr>
          <a:xfrm>
            <a:off x="2324475" y="2045850"/>
            <a:ext cx="4984949" cy="2804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Mock-Up - About &amp; Contact Us</a:t>
            </a:r>
            <a:endParaRPr/>
          </a:p>
        </p:txBody>
      </p:sp>
      <p:sp>
        <p:nvSpPr>
          <p:cNvPr id="153" name="Google Shape;153;p16"/>
          <p:cNvSpPr txBox="1"/>
          <p:nvPr>
            <p:ph idx="1" type="body"/>
          </p:nvPr>
        </p:nvSpPr>
        <p:spPr>
          <a:xfrm>
            <a:off x="1297500" y="1060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User will </a:t>
            </a:r>
            <a:r>
              <a:rPr lang="it"/>
              <a:t>have easy access to various information about our company inside the about page, while, in case of any kind of problems, they can contact our support team through filling the form easily found in the contact section</a:t>
            </a:r>
            <a:endParaRPr/>
          </a:p>
        </p:txBody>
      </p:sp>
      <p:pic>
        <p:nvPicPr>
          <p:cNvPr id="154" name="Google Shape;154;p16" title="Contact.png"/>
          <p:cNvPicPr preferRelativeResize="0"/>
          <p:nvPr/>
        </p:nvPicPr>
        <p:blipFill>
          <a:blip r:embed="rId3">
            <a:alphaModFix/>
          </a:blip>
          <a:stretch>
            <a:fillRect/>
          </a:stretch>
        </p:blipFill>
        <p:spPr>
          <a:xfrm>
            <a:off x="4771375" y="1974200"/>
            <a:ext cx="3990077" cy="2244424"/>
          </a:xfrm>
          <a:prstGeom prst="rect">
            <a:avLst/>
          </a:prstGeom>
          <a:noFill/>
          <a:ln>
            <a:noFill/>
          </a:ln>
        </p:spPr>
      </p:pic>
      <p:pic>
        <p:nvPicPr>
          <p:cNvPr id="155" name="Google Shape;155;p16" title="About.png"/>
          <p:cNvPicPr preferRelativeResize="0"/>
          <p:nvPr/>
        </p:nvPicPr>
        <p:blipFill>
          <a:blip r:embed="rId4">
            <a:alphaModFix/>
          </a:blip>
          <a:stretch>
            <a:fillRect/>
          </a:stretch>
        </p:blipFill>
        <p:spPr>
          <a:xfrm>
            <a:off x="371038" y="1974200"/>
            <a:ext cx="3990082" cy="2244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Mock-Up Login/Signup</a:t>
            </a:r>
            <a:endParaRPr/>
          </a:p>
        </p:txBody>
      </p:sp>
      <p:sp>
        <p:nvSpPr>
          <p:cNvPr id="161" name="Google Shape;161;p17"/>
          <p:cNvSpPr txBox="1"/>
          <p:nvPr>
            <p:ph idx="1" type="body"/>
          </p:nvPr>
        </p:nvSpPr>
        <p:spPr>
          <a:xfrm>
            <a:off x="1297500" y="1307850"/>
            <a:ext cx="7038900" cy="914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it"/>
              <a:t>Users will be granted easy and secure access to the </a:t>
            </a:r>
            <a:r>
              <a:rPr lang="it"/>
              <a:t>platform through an easy login/signup form, allowing us to gather data such as your name, surname, email address and the type of role you are applying (Driver, Parking Owner) in order to offer the best possible experience suitable for you</a:t>
            </a:r>
            <a:endParaRPr/>
          </a:p>
        </p:txBody>
      </p:sp>
      <p:pic>
        <p:nvPicPr>
          <p:cNvPr id="162" name="Google Shape;162;p17" title="Login.png"/>
          <p:cNvPicPr preferRelativeResize="0"/>
          <p:nvPr/>
        </p:nvPicPr>
        <p:blipFill>
          <a:blip r:embed="rId3">
            <a:alphaModFix/>
          </a:blip>
          <a:stretch>
            <a:fillRect/>
          </a:stretch>
        </p:blipFill>
        <p:spPr>
          <a:xfrm>
            <a:off x="305488" y="2221950"/>
            <a:ext cx="4190309" cy="2357049"/>
          </a:xfrm>
          <a:prstGeom prst="rect">
            <a:avLst/>
          </a:prstGeom>
          <a:noFill/>
          <a:ln>
            <a:noFill/>
          </a:ln>
        </p:spPr>
      </p:pic>
      <p:pic>
        <p:nvPicPr>
          <p:cNvPr id="163" name="Google Shape;163;p17" title="Signup.png"/>
          <p:cNvPicPr preferRelativeResize="0"/>
          <p:nvPr/>
        </p:nvPicPr>
        <p:blipFill>
          <a:blip r:embed="rId4">
            <a:alphaModFix/>
          </a:blip>
          <a:stretch>
            <a:fillRect/>
          </a:stretch>
        </p:blipFill>
        <p:spPr>
          <a:xfrm>
            <a:off x="4648196" y="2221950"/>
            <a:ext cx="4190309" cy="2357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Mock-Up - Profile &amp; Make a Reservation</a:t>
            </a:r>
            <a:endParaRPr/>
          </a:p>
        </p:txBody>
      </p:sp>
      <p:sp>
        <p:nvSpPr>
          <p:cNvPr id="169" name="Google Shape;169;p18"/>
          <p:cNvSpPr txBox="1"/>
          <p:nvPr>
            <p:ph idx="1" type="body"/>
          </p:nvPr>
        </p:nvSpPr>
        <p:spPr>
          <a:xfrm>
            <a:off x="1297500" y="984875"/>
            <a:ext cx="7038900" cy="138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In ParkingSpotter, users will be able to get access to their own profile page, containing informations like their name, surname, email address, reservation history with the possibility to edit these informations whenever they want. Once in the profile page, users will be able to access the reservation section in which they can type their own destination, the preferred radius of the search and try to book in one of the various results our </a:t>
            </a:r>
            <a:r>
              <a:rPr lang="it"/>
              <a:t>database is going to provide</a:t>
            </a:r>
            <a:endParaRPr/>
          </a:p>
        </p:txBody>
      </p:sp>
      <p:pic>
        <p:nvPicPr>
          <p:cNvPr id="170" name="Google Shape;170;p18" title="Reservation.png"/>
          <p:cNvPicPr preferRelativeResize="0"/>
          <p:nvPr/>
        </p:nvPicPr>
        <p:blipFill>
          <a:blip r:embed="rId3">
            <a:alphaModFix/>
          </a:blip>
          <a:stretch>
            <a:fillRect/>
          </a:stretch>
        </p:blipFill>
        <p:spPr>
          <a:xfrm>
            <a:off x="4572003" y="2521125"/>
            <a:ext cx="4336224" cy="2439126"/>
          </a:xfrm>
          <a:prstGeom prst="rect">
            <a:avLst/>
          </a:prstGeom>
          <a:noFill/>
          <a:ln>
            <a:noFill/>
          </a:ln>
        </p:spPr>
      </p:pic>
      <p:pic>
        <p:nvPicPr>
          <p:cNvPr id="171" name="Google Shape;171;p18" title="Profile.png"/>
          <p:cNvPicPr preferRelativeResize="0"/>
          <p:nvPr/>
        </p:nvPicPr>
        <p:blipFill>
          <a:blip r:embed="rId4">
            <a:alphaModFix/>
          </a:blip>
          <a:stretch>
            <a:fillRect/>
          </a:stretch>
        </p:blipFill>
        <p:spPr>
          <a:xfrm>
            <a:off x="152400" y="2521125"/>
            <a:ext cx="4336224" cy="2439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Mock-Up - Add/Manage Spots</a:t>
            </a:r>
            <a:endParaRPr/>
          </a:p>
        </p:txBody>
      </p:sp>
      <p:sp>
        <p:nvSpPr>
          <p:cNvPr id="177" name="Google Shape;177;p19"/>
          <p:cNvSpPr txBox="1"/>
          <p:nvPr>
            <p:ph idx="1" type="body"/>
          </p:nvPr>
        </p:nvSpPr>
        <p:spPr>
          <a:xfrm>
            <a:off x="1297500" y="984875"/>
            <a:ext cx="7038900" cy="10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This functionality is reserved for parking owners. It allows them to introduce their own parking lots to the system, letting people know of its existence and allowing them to make reservations. In addition, parking owners will be able to access to a </a:t>
            </a:r>
            <a:r>
              <a:rPr lang="it"/>
              <a:t>separated</a:t>
            </a:r>
            <a:r>
              <a:rPr lang="it"/>
              <a:t> section in which they can manage each one of their parking spaces.</a:t>
            </a:r>
            <a:endParaRPr/>
          </a:p>
        </p:txBody>
      </p:sp>
      <p:pic>
        <p:nvPicPr>
          <p:cNvPr id="178" name="Google Shape;178;p19" title="Manage Spots.png"/>
          <p:cNvPicPr preferRelativeResize="0"/>
          <p:nvPr/>
        </p:nvPicPr>
        <p:blipFill>
          <a:blip r:embed="rId3">
            <a:alphaModFix/>
          </a:blip>
          <a:stretch>
            <a:fillRect/>
          </a:stretch>
        </p:blipFill>
        <p:spPr>
          <a:xfrm>
            <a:off x="4654275" y="2187275"/>
            <a:ext cx="4213675" cy="2370200"/>
          </a:xfrm>
          <a:prstGeom prst="rect">
            <a:avLst/>
          </a:prstGeom>
          <a:noFill/>
          <a:ln>
            <a:noFill/>
          </a:ln>
        </p:spPr>
      </p:pic>
      <p:pic>
        <p:nvPicPr>
          <p:cNvPr id="179" name="Google Shape;179;p19" title="AddSpot.png"/>
          <p:cNvPicPr preferRelativeResize="0"/>
          <p:nvPr/>
        </p:nvPicPr>
        <p:blipFill>
          <a:blip r:embed="rId4">
            <a:alphaModFix/>
          </a:blip>
          <a:stretch>
            <a:fillRect/>
          </a:stretch>
        </p:blipFill>
        <p:spPr>
          <a:xfrm>
            <a:off x="276048" y="2187275"/>
            <a:ext cx="4213675" cy="237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Mock-Up Admin Dashboard</a:t>
            </a:r>
            <a:endParaRPr/>
          </a:p>
        </p:txBody>
      </p:sp>
      <p:sp>
        <p:nvSpPr>
          <p:cNvPr id="185" name="Google Shape;185;p20"/>
          <p:cNvSpPr txBox="1"/>
          <p:nvPr>
            <p:ph idx="1" type="body"/>
          </p:nvPr>
        </p:nvSpPr>
        <p:spPr>
          <a:xfrm>
            <a:off x="1297500" y="973350"/>
            <a:ext cx="7038900" cy="146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Once logged in the system, admin will be able to access to their own profile page, which will be missing of the unique code, feature </a:t>
            </a:r>
            <a:r>
              <a:rPr lang="it"/>
              <a:t>reserved for the parking owner. Instead, will be granted access to a special dashboard in which they can manage the entire system through comfortable metrics and data such as recently registered users, latest parking lots added to the system and parking lots filtered for each users</a:t>
            </a:r>
            <a:endParaRPr/>
          </a:p>
        </p:txBody>
      </p:sp>
      <p:pic>
        <p:nvPicPr>
          <p:cNvPr id="186" name="Google Shape;186;p20" title="Admin Profile.png"/>
          <p:cNvPicPr preferRelativeResize="0"/>
          <p:nvPr/>
        </p:nvPicPr>
        <p:blipFill>
          <a:blip r:embed="rId3">
            <a:alphaModFix/>
          </a:blip>
          <a:stretch>
            <a:fillRect/>
          </a:stretch>
        </p:blipFill>
        <p:spPr>
          <a:xfrm>
            <a:off x="152400" y="2590350"/>
            <a:ext cx="4268002" cy="2400751"/>
          </a:xfrm>
          <a:prstGeom prst="rect">
            <a:avLst/>
          </a:prstGeom>
          <a:noFill/>
          <a:ln>
            <a:noFill/>
          </a:ln>
        </p:spPr>
      </p:pic>
      <p:pic>
        <p:nvPicPr>
          <p:cNvPr id="187" name="Google Shape;187;p20" title="Admin Dashboard.png"/>
          <p:cNvPicPr preferRelativeResize="0"/>
          <p:nvPr/>
        </p:nvPicPr>
        <p:blipFill>
          <a:blip r:embed="rId4">
            <a:alphaModFix/>
          </a:blip>
          <a:stretch>
            <a:fillRect/>
          </a:stretch>
        </p:blipFill>
        <p:spPr>
          <a:xfrm>
            <a:off x="4572802" y="2590350"/>
            <a:ext cx="4268002" cy="2400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Mock-Up - Tickets</a:t>
            </a:r>
            <a:endParaRPr/>
          </a:p>
        </p:txBody>
      </p:sp>
      <p:sp>
        <p:nvSpPr>
          <p:cNvPr id="193" name="Google Shape;193;p21"/>
          <p:cNvSpPr txBox="1"/>
          <p:nvPr>
            <p:ph idx="1" type="body"/>
          </p:nvPr>
        </p:nvSpPr>
        <p:spPr>
          <a:xfrm>
            <a:off x="1297500" y="938750"/>
            <a:ext cx="7038900" cy="59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it"/>
              <a:t>In the end, admin will be able to consult the ticket section, </a:t>
            </a:r>
            <a:r>
              <a:rPr lang="it"/>
              <a:t>containing each tickets sent by users, in order to locate the reported issues and fix them in a timely efficient manner.</a:t>
            </a:r>
            <a:endParaRPr/>
          </a:p>
        </p:txBody>
      </p:sp>
      <p:pic>
        <p:nvPicPr>
          <p:cNvPr id="194" name="Google Shape;194;p21" title="Tickets Management.png"/>
          <p:cNvPicPr preferRelativeResize="0"/>
          <p:nvPr/>
        </p:nvPicPr>
        <p:blipFill>
          <a:blip r:embed="rId3">
            <a:alphaModFix/>
          </a:blip>
          <a:stretch>
            <a:fillRect/>
          </a:stretch>
        </p:blipFill>
        <p:spPr>
          <a:xfrm>
            <a:off x="1744950" y="1587125"/>
            <a:ext cx="5654102" cy="3180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