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j+LRLqMKTUqorNLtWTeQAxgLl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832bdc359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832bdc35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832bdc359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832bdc35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832bdc359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832bdc35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832bdc359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832bdc35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832bdc359_2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832bdc359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832bdc359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832bdc35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832bdc359_2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832bdc35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832bdc359_2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832bdc359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832bdc359_2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832bdc359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832bdc359_2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832bdc359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832bdc359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832bdc35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832bdc359_2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832bdc359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832bdc359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832bdc35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832bdc359_2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832bdc359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832bdc359_2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832bdc359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832bdc359_2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832bdc35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832bdc359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832bdc35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9"/>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9"/>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9"/>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9"/>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9"/>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1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8"/>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0" name="Google Shape;110;p18"/>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8"/>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1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1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1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9"/>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2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2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2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0"/>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20"/>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0"/>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
        <p:nvSpPr>
          <p:cNvPr id="135" name="Google Shape;135;p20"/>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n-IN" sz="7200" u="none" cap="none" strike="noStrike">
                <a:solidFill>
                  <a:schemeClr val="lt1"/>
                </a:solidFill>
                <a:latin typeface="Trebuchet MS"/>
                <a:ea typeface="Trebuchet MS"/>
                <a:cs typeface="Trebuchet MS"/>
                <a:sym typeface="Trebuchet MS"/>
              </a:rPr>
              <a:t>“</a:t>
            </a:r>
            <a:endParaRPr/>
          </a:p>
        </p:txBody>
      </p:sp>
      <p:sp>
        <p:nvSpPr>
          <p:cNvPr id="136" name="Google Shape;136;p20"/>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n-IN" sz="7200" u="none" cap="none" strike="noStrik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2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2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2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1"/>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1"/>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2"/>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2"/>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2"/>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2"/>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2"/>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2"/>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2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3"/>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3"/>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p23"/>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3"/>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3"/>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p23"/>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3"/>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3"/>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p23"/>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2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25"/>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5"/>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5"/>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5"/>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5"/>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HD-ShadowLong.png" id="23" name="Google Shape;23;p1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1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1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pic>
        <p:nvPicPr>
          <p:cNvPr descr="HD-ShadowLong.png" id="33" name="Google Shape;33;p11"/>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4" name="Google Shape;34;p11"/>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5" name="Google Shape;35;p11"/>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1"/>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1"/>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pic>
        <p:nvPicPr>
          <p:cNvPr descr="HD-ShadowLong.png" id="43" name="Google Shape;43;p1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 name="Google Shape;44;p1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 name="Google Shape;45;p1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12"/>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descr="HD-ShadowLong.png" id="54" name="Google Shape;54;p1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1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1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3"/>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13"/>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13"/>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13"/>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p1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1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1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p15"/>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6"/>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6"/>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7"/>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99" name="Google Shape;99;p17"/>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8"/>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mparosoeli.betancourttarifa@studentmail.unicas.it" TargetMode="External"/><Relationship Id="rId4" Type="http://schemas.openxmlformats.org/officeDocument/2006/relationships/hyperlink" Target="mailto:anwai.archit@studentmail.unicas.it" TargetMode="External"/><Relationship Id="rId5" Type="http://schemas.openxmlformats.org/officeDocument/2006/relationships/hyperlink" Target="mailto:santiago.pires@studentmail.unicas.it" TargetMode="External"/><Relationship Id="rId6" Type="http://schemas.openxmlformats.org/officeDocument/2006/relationships/hyperlink" Target="mailto:sheikh.adilina@studentmail.unicas.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4800"/>
              <a:buFont typeface="Trebuchet MS"/>
              <a:buNone/>
            </a:pPr>
            <a:r>
              <a:rPr lang="en-IN" sz="4800"/>
              <a:t>Distributed Programming &amp; Networking – 2020/2021</a:t>
            </a:r>
            <a:endParaRPr sz="4800"/>
          </a:p>
        </p:txBody>
      </p:sp>
      <p:sp>
        <p:nvSpPr>
          <p:cNvPr id="203" name="Google Shape;203;p1"/>
          <p:cNvSpPr txBox="1"/>
          <p:nvPr>
            <p:ph idx="1" type="subTitle"/>
          </p:nvPr>
        </p:nvSpPr>
        <p:spPr>
          <a:xfrm>
            <a:off x="111300" y="4394050"/>
            <a:ext cx="8713200" cy="24042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b="1" lang="en-IN"/>
              <a:t>Project Proposal: Covid-19 Engagement Ecosystem</a:t>
            </a:r>
            <a:endParaRPr b="1"/>
          </a:p>
          <a:p>
            <a:pPr indent="0" lvl="0" marL="0" rtl="0" algn="r">
              <a:lnSpc>
                <a:spcPct val="90000"/>
              </a:lnSpc>
              <a:spcBef>
                <a:spcPts val="1000"/>
              </a:spcBef>
              <a:spcAft>
                <a:spcPts val="0"/>
              </a:spcAft>
              <a:buClr>
                <a:schemeClr val="lt1"/>
              </a:buClr>
              <a:buSzPts val="2000"/>
              <a:buNone/>
            </a:pPr>
            <a:r>
              <a:rPr b="1" lang="en-IN"/>
              <a:t>Group Members: Amparo Soeli Betancourt Tarifa, Anwai Archit, Santiago Pires and </a:t>
            </a:r>
            <a:r>
              <a:rPr b="1" lang="en-IN"/>
              <a:t>Sheikh Adilina</a:t>
            </a:r>
            <a:endParaRPr b="1"/>
          </a:p>
          <a:p>
            <a:pPr indent="0" lvl="0" marL="0" rtl="0" algn="r">
              <a:lnSpc>
                <a:spcPct val="90000"/>
              </a:lnSpc>
              <a:spcBef>
                <a:spcPts val="1000"/>
              </a:spcBef>
              <a:spcAft>
                <a:spcPts val="0"/>
              </a:spcAft>
              <a:buClr>
                <a:schemeClr val="lt1"/>
              </a:buClr>
              <a:buSzPts val="2000"/>
              <a:buNone/>
            </a:pPr>
            <a:r>
              <a:rPr lang="en-IN"/>
              <a:t>(</a:t>
            </a:r>
            <a:r>
              <a:rPr lang="en-IN" u="sng">
                <a:solidFill>
                  <a:schemeClr val="hlink"/>
                </a:solidFill>
                <a:hlinkClick r:id="rId3"/>
              </a:rPr>
              <a:t>amparosoeli.betancourttarifa@studentmail.unicas.it</a:t>
            </a:r>
            <a:r>
              <a:rPr lang="en-IN"/>
              <a:t>, </a:t>
            </a:r>
            <a:r>
              <a:rPr lang="en-IN" u="sng">
                <a:solidFill>
                  <a:schemeClr val="hlink"/>
                </a:solidFill>
                <a:hlinkClick r:id="rId4"/>
              </a:rPr>
              <a:t>anwai.archit@studentmail.unicas.it</a:t>
            </a:r>
            <a:r>
              <a:rPr lang="en-IN"/>
              <a:t>,</a:t>
            </a:r>
            <a:r>
              <a:rPr lang="en-IN"/>
              <a:t>  </a:t>
            </a:r>
            <a:r>
              <a:rPr lang="en-IN" u="sng">
                <a:solidFill>
                  <a:schemeClr val="hlink"/>
                </a:solidFill>
                <a:hlinkClick r:id="rId5"/>
              </a:rPr>
              <a:t>santiago.pires@studentmail.unicas.it</a:t>
            </a:r>
            <a:r>
              <a:rPr lang="en-IN"/>
              <a:t>, </a:t>
            </a:r>
            <a:r>
              <a:rPr lang="en-IN" u="sng">
                <a:solidFill>
                  <a:schemeClr val="hlink"/>
                </a:solidFill>
                <a:hlinkClick r:id="rId6"/>
              </a:rPr>
              <a:t>sheikh.adilina@studentmail.unicas.it</a:t>
            </a:r>
            <a:r>
              <a:rPr lang="en-IN"/>
              <a:t>)</a:t>
            </a:r>
            <a:endParaRPr/>
          </a:p>
        </p:txBody>
      </p:sp>
      <p:sp>
        <p:nvSpPr>
          <p:cNvPr id="204" name="Google Shape;204;p1"/>
          <p:cNvSpPr txBox="1"/>
          <p:nvPr>
            <p:ph idx="12" type="sldNum"/>
          </p:nvPr>
        </p:nvSpPr>
        <p:spPr>
          <a:xfrm>
            <a:off x="9255346" y="2750337"/>
            <a:ext cx="1171800" cy="1356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d832bdc359_1_28"/>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rebuchet MS"/>
              <a:buNone/>
            </a:pPr>
            <a:r>
              <a:rPr lang="en-IN"/>
              <a:t>Edit Information &amp; Upload Files (must have)</a:t>
            </a:r>
            <a:endParaRPr/>
          </a:p>
        </p:txBody>
      </p:sp>
      <p:sp>
        <p:nvSpPr>
          <p:cNvPr id="270" name="Google Shape;270;gd832bdc359_1_28"/>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pic>
        <p:nvPicPr>
          <p:cNvPr id="271" name="Google Shape;271;gd832bdc359_1_28"/>
          <p:cNvPicPr preferRelativeResize="0"/>
          <p:nvPr/>
        </p:nvPicPr>
        <p:blipFill>
          <a:blip r:embed="rId3">
            <a:alphaModFix/>
          </a:blip>
          <a:stretch>
            <a:fillRect/>
          </a:stretch>
        </p:blipFill>
        <p:spPr>
          <a:xfrm>
            <a:off x="3217350" y="2095100"/>
            <a:ext cx="5516474" cy="443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d832bdc359_1_35"/>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Book an Appointment</a:t>
            </a:r>
            <a:r>
              <a:rPr lang="en-IN"/>
              <a:t> (should have)</a:t>
            </a:r>
            <a:endParaRPr/>
          </a:p>
        </p:txBody>
      </p:sp>
      <p:sp>
        <p:nvSpPr>
          <p:cNvPr id="277" name="Google Shape;277;gd832bdc359_1_35"/>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pic>
        <p:nvPicPr>
          <p:cNvPr id="278" name="Google Shape;278;gd832bdc359_1_35"/>
          <p:cNvPicPr preferRelativeResize="0"/>
          <p:nvPr/>
        </p:nvPicPr>
        <p:blipFill>
          <a:blip r:embed="rId3">
            <a:alphaModFix/>
          </a:blip>
          <a:stretch>
            <a:fillRect/>
          </a:stretch>
        </p:blipFill>
        <p:spPr>
          <a:xfrm>
            <a:off x="525250" y="2123675"/>
            <a:ext cx="5451306" cy="4402901"/>
          </a:xfrm>
          <a:prstGeom prst="rect">
            <a:avLst/>
          </a:prstGeom>
          <a:noFill/>
          <a:ln>
            <a:noFill/>
          </a:ln>
        </p:spPr>
      </p:pic>
      <p:pic>
        <p:nvPicPr>
          <p:cNvPr id="279" name="Google Shape;279;gd832bdc359_1_35"/>
          <p:cNvPicPr preferRelativeResize="0"/>
          <p:nvPr/>
        </p:nvPicPr>
        <p:blipFill>
          <a:blip r:embed="rId4">
            <a:alphaModFix/>
          </a:blip>
          <a:stretch>
            <a:fillRect/>
          </a:stretch>
        </p:blipFill>
        <p:spPr>
          <a:xfrm>
            <a:off x="6136010" y="2123675"/>
            <a:ext cx="5441340" cy="441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d832bdc359_1_4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View Booking History (should have)</a:t>
            </a:r>
            <a:endParaRPr/>
          </a:p>
        </p:txBody>
      </p:sp>
      <p:sp>
        <p:nvSpPr>
          <p:cNvPr id="285" name="Google Shape;285;gd832bdc359_1_40"/>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pic>
        <p:nvPicPr>
          <p:cNvPr id="286" name="Google Shape;286;gd832bdc359_1_40"/>
          <p:cNvPicPr preferRelativeResize="0"/>
          <p:nvPr/>
        </p:nvPicPr>
        <p:blipFill>
          <a:blip r:embed="rId3">
            <a:alphaModFix/>
          </a:blip>
          <a:stretch>
            <a:fillRect/>
          </a:stretch>
        </p:blipFill>
        <p:spPr>
          <a:xfrm>
            <a:off x="3052075" y="2114125"/>
            <a:ext cx="5591575" cy="446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d832bdc359_1_5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For Administrators &amp; Doctors (could have)</a:t>
            </a:r>
            <a:endParaRPr/>
          </a:p>
        </p:txBody>
      </p:sp>
      <p:sp>
        <p:nvSpPr>
          <p:cNvPr id="292" name="Google Shape;292;gd832bdc359_1_50"/>
          <p:cNvSpPr txBox="1"/>
          <p:nvPr>
            <p:ph idx="1" type="body"/>
          </p:nvPr>
        </p:nvSpPr>
        <p:spPr>
          <a:xfrm>
            <a:off x="921425" y="2819075"/>
            <a:ext cx="3096900" cy="3650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342900" lvl="0" marL="457200" rtl="0" algn="just">
              <a:spcBef>
                <a:spcPts val="1000"/>
              </a:spcBef>
              <a:spcAft>
                <a:spcPts val="0"/>
              </a:spcAft>
              <a:buSzPts val="1800"/>
              <a:buChar char="-"/>
            </a:pPr>
            <a:r>
              <a:rPr lang="en-IN"/>
              <a:t>Be able to search for a patient   </a:t>
            </a:r>
            <a:endParaRPr/>
          </a:p>
        </p:txBody>
      </p:sp>
      <p:sp>
        <p:nvSpPr>
          <p:cNvPr id="293" name="Google Shape;293;gd832bdc359_1_50"/>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pic>
        <p:nvPicPr>
          <p:cNvPr id="294" name="Google Shape;294;gd832bdc359_1_50"/>
          <p:cNvPicPr preferRelativeResize="0"/>
          <p:nvPr/>
        </p:nvPicPr>
        <p:blipFill>
          <a:blip r:embed="rId3">
            <a:alphaModFix/>
          </a:blip>
          <a:stretch>
            <a:fillRect/>
          </a:stretch>
        </p:blipFill>
        <p:spPr>
          <a:xfrm>
            <a:off x="5026800" y="2169900"/>
            <a:ext cx="5362171" cy="429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d832bdc359_2_92"/>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For Administrators &amp; Doctors (could have)</a:t>
            </a:r>
            <a:endParaRPr/>
          </a:p>
        </p:txBody>
      </p:sp>
      <p:sp>
        <p:nvSpPr>
          <p:cNvPr id="300" name="Google Shape;300;gd832bdc359_2_92"/>
          <p:cNvSpPr txBox="1"/>
          <p:nvPr>
            <p:ph idx="1" type="body"/>
          </p:nvPr>
        </p:nvSpPr>
        <p:spPr>
          <a:xfrm>
            <a:off x="921425" y="2819075"/>
            <a:ext cx="3096900" cy="3650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342900" lvl="0" marL="457200" rtl="0" algn="just">
              <a:spcBef>
                <a:spcPts val="1000"/>
              </a:spcBef>
              <a:spcAft>
                <a:spcPts val="0"/>
              </a:spcAft>
              <a:buSzPts val="1800"/>
              <a:buChar char="-"/>
            </a:pPr>
            <a:r>
              <a:rPr lang="en-IN"/>
              <a:t>Be able to upload COVID report   </a:t>
            </a:r>
            <a:endParaRPr/>
          </a:p>
        </p:txBody>
      </p:sp>
      <p:sp>
        <p:nvSpPr>
          <p:cNvPr id="301" name="Google Shape;301;gd832bdc359_2_92"/>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pic>
        <p:nvPicPr>
          <p:cNvPr id="302" name="Google Shape;302;gd832bdc359_2_92"/>
          <p:cNvPicPr preferRelativeResize="0"/>
          <p:nvPr/>
        </p:nvPicPr>
        <p:blipFill>
          <a:blip r:embed="rId3">
            <a:alphaModFix/>
          </a:blip>
          <a:stretch>
            <a:fillRect/>
          </a:stretch>
        </p:blipFill>
        <p:spPr>
          <a:xfrm>
            <a:off x="4839525" y="2129100"/>
            <a:ext cx="5564225" cy="446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d832bdc359_1_45"/>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FAQ and Contact Pages (should have)</a:t>
            </a:r>
            <a:endParaRPr/>
          </a:p>
        </p:txBody>
      </p:sp>
      <p:sp>
        <p:nvSpPr>
          <p:cNvPr id="308" name="Google Shape;308;gd832bdc359_1_45"/>
          <p:cNvSpPr txBox="1"/>
          <p:nvPr>
            <p:ph idx="1" type="body"/>
          </p:nvPr>
        </p:nvSpPr>
        <p:spPr>
          <a:xfrm>
            <a:off x="680321" y="2336873"/>
            <a:ext cx="96138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09" name="Google Shape;309;gd832bdc359_1_45"/>
          <p:cNvPicPr preferRelativeResize="0"/>
          <p:nvPr/>
        </p:nvPicPr>
        <p:blipFill>
          <a:blip r:embed="rId3">
            <a:alphaModFix/>
          </a:blip>
          <a:stretch>
            <a:fillRect/>
          </a:stretch>
        </p:blipFill>
        <p:spPr>
          <a:xfrm>
            <a:off x="390225" y="2176150"/>
            <a:ext cx="5476576" cy="4393199"/>
          </a:xfrm>
          <a:prstGeom prst="rect">
            <a:avLst/>
          </a:prstGeom>
          <a:noFill/>
          <a:ln>
            <a:noFill/>
          </a:ln>
        </p:spPr>
      </p:pic>
      <p:pic>
        <p:nvPicPr>
          <p:cNvPr id="310" name="Google Shape;310;gd832bdc359_1_45"/>
          <p:cNvPicPr preferRelativeResize="0"/>
          <p:nvPr/>
        </p:nvPicPr>
        <p:blipFill>
          <a:blip r:embed="rId4">
            <a:alphaModFix/>
          </a:blip>
          <a:stretch>
            <a:fillRect/>
          </a:stretch>
        </p:blipFill>
        <p:spPr>
          <a:xfrm>
            <a:off x="6097500" y="2176152"/>
            <a:ext cx="5463283" cy="4393199"/>
          </a:xfrm>
          <a:prstGeom prst="rect">
            <a:avLst/>
          </a:prstGeom>
          <a:noFill/>
          <a:ln>
            <a:noFill/>
          </a:ln>
        </p:spPr>
      </p:pic>
      <p:sp>
        <p:nvSpPr>
          <p:cNvPr id="311" name="Google Shape;311;gd832bdc359_1_45"/>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d832bdc359_2_35"/>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Buy Medical Supplies</a:t>
            </a:r>
            <a:r>
              <a:rPr lang="en-IN"/>
              <a:t> (could have)</a:t>
            </a:r>
            <a:endParaRPr/>
          </a:p>
        </p:txBody>
      </p:sp>
      <p:sp>
        <p:nvSpPr>
          <p:cNvPr id="317" name="Google Shape;317;gd832bdc359_2_35"/>
          <p:cNvSpPr txBox="1"/>
          <p:nvPr>
            <p:ph idx="1" type="body"/>
          </p:nvPr>
        </p:nvSpPr>
        <p:spPr>
          <a:xfrm>
            <a:off x="921425" y="2819075"/>
            <a:ext cx="3838500" cy="3650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For patient:</a:t>
            </a:r>
            <a:endParaRPr/>
          </a:p>
          <a:p>
            <a:pPr indent="-342900" lvl="0" marL="457200" rtl="0" algn="l">
              <a:spcBef>
                <a:spcPts val="1000"/>
              </a:spcBef>
              <a:spcAft>
                <a:spcPts val="0"/>
              </a:spcAft>
              <a:buSzPts val="1800"/>
              <a:buChar char="-"/>
            </a:pPr>
            <a:r>
              <a:rPr lang="en-IN"/>
              <a:t>Browse Medical Supplies, if not making a purchase. (maybe)</a:t>
            </a:r>
            <a:endParaRPr/>
          </a:p>
        </p:txBody>
      </p:sp>
      <p:sp>
        <p:nvSpPr>
          <p:cNvPr id="318" name="Google Shape;318;gd832bdc359_2_35"/>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pic>
        <p:nvPicPr>
          <p:cNvPr id="319" name="Google Shape;319;gd832bdc359_2_35"/>
          <p:cNvPicPr preferRelativeResize="0"/>
          <p:nvPr/>
        </p:nvPicPr>
        <p:blipFill>
          <a:blip r:embed="rId3">
            <a:alphaModFix/>
          </a:blip>
          <a:stretch>
            <a:fillRect/>
          </a:stretch>
        </p:blipFill>
        <p:spPr>
          <a:xfrm>
            <a:off x="5524763" y="2093475"/>
            <a:ext cx="5611636" cy="4502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d832bdc359_2_59"/>
          <p:cNvSpPr txBox="1"/>
          <p:nvPr>
            <p:ph type="title"/>
          </p:nvPr>
        </p:nvSpPr>
        <p:spPr>
          <a:xfrm>
            <a:off x="670100" y="4781604"/>
            <a:ext cx="9613800" cy="84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sz="5500"/>
              <a:t>Client Side</a:t>
            </a:r>
            <a:endParaRPr sz="5500"/>
          </a:p>
        </p:txBody>
      </p:sp>
      <p:sp>
        <p:nvSpPr>
          <p:cNvPr id="325" name="Google Shape;325;gd832bdc359_2_59"/>
          <p:cNvSpPr txBox="1"/>
          <p:nvPr>
            <p:ph idx="12" type="sldNum"/>
          </p:nvPr>
        </p:nvSpPr>
        <p:spPr>
          <a:xfrm>
            <a:off x="10729455" y="4709925"/>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
          <p:cNvSpPr txBox="1"/>
          <p:nvPr>
            <p:ph type="title"/>
          </p:nvPr>
        </p:nvSpPr>
        <p:spPr>
          <a:xfrm>
            <a:off x="511321" y="7231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IN"/>
              <a:t>Client Side</a:t>
            </a:r>
            <a:endParaRPr/>
          </a:p>
        </p:txBody>
      </p:sp>
      <p:sp>
        <p:nvSpPr>
          <p:cNvPr id="331" name="Google Shape;331;p5"/>
          <p:cNvSpPr txBox="1"/>
          <p:nvPr>
            <p:ph idx="1" type="body"/>
          </p:nvPr>
        </p:nvSpPr>
        <p:spPr>
          <a:xfrm>
            <a:off x="9583697" y="2216549"/>
            <a:ext cx="1861200" cy="1317600"/>
          </a:xfrm>
          <a:prstGeom prst="rect">
            <a:avLst/>
          </a:prstGeom>
          <a:noFill/>
          <a:ln>
            <a:noFill/>
          </a:ln>
        </p:spPr>
        <p:txBody>
          <a:bodyPr anchorCtr="0" anchor="t" bIns="45700" lIns="91425" spcFirstLastPara="1" rIns="91425" wrap="square" tIns="45700">
            <a:normAutofit fontScale="92500"/>
          </a:bodyPr>
          <a:lstStyle/>
          <a:p>
            <a:pPr indent="-217170" lvl="0" marL="228600" rtl="0" algn="l">
              <a:lnSpc>
                <a:spcPct val="90000"/>
              </a:lnSpc>
              <a:spcBef>
                <a:spcPts val="0"/>
              </a:spcBef>
              <a:spcAft>
                <a:spcPts val="0"/>
              </a:spcAft>
              <a:buClr>
                <a:schemeClr val="lt1"/>
              </a:buClr>
              <a:buSzPct val="100000"/>
              <a:buChar char="•"/>
            </a:pPr>
            <a:r>
              <a:rPr b="1" lang="en-IN"/>
              <a:t>HTML</a:t>
            </a:r>
            <a:endParaRPr b="1"/>
          </a:p>
          <a:p>
            <a:pPr indent="-217170" lvl="0" marL="228600" rtl="0" algn="l">
              <a:lnSpc>
                <a:spcPct val="90000"/>
              </a:lnSpc>
              <a:spcBef>
                <a:spcPts val="1000"/>
              </a:spcBef>
              <a:spcAft>
                <a:spcPts val="0"/>
              </a:spcAft>
              <a:buClr>
                <a:schemeClr val="lt1"/>
              </a:buClr>
              <a:buSzPct val="100000"/>
              <a:buChar char="•"/>
            </a:pPr>
            <a:r>
              <a:rPr b="1" lang="en-IN"/>
              <a:t>CSS</a:t>
            </a:r>
            <a:endParaRPr b="1"/>
          </a:p>
          <a:p>
            <a:pPr indent="-217170" lvl="0" marL="228600" rtl="0" algn="l">
              <a:lnSpc>
                <a:spcPct val="90000"/>
              </a:lnSpc>
              <a:spcBef>
                <a:spcPts val="1000"/>
              </a:spcBef>
              <a:spcAft>
                <a:spcPts val="0"/>
              </a:spcAft>
              <a:buClr>
                <a:schemeClr val="lt1"/>
              </a:buClr>
              <a:buSzPct val="100000"/>
              <a:buChar char="•"/>
            </a:pPr>
            <a:r>
              <a:rPr b="1" lang="en-IN"/>
              <a:t>Javascript</a:t>
            </a:r>
            <a:endParaRPr b="1"/>
          </a:p>
        </p:txBody>
      </p:sp>
      <p:sp>
        <p:nvSpPr>
          <p:cNvPr id="332" name="Google Shape;332;p5"/>
          <p:cNvSpPr txBox="1"/>
          <p:nvPr>
            <p:ph idx="1" type="body"/>
          </p:nvPr>
        </p:nvSpPr>
        <p:spPr>
          <a:xfrm>
            <a:off x="441726" y="2216550"/>
            <a:ext cx="11604900" cy="4461000"/>
          </a:xfrm>
          <a:prstGeom prst="rect">
            <a:avLst/>
          </a:prstGeom>
          <a:noFill/>
          <a:ln>
            <a:noFill/>
          </a:ln>
        </p:spPr>
        <p:txBody>
          <a:bodyPr anchorCtr="0" anchor="t" bIns="45700" lIns="91425" spcFirstLastPara="1" rIns="91425" wrap="square" tIns="45700">
            <a:normAutofit fontScale="32500" lnSpcReduction="10000"/>
          </a:bodyPr>
          <a:lstStyle/>
          <a:p>
            <a:pPr indent="0" lvl="0" marL="0" rtl="0" algn="l">
              <a:lnSpc>
                <a:spcPct val="115000"/>
              </a:lnSpc>
              <a:spcBef>
                <a:spcPts val="1000"/>
              </a:spcBef>
              <a:spcAft>
                <a:spcPts val="0"/>
              </a:spcAft>
              <a:buNone/>
            </a:pPr>
            <a:r>
              <a:rPr lang="en-IN" sz="5450"/>
              <a:t>2 types of users:</a:t>
            </a:r>
            <a:endParaRPr sz="5450"/>
          </a:p>
          <a:p>
            <a:pPr indent="-341074" lvl="0" marL="457200" rtl="0" algn="l">
              <a:lnSpc>
                <a:spcPct val="115000"/>
              </a:lnSpc>
              <a:spcBef>
                <a:spcPts val="1000"/>
              </a:spcBef>
              <a:spcAft>
                <a:spcPts val="0"/>
              </a:spcAft>
              <a:buSzPct val="100000"/>
              <a:buChar char="-"/>
            </a:pPr>
            <a:r>
              <a:rPr lang="en-IN" sz="5450"/>
              <a:t>Patients: </a:t>
            </a:r>
            <a:endParaRPr sz="5450"/>
          </a:p>
          <a:p>
            <a:pPr indent="-341074" lvl="1" marL="914400" rtl="0" algn="l">
              <a:lnSpc>
                <a:spcPct val="115000"/>
              </a:lnSpc>
              <a:spcBef>
                <a:spcPts val="0"/>
              </a:spcBef>
              <a:spcAft>
                <a:spcPts val="0"/>
              </a:spcAft>
              <a:buSzPct val="100000"/>
              <a:buChar char="-"/>
            </a:pPr>
            <a:r>
              <a:rPr lang="en-IN" sz="5450"/>
              <a:t>Log In as Patients.</a:t>
            </a:r>
            <a:endParaRPr sz="5450"/>
          </a:p>
          <a:p>
            <a:pPr indent="-341074" lvl="1" marL="914400" rtl="0" algn="l">
              <a:lnSpc>
                <a:spcPct val="115000"/>
              </a:lnSpc>
              <a:spcBef>
                <a:spcPts val="0"/>
              </a:spcBef>
              <a:spcAft>
                <a:spcPts val="0"/>
              </a:spcAft>
              <a:buSzPct val="100000"/>
              <a:buChar char="-"/>
            </a:pPr>
            <a:r>
              <a:rPr lang="en-IN" sz="5450"/>
              <a:t>Complete Profile with Medical Information.</a:t>
            </a:r>
            <a:endParaRPr sz="5450"/>
          </a:p>
          <a:p>
            <a:pPr indent="-341074" lvl="1" marL="914400" rtl="0" algn="l">
              <a:lnSpc>
                <a:spcPct val="115000"/>
              </a:lnSpc>
              <a:spcBef>
                <a:spcPts val="0"/>
              </a:spcBef>
              <a:spcAft>
                <a:spcPts val="0"/>
              </a:spcAft>
              <a:buSzPct val="100000"/>
              <a:buChar char="-"/>
            </a:pPr>
            <a:r>
              <a:rPr lang="en-IN" sz="5450"/>
              <a:t>Book Appointment for Vaccine or PCR.</a:t>
            </a:r>
            <a:endParaRPr sz="5450"/>
          </a:p>
          <a:p>
            <a:pPr indent="-341074" lvl="1" marL="914400" rtl="0" algn="l">
              <a:lnSpc>
                <a:spcPct val="115000"/>
              </a:lnSpc>
              <a:spcBef>
                <a:spcPts val="0"/>
              </a:spcBef>
              <a:spcAft>
                <a:spcPts val="0"/>
              </a:spcAft>
              <a:buSzPct val="100000"/>
              <a:buChar char="-"/>
            </a:pPr>
            <a:r>
              <a:rPr lang="en-IN" sz="5450"/>
              <a:t>Download Results.</a:t>
            </a:r>
            <a:endParaRPr sz="5450"/>
          </a:p>
          <a:p>
            <a:pPr indent="-341074" lvl="1" marL="914400" rtl="0" algn="l">
              <a:lnSpc>
                <a:spcPct val="115000"/>
              </a:lnSpc>
              <a:spcBef>
                <a:spcPts val="0"/>
              </a:spcBef>
              <a:spcAft>
                <a:spcPts val="0"/>
              </a:spcAft>
              <a:buSzPct val="100000"/>
              <a:buChar char="-"/>
            </a:pPr>
            <a:r>
              <a:rPr lang="en-IN" sz="5450"/>
              <a:t>Buy Medical Supplies (maybe).</a:t>
            </a:r>
            <a:endParaRPr sz="5450"/>
          </a:p>
          <a:p>
            <a:pPr indent="0" lvl="0" marL="0" rtl="0" algn="l">
              <a:lnSpc>
                <a:spcPct val="115000"/>
              </a:lnSpc>
              <a:spcBef>
                <a:spcPts val="1000"/>
              </a:spcBef>
              <a:spcAft>
                <a:spcPts val="0"/>
              </a:spcAft>
              <a:buNone/>
            </a:pPr>
            <a:r>
              <a:t/>
            </a:r>
            <a:endParaRPr sz="5450"/>
          </a:p>
          <a:p>
            <a:pPr indent="-341074" lvl="0" marL="457200" rtl="0" algn="l">
              <a:lnSpc>
                <a:spcPct val="115000"/>
              </a:lnSpc>
              <a:spcBef>
                <a:spcPts val="1000"/>
              </a:spcBef>
              <a:spcAft>
                <a:spcPts val="0"/>
              </a:spcAft>
              <a:buSzPct val="100000"/>
              <a:buChar char="-"/>
            </a:pPr>
            <a:r>
              <a:rPr lang="en-IN" sz="5450"/>
              <a:t>Administrators and doctors:</a:t>
            </a:r>
            <a:endParaRPr sz="5450"/>
          </a:p>
          <a:p>
            <a:pPr indent="-341074" lvl="1" marL="914400" rtl="0" algn="l">
              <a:lnSpc>
                <a:spcPct val="115000"/>
              </a:lnSpc>
              <a:spcBef>
                <a:spcPts val="0"/>
              </a:spcBef>
              <a:spcAft>
                <a:spcPts val="0"/>
              </a:spcAft>
              <a:buSzPct val="100000"/>
              <a:buChar char="-"/>
            </a:pPr>
            <a:r>
              <a:rPr lang="en-IN" sz="5450"/>
              <a:t>Log In as A</a:t>
            </a:r>
            <a:r>
              <a:rPr lang="en-IN" sz="5450"/>
              <a:t>dministrators.</a:t>
            </a:r>
            <a:endParaRPr sz="5450"/>
          </a:p>
          <a:p>
            <a:pPr indent="-341074" lvl="1" marL="914400" rtl="0" algn="l">
              <a:lnSpc>
                <a:spcPct val="115000"/>
              </a:lnSpc>
              <a:spcBef>
                <a:spcPts val="0"/>
              </a:spcBef>
              <a:spcAft>
                <a:spcPts val="0"/>
              </a:spcAft>
              <a:buSzPct val="100000"/>
              <a:buChar char="-"/>
            </a:pPr>
            <a:r>
              <a:rPr lang="en-IN" sz="5450"/>
              <a:t>Upload Results for Specific Patients.</a:t>
            </a:r>
            <a:endParaRPr sz="5450"/>
          </a:p>
          <a:p>
            <a:pPr indent="0" lvl="0" marL="0" rtl="0" algn="l">
              <a:lnSpc>
                <a:spcPct val="90000"/>
              </a:lnSpc>
              <a:spcBef>
                <a:spcPts val="1000"/>
              </a:spcBef>
              <a:spcAft>
                <a:spcPts val="0"/>
              </a:spcAft>
              <a:buNone/>
            </a:pPr>
            <a:r>
              <a:rPr lang="en-IN"/>
              <a:t>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p:txBody>
      </p:sp>
      <p:pic>
        <p:nvPicPr>
          <p:cNvPr id="333" name="Google Shape;333;p5"/>
          <p:cNvPicPr preferRelativeResize="0"/>
          <p:nvPr/>
        </p:nvPicPr>
        <p:blipFill>
          <a:blip r:embed="rId3">
            <a:alphaModFix/>
          </a:blip>
          <a:stretch>
            <a:fillRect/>
          </a:stretch>
        </p:blipFill>
        <p:spPr>
          <a:xfrm>
            <a:off x="7949977" y="3776900"/>
            <a:ext cx="2506025" cy="2688450"/>
          </a:xfrm>
          <a:prstGeom prst="rect">
            <a:avLst/>
          </a:prstGeom>
          <a:noFill/>
          <a:ln>
            <a:noFill/>
          </a:ln>
        </p:spPr>
      </p:pic>
      <p:sp>
        <p:nvSpPr>
          <p:cNvPr id="334" name="Google Shape;334;p5"/>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d832bdc359_2_69"/>
          <p:cNvSpPr txBox="1"/>
          <p:nvPr>
            <p:ph type="title"/>
          </p:nvPr>
        </p:nvSpPr>
        <p:spPr>
          <a:xfrm>
            <a:off x="670100" y="4781604"/>
            <a:ext cx="9613800" cy="84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sz="5500"/>
              <a:t>Server</a:t>
            </a:r>
            <a:r>
              <a:rPr lang="en-IN" sz="5500"/>
              <a:t> Side</a:t>
            </a:r>
            <a:endParaRPr sz="5500"/>
          </a:p>
        </p:txBody>
      </p:sp>
      <p:sp>
        <p:nvSpPr>
          <p:cNvPr id="340" name="Google Shape;340;gd832bdc359_2_69"/>
          <p:cNvSpPr txBox="1"/>
          <p:nvPr>
            <p:ph idx="12" type="sldNum"/>
          </p:nvPr>
        </p:nvSpPr>
        <p:spPr>
          <a:xfrm>
            <a:off x="10729455" y="4709925"/>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IN" sz="4400"/>
              <a:t>Outline</a:t>
            </a:r>
            <a:endParaRPr sz="4400"/>
          </a:p>
        </p:txBody>
      </p:sp>
      <p:sp>
        <p:nvSpPr>
          <p:cNvPr id="210" name="Google Shape;210;p2"/>
          <p:cNvSpPr txBox="1"/>
          <p:nvPr>
            <p:ph idx="1" type="body"/>
          </p:nvPr>
        </p:nvSpPr>
        <p:spPr>
          <a:xfrm>
            <a:off x="680321" y="2336873"/>
            <a:ext cx="11303132"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600"/>
              <a:buChar char="•"/>
            </a:pPr>
            <a:r>
              <a:rPr lang="en-IN" sz="3600"/>
              <a:t>Abstract</a:t>
            </a:r>
            <a:endParaRPr/>
          </a:p>
          <a:p>
            <a:pPr indent="-228600" lvl="0" marL="228600" rtl="0" algn="l">
              <a:lnSpc>
                <a:spcPct val="90000"/>
              </a:lnSpc>
              <a:spcBef>
                <a:spcPts val="1000"/>
              </a:spcBef>
              <a:spcAft>
                <a:spcPts val="0"/>
              </a:spcAft>
              <a:buClr>
                <a:schemeClr val="lt1"/>
              </a:buClr>
              <a:buSzPts val="3600"/>
              <a:buChar char="•"/>
            </a:pPr>
            <a:r>
              <a:rPr lang="en-IN" sz="3600"/>
              <a:t>Mockup of the Application (must, should, could haves)</a:t>
            </a:r>
            <a:endParaRPr/>
          </a:p>
          <a:p>
            <a:pPr indent="-228600" lvl="0" marL="228600" rtl="0" algn="l">
              <a:lnSpc>
                <a:spcPct val="90000"/>
              </a:lnSpc>
              <a:spcBef>
                <a:spcPts val="1000"/>
              </a:spcBef>
              <a:spcAft>
                <a:spcPts val="0"/>
              </a:spcAft>
              <a:buClr>
                <a:schemeClr val="lt1"/>
              </a:buClr>
              <a:buSzPts val="3600"/>
              <a:buChar char="•"/>
            </a:pPr>
            <a:r>
              <a:rPr lang="en-IN" sz="3600"/>
              <a:t>Client Side Languages</a:t>
            </a:r>
            <a:endParaRPr sz="3600"/>
          </a:p>
          <a:p>
            <a:pPr indent="-228600" lvl="0" marL="228600" rtl="0" algn="l">
              <a:lnSpc>
                <a:spcPct val="90000"/>
              </a:lnSpc>
              <a:spcBef>
                <a:spcPts val="1000"/>
              </a:spcBef>
              <a:spcAft>
                <a:spcPts val="0"/>
              </a:spcAft>
              <a:buClr>
                <a:schemeClr val="lt1"/>
              </a:buClr>
              <a:buSzPts val="3600"/>
              <a:buChar char="•"/>
            </a:pPr>
            <a:r>
              <a:rPr lang="en-IN" sz="3600"/>
              <a:t>Server Side Languages</a:t>
            </a:r>
            <a:endParaRPr/>
          </a:p>
        </p:txBody>
      </p:sp>
      <p:sp>
        <p:nvSpPr>
          <p:cNvPr id="211" name="Google Shape;211;p2"/>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IN"/>
              <a:t>Server Side</a:t>
            </a:r>
            <a:endParaRPr/>
          </a:p>
        </p:txBody>
      </p:sp>
      <p:sp>
        <p:nvSpPr>
          <p:cNvPr id="346" name="Google Shape;346;p6"/>
          <p:cNvSpPr txBox="1"/>
          <p:nvPr>
            <p:ph idx="1" type="body"/>
          </p:nvPr>
        </p:nvSpPr>
        <p:spPr>
          <a:xfrm>
            <a:off x="9959675" y="2270975"/>
            <a:ext cx="1891500" cy="1443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1" lang="en-IN"/>
              <a:t>Node.js</a:t>
            </a:r>
            <a:endParaRPr b="1"/>
          </a:p>
          <a:p>
            <a:pPr indent="-228600" lvl="0" marL="228600" rtl="0" algn="l">
              <a:lnSpc>
                <a:spcPct val="90000"/>
              </a:lnSpc>
              <a:spcBef>
                <a:spcPts val="1000"/>
              </a:spcBef>
              <a:spcAft>
                <a:spcPts val="0"/>
              </a:spcAft>
              <a:buClr>
                <a:schemeClr val="lt1"/>
              </a:buClr>
              <a:buSzPts val="2400"/>
              <a:buChar char="•"/>
            </a:pPr>
            <a:r>
              <a:rPr b="1" lang="en-IN"/>
              <a:t>Express</a:t>
            </a:r>
            <a:endParaRPr b="1"/>
          </a:p>
          <a:p>
            <a:pPr indent="-228600" lvl="0" marL="228600" rtl="0" algn="l">
              <a:lnSpc>
                <a:spcPct val="90000"/>
              </a:lnSpc>
              <a:spcBef>
                <a:spcPts val="1000"/>
              </a:spcBef>
              <a:spcAft>
                <a:spcPts val="0"/>
              </a:spcAft>
              <a:buClr>
                <a:schemeClr val="lt1"/>
              </a:buClr>
              <a:buSzPts val="2400"/>
              <a:buChar char="•"/>
            </a:pPr>
            <a:r>
              <a:rPr b="1" lang="en-IN"/>
              <a:t>MongoDB</a:t>
            </a:r>
            <a:endParaRPr b="1"/>
          </a:p>
        </p:txBody>
      </p:sp>
      <p:sp>
        <p:nvSpPr>
          <p:cNvPr id="347" name="Google Shape;347;p6"/>
          <p:cNvSpPr txBox="1"/>
          <p:nvPr>
            <p:ph idx="1" type="body"/>
          </p:nvPr>
        </p:nvSpPr>
        <p:spPr>
          <a:xfrm>
            <a:off x="441726" y="2397000"/>
            <a:ext cx="11604900" cy="4461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None/>
            </a:pPr>
            <a:r>
              <a:rPr lang="en-IN" sz="2550"/>
              <a:t>Environment: Node.js</a:t>
            </a:r>
            <a:endParaRPr sz="2550"/>
          </a:p>
          <a:p>
            <a:pPr indent="-378380" lvl="1" marL="914400" rtl="0" algn="l">
              <a:lnSpc>
                <a:spcPct val="150000"/>
              </a:lnSpc>
              <a:spcBef>
                <a:spcPts val="1000"/>
              </a:spcBef>
              <a:spcAft>
                <a:spcPts val="0"/>
              </a:spcAft>
              <a:buSzPct val="100000"/>
              <a:buChar char="-"/>
            </a:pPr>
            <a:r>
              <a:rPr lang="en-IN" sz="2550"/>
              <a:t>Express -&gt; App</a:t>
            </a:r>
            <a:endParaRPr sz="2550"/>
          </a:p>
          <a:p>
            <a:pPr indent="-378380" lvl="1" marL="914400" rtl="0" algn="l">
              <a:lnSpc>
                <a:spcPct val="150000"/>
              </a:lnSpc>
              <a:spcBef>
                <a:spcPts val="0"/>
              </a:spcBef>
              <a:spcAft>
                <a:spcPts val="0"/>
              </a:spcAft>
              <a:buSzPct val="100000"/>
              <a:buChar char="-"/>
            </a:pPr>
            <a:r>
              <a:rPr lang="en-IN" sz="2550"/>
              <a:t>Express-handlebars -&gt; adequate website to user</a:t>
            </a:r>
            <a:endParaRPr sz="2550"/>
          </a:p>
          <a:p>
            <a:pPr indent="-378380" lvl="1" marL="914400" rtl="0" algn="l">
              <a:lnSpc>
                <a:spcPct val="150000"/>
              </a:lnSpc>
              <a:spcBef>
                <a:spcPts val="0"/>
              </a:spcBef>
              <a:spcAft>
                <a:spcPts val="0"/>
              </a:spcAft>
              <a:buSzPct val="100000"/>
              <a:buChar char="-"/>
            </a:pPr>
            <a:r>
              <a:rPr lang="en-IN" sz="2550"/>
              <a:t>FS -&gt; Be able to search for a file </a:t>
            </a:r>
            <a:endParaRPr sz="2550"/>
          </a:p>
          <a:p>
            <a:pPr indent="-378380" lvl="1" marL="914400" rtl="0" algn="l">
              <a:lnSpc>
                <a:spcPct val="150000"/>
              </a:lnSpc>
              <a:spcBef>
                <a:spcPts val="0"/>
              </a:spcBef>
              <a:spcAft>
                <a:spcPts val="0"/>
              </a:spcAft>
              <a:buSzPct val="100000"/>
              <a:buChar char="-"/>
            </a:pPr>
            <a:r>
              <a:rPr lang="en-IN" sz="2550"/>
              <a:t>Multers -&gt; To upload files</a:t>
            </a:r>
            <a:endParaRPr sz="2550"/>
          </a:p>
          <a:p>
            <a:pPr indent="-378380" lvl="1" marL="914400" rtl="0" algn="l">
              <a:lnSpc>
                <a:spcPct val="150000"/>
              </a:lnSpc>
              <a:spcBef>
                <a:spcPts val="0"/>
              </a:spcBef>
              <a:spcAft>
                <a:spcPts val="0"/>
              </a:spcAft>
              <a:buSzPct val="100000"/>
              <a:buChar char="-"/>
            </a:pPr>
            <a:r>
              <a:rPr lang="en-IN" sz="2550"/>
              <a:t>MongoDB with Mongoose -&gt; Patient information, appointments</a:t>
            </a:r>
            <a:endParaRPr sz="2550"/>
          </a:p>
          <a:p>
            <a:pPr indent="-378380" lvl="1" marL="914400" rtl="0" algn="l">
              <a:lnSpc>
                <a:spcPct val="150000"/>
              </a:lnSpc>
              <a:spcBef>
                <a:spcPts val="0"/>
              </a:spcBef>
              <a:spcAft>
                <a:spcPts val="0"/>
              </a:spcAft>
              <a:buSzPct val="100000"/>
              <a:buChar char="-"/>
            </a:pPr>
            <a:r>
              <a:rPr lang="en-IN" sz="2550"/>
              <a:t>Others: body-parser, connect-flash, method-override, </a:t>
            </a:r>
            <a:r>
              <a:rPr lang="en-IN" sz="2550"/>
              <a:t>e</a:t>
            </a:r>
            <a:r>
              <a:rPr lang="en-IN" sz="2550"/>
              <a:t>xpress-session </a:t>
            </a:r>
            <a:endParaRPr sz="2550"/>
          </a:p>
          <a:p>
            <a:pPr indent="0" lvl="0" marL="0" rtl="0" algn="l">
              <a:lnSpc>
                <a:spcPct val="90000"/>
              </a:lnSpc>
              <a:spcBef>
                <a:spcPts val="1000"/>
              </a:spcBef>
              <a:spcAft>
                <a:spcPts val="0"/>
              </a:spcAft>
              <a:buNone/>
            </a:pPr>
            <a:r>
              <a:rPr lang="en-IN"/>
              <a:t>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p:txBody>
      </p:sp>
      <p:sp>
        <p:nvSpPr>
          <p:cNvPr id="348" name="Google Shape;348;p6"/>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d832bdc359_2_74"/>
          <p:cNvSpPr txBox="1"/>
          <p:nvPr>
            <p:ph type="title"/>
          </p:nvPr>
        </p:nvSpPr>
        <p:spPr>
          <a:xfrm>
            <a:off x="670100" y="4781604"/>
            <a:ext cx="9613800" cy="84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sz="5500"/>
              <a:t>Project Timeline</a:t>
            </a:r>
            <a:endParaRPr sz="5500"/>
          </a:p>
        </p:txBody>
      </p:sp>
      <p:sp>
        <p:nvSpPr>
          <p:cNvPr id="354" name="Google Shape;354;gd832bdc359_2_74"/>
          <p:cNvSpPr txBox="1"/>
          <p:nvPr>
            <p:ph idx="12" type="sldNum"/>
          </p:nvPr>
        </p:nvSpPr>
        <p:spPr>
          <a:xfrm>
            <a:off x="10729455" y="4709925"/>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d832bdc359_1_21"/>
          <p:cNvSpPr txBox="1"/>
          <p:nvPr>
            <p:ph idx="4294967295" type="title"/>
          </p:nvPr>
        </p:nvSpPr>
        <p:spPr>
          <a:xfrm>
            <a:off x="9054519" y="3134690"/>
            <a:ext cx="9613800" cy="588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Timetable</a:t>
            </a:r>
            <a:endParaRPr b="1"/>
          </a:p>
        </p:txBody>
      </p:sp>
      <p:pic>
        <p:nvPicPr>
          <p:cNvPr id="360" name="Google Shape;360;gd832bdc359_1_21"/>
          <p:cNvPicPr preferRelativeResize="0"/>
          <p:nvPr/>
        </p:nvPicPr>
        <p:blipFill>
          <a:blip r:embed="rId3">
            <a:alphaModFix/>
          </a:blip>
          <a:stretch>
            <a:fillRect/>
          </a:stretch>
        </p:blipFill>
        <p:spPr>
          <a:xfrm>
            <a:off x="253950" y="220274"/>
            <a:ext cx="8556600" cy="6417450"/>
          </a:xfrm>
          <a:prstGeom prst="rect">
            <a:avLst/>
          </a:prstGeom>
          <a:noFill/>
          <a:ln>
            <a:noFill/>
          </a:ln>
        </p:spPr>
      </p:pic>
      <p:sp>
        <p:nvSpPr>
          <p:cNvPr id="361" name="Google Shape;361;gd832bdc359_1_21"/>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600"/>
              <a:buFont typeface="Trebuchet MS"/>
              <a:buNone/>
            </a:pPr>
            <a:r>
              <a:rPr lang="en-IN"/>
              <a:t>Thank You For Your Attention! :D</a:t>
            </a:r>
            <a:endParaRPr/>
          </a:p>
        </p:txBody>
      </p:sp>
      <p:sp>
        <p:nvSpPr>
          <p:cNvPr id="367" name="Google Shape;367;p7"/>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p>
            <a:pPr indent="0" lvl="0" marL="0" rtl="0" algn="r">
              <a:spcBef>
                <a:spcPts val="1000"/>
              </a:spcBef>
              <a:spcAft>
                <a:spcPts val="0"/>
              </a:spcAft>
              <a:buClr>
                <a:schemeClr val="dk1"/>
              </a:buClr>
              <a:buSzPts val="1100"/>
              <a:buFont typeface="Arial"/>
              <a:buNone/>
            </a:pPr>
            <a:r>
              <a:rPr lang="en-IN"/>
              <a:t>Any Questions?</a:t>
            </a:r>
            <a:endParaRPr sz="2400"/>
          </a:p>
          <a:p>
            <a:pPr indent="0" lvl="0" marL="0" rtl="0" algn="l">
              <a:spcBef>
                <a:spcPts val="1000"/>
              </a:spcBef>
              <a:spcAft>
                <a:spcPts val="0"/>
              </a:spcAft>
              <a:buClr>
                <a:schemeClr val="dk1"/>
              </a:buClr>
              <a:buSzPts val="1100"/>
              <a:buFont typeface="Arial"/>
              <a:buNone/>
            </a:pPr>
            <a:r>
              <a:rPr lang="en-IN" sz="2400"/>
              <a:t>  </a:t>
            </a:r>
            <a:endParaRPr sz="2400"/>
          </a:p>
          <a:p>
            <a:pPr indent="0" lvl="0" marL="0" rtl="0" algn="r">
              <a:lnSpc>
                <a:spcPct val="90000"/>
              </a:lnSpc>
              <a:spcBef>
                <a:spcPts val="0"/>
              </a:spcBef>
              <a:spcAft>
                <a:spcPts val="0"/>
              </a:spcAft>
              <a:buClr>
                <a:schemeClr val="lt1"/>
              </a:buClr>
              <a:buSzPts val="2000"/>
              <a:buNone/>
            </a:pPr>
            <a:r>
              <a:t/>
            </a:r>
            <a:endParaRPr/>
          </a:p>
        </p:txBody>
      </p:sp>
      <p:sp>
        <p:nvSpPr>
          <p:cNvPr id="368" name="Google Shape;368;p7"/>
          <p:cNvSpPr txBox="1"/>
          <p:nvPr>
            <p:ph idx="12" type="sldNum"/>
          </p:nvPr>
        </p:nvSpPr>
        <p:spPr>
          <a:xfrm>
            <a:off x="10729455" y="2869895"/>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d832bdc359_2_43"/>
          <p:cNvSpPr txBox="1"/>
          <p:nvPr>
            <p:ph type="title"/>
          </p:nvPr>
        </p:nvSpPr>
        <p:spPr>
          <a:xfrm>
            <a:off x="670100" y="4781604"/>
            <a:ext cx="9613800" cy="84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sz="5500"/>
              <a:t>Abstract</a:t>
            </a:r>
            <a:endParaRPr sz="5500"/>
          </a:p>
        </p:txBody>
      </p:sp>
      <p:sp>
        <p:nvSpPr>
          <p:cNvPr id="217" name="Google Shape;217;gd832bdc359_2_43"/>
          <p:cNvSpPr txBox="1"/>
          <p:nvPr>
            <p:ph idx="12" type="sldNum"/>
          </p:nvPr>
        </p:nvSpPr>
        <p:spPr>
          <a:xfrm>
            <a:off x="10729455" y="4709925"/>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IN" sz="4400"/>
              <a:t>Abstract</a:t>
            </a:r>
            <a:endParaRPr sz="4400"/>
          </a:p>
        </p:txBody>
      </p:sp>
      <p:sp>
        <p:nvSpPr>
          <p:cNvPr id="223" name="Google Shape;223;p3"/>
          <p:cNvSpPr txBox="1"/>
          <p:nvPr>
            <p:ph idx="1" type="body"/>
          </p:nvPr>
        </p:nvSpPr>
        <p:spPr>
          <a:xfrm>
            <a:off x="562125" y="2082375"/>
            <a:ext cx="10968300" cy="430860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0"/>
              </a:spcBef>
              <a:spcAft>
                <a:spcPts val="0"/>
              </a:spcAft>
              <a:buNone/>
            </a:pPr>
            <a:r>
              <a:rPr lang="en-IN"/>
              <a:t>As the current global pandemic has evolved with thousands of cases everyday, it has been hard for labs and small medical centers to keep up with the information, appointments for Covid-19 tests and recent scheduling of vaccination.</a:t>
            </a:r>
            <a:endParaRPr/>
          </a:p>
          <a:p>
            <a:pPr indent="0" lvl="0" marL="457200" rtl="0" algn="just">
              <a:lnSpc>
                <a:spcPct val="115000"/>
              </a:lnSpc>
              <a:spcBef>
                <a:spcPts val="0"/>
              </a:spcBef>
              <a:spcAft>
                <a:spcPts val="0"/>
              </a:spcAft>
              <a:buNone/>
            </a:pPr>
            <a:r>
              <a:rPr lang="en-IN"/>
              <a:t>In some nations, this is still being handled manually and that is why it is necessary to implement a user friendly web page to schedule testing and vaccination, which also allows the user to access the results without the need of exposing themselves and others by going out. Also this web page would allow doctors to upload patients results and keep track of them.</a:t>
            </a:r>
            <a:endParaRPr/>
          </a:p>
          <a:p>
            <a:pPr indent="0" lvl="0" marL="457200" rtl="0" algn="just">
              <a:lnSpc>
                <a:spcPct val="115000"/>
              </a:lnSpc>
              <a:spcBef>
                <a:spcPts val="0"/>
              </a:spcBef>
              <a:spcAft>
                <a:spcPts val="0"/>
              </a:spcAft>
              <a:buNone/>
            </a:pPr>
            <a:r>
              <a:rPr lang="en-IN"/>
              <a:t>It would indeed allow the users in need to purchase medical supplies.</a:t>
            </a:r>
            <a:endParaRPr/>
          </a:p>
        </p:txBody>
      </p:sp>
      <p:sp>
        <p:nvSpPr>
          <p:cNvPr id="224" name="Google Shape;224;p3"/>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d832bdc359_1_2"/>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Goals of the Project</a:t>
            </a:r>
            <a:endParaRPr/>
          </a:p>
        </p:txBody>
      </p:sp>
      <p:pic>
        <p:nvPicPr>
          <p:cNvPr id="230" name="Google Shape;230;gd832bdc359_1_2"/>
          <p:cNvPicPr preferRelativeResize="0"/>
          <p:nvPr/>
        </p:nvPicPr>
        <p:blipFill>
          <a:blip r:embed="rId3">
            <a:alphaModFix/>
          </a:blip>
          <a:stretch>
            <a:fillRect/>
          </a:stretch>
        </p:blipFill>
        <p:spPr>
          <a:xfrm>
            <a:off x="1445325" y="4161955"/>
            <a:ext cx="4222351" cy="2380244"/>
          </a:xfrm>
          <a:prstGeom prst="rect">
            <a:avLst/>
          </a:prstGeom>
          <a:noFill/>
          <a:ln>
            <a:noFill/>
          </a:ln>
        </p:spPr>
      </p:pic>
      <p:pic>
        <p:nvPicPr>
          <p:cNvPr id="231" name="Google Shape;231;gd832bdc359_1_2"/>
          <p:cNvPicPr preferRelativeResize="0"/>
          <p:nvPr/>
        </p:nvPicPr>
        <p:blipFill>
          <a:blip r:embed="rId4">
            <a:alphaModFix/>
          </a:blip>
          <a:stretch>
            <a:fillRect/>
          </a:stretch>
        </p:blipFill>
        <p:spPr>
          <a:xfrm>
            <a:off x="680325" y="2319399"/>
            <a:ext cx="2554700" cy="2554700"/>
          </a:xfrm>
          <a:prstGeom prst="rect">
            <a:avLst/>
          </a:prstGeom>
          <a:noFill/>
          <a:ln>
            <a:noFill/>
          </a:ln>
        </p:spPr>
      </p:pic>
      <p:sp>
        <p:nvSpPr>
          <p:cNvPr id="232" name="Google Shape;232;gd832bdc359_1_2"/>
          <p:cNvSpPr txBox="1"/>
          <p:nvPr>
            <p:ph idx="1" type="body"/>
          </p:nvPr>
        </p:nvSpPr>
        <p:spPr>
          <a:xfrm>
            <a:off x="6166148" y="4874100"/>
            <a:ext cx="6187200" cy="3599400"/>
          </a:xfrm>
          <a:prstGeom prst="rect">
            <a:avLst/>
          </a:prstGeom>
          <a:noFill/>
          <a:ln>
            <a:noFill/>
          </a:ln>
        </p:spPr>
        <p:txBody>
          <a:bodyPr anchorCtr="0" anchor="t" bIns="45700" lIns="91425" spcFirstLastPara="1" rIns="91425" wrap="square" tIns="45700">
            <a:normAutofit/>
          </a:bodyPr>
          <a:lstStyle/>
          <a:p>
            <a:pPr indent="-152400" lvl="0" marL="228600" rtl="0" algn="l">
              <a:lnSpc>
                <a:spcPct val="90000"/>
              </a:lnSpc>
              <a:spcBef>
                <a:spcPts val="1000"/>
              </a:spcBef>
              <a:spcAft>
                <a:spcPts val="0"/>
              </a:spcAft>
              <a:buClr>
                <a:schemeClr val="lt1"/>
              </a:buClr>
              <a:buSzPts val="2400"/>
              <a:buChar char="●"/>
            </a:pPr>
            <a:r>
              <a:rPr lang="en-IN"/>
              <a:t> Ease of Booking an Appointment</a:t>
            </a:r>
            <a:endParaRPr/>
          </a:p>
          <a:p>
            <a:pPr indent="-152400" lvl="0" marL="228600" rtl="0" algn="l">
              <a:lnSpc>
                <a:spcPct val="90000"/>
              </a:lnSpc>
              <a:spcBef>
                <a:spcPts val="1000"/>
              </a:spcBef>
              <a:spcAft>
                <a:spcPts val="0"/>
              </a:spcAft>
              <a:buSzPts val="2400"/>
              <a:buChar char="●"/>
            </a:pPr>
            <a:r>
              <a:rPr lang="en-IN"/>
              <a:t> Interactions (Information and Studies) </a:t>
            </a:r>
            <a:endParaRPr/>
          </a:p>
          <a:p>
            <a:pPr indent="-152400" lvl="0" marL="228600" rtl="0" algn="l">
              <a:lnSpc>
                <a:spcPct val="90000"/>
              </a:lnSpc>
              <a:spcBef>
                <a:spcPts val="1000"/>
              </a:spcBef>
              <a:spcAft>
                <a:spcPts val="0"/>
              </a:spcAft>
              <a:buSzPts val="2400"/>
              <a:buChar char="●"/>
            </a:pPr>
            <a:r>
              <a:rPr lang="en-IN"/>
              <a:t> Purchase Medical Equipments Online</a:t>
            </a:r>
            <a:endParaRPr/>
          </a:p>
        </p:txBody>
      </p:sp>
      <p:pic>
        <p:nvPicPr>
          <p:cNvPr id="233" name="Google Shape;233;gd832bdc359_1_2"/>
          <p:cNvPicPr preferRelativeResize="0"/>
          <p:nvPr/>
        </p:nvPicPr>
        <p:blipFill>
          <a:blip r:embed="rId5">
            <a:alphaModFix/>
          </a:blip>
          <a:stretch>
            <a:fillRect/>
          </a:stretch>
        </p:blipFill>
        <p:spPr>
          <a:xfrm>
            <a:off x="5519300" y="2120713"/>
            <a:ext cx="2884025" cy="1696500"/>
          </a:xfrm>
          <a:prstGeom prst="rect">
            <a:avLst/>
          </a:prstGeom>
          <a:noFill/>
          <a:ln>
            <a:noFill/>
          </a:ln>
        </p:spPr>
      </p:pic>
      <p:pic>
        <p:nvPicPr>
          <p:cNvPr id="234" name="Google Shape;234;gd832bdc359_1_2"/>
          <p:cNvPicPr preferRelativeResize="0"/>
          <p:nvPr/>
        </p:nvPicPr>
        <p:blipFill>
          <a:blip r:embed="rId6">
            <a:alphaModFix/>
          </a:blip>
          <a:stretch>
            <a:fillRect/>
          </a:stretch>
        </p:blipFill>
        <p:spPr>
          <a:xfrm>
            <a:off x="8085300" y="3080076"/>
            <a:ext cx="2571442" cy="1696500"/>
          </a:xfrm>
          <a:prstGeom prst="rect">
            <a:avLst/>
          </a:prstGeom>
          <a:noFill/>
          <a:ln>
            <a:noFill/>
          </a:ln>
        </p:spPr>
      </p:pic>
      <p:sp>
        <p:nvSpPr>
          <p:cNvPr id="235" name="Google Shape;235;gd832bdc359_1_2"/>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832bdc359_2_49"/>
          <p:cNvSpPr txBox="1"/>
          <p:nvPr>
            <p:ph type="title"/>
          </p:nvPr>
        </p:nvSpPr>
        <p:spPr>
          <a:xfrm>
            <a:off x="670100" y="4781604"/>
            <a:ext cx="9613800" cy="84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sz="5500"/>
              <a:t>Mock Up</a:t>
            </a:r>
            <a:endParaRPr sz="5500"/>
          </a:p>
        </p:txBody>
      </p:sp>
      <p:sp>
        <p:nvSpPr>
          <p:cNvPr id="241" name="Google Shape;241;gd832bdc359_2_49"/>
          <p:cNvSpPr txBox="1"/>
          <p:nvPr>
            <p:ph idx="12" type="sldNum"/>
          </p:nvPr>
        </p:nvSpPr>
        <p:spPr>
          <a:xfrm>
            <a:off x="10729455" y="4709925"/>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d832bdc359_2_28"/>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Home Page (must have)</a:t>
            </a:r>
            <a:endParaRPr/>
          </a:p>
        </p:txBody>
      </p:sp>
      <p:sp>
        <p:nvSpPr>
          <p:cNvPr id="247" name="Google Shape;247;gd832bdc359_2_28"/>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pic>
        <p:nvPicPr>
          <p:cNvPr id="248" name="Google Shape;248;gd832bdc359_2_28"/>
          <p:cNvPicPr preferRelativeResize="0"/>
          <p:nvPr/>
        </p:nvPicPr>
        <p:blipFill>
          <a:blip r:embed="rId3">
            <a:alphaModFix/>
          </a:blip>
          <a:stretch>
            <a:fillRect/>
          </a:stretch>
        </p:blipFill>
        <p:spPr>
          <a:xfrm>
            <a:off x="3188175" y="2042675"/>
            <a:ext cx="5684076" cy="453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d832bdc359_2_17"/>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Mockup - Log In Page (must have)</a:t>
            </a:r>
            <a:endParaRPr/>
          </a:p>
        </p:txBody>
      </p:sp>
      <p:sp>
        <p:nvSpPr>
          <p:cNvPr id="254" name="Google Shape;254;gd832bdc359_2_17"/>
          <p:cNvSpPr txBox="1"/>
          <p:nvPr>
            <p:ph idx="1" type="body"/>
          </p:nvPr>
        </p:nvSpPr>
        <p:spPr>
          <a:xfrm>
            <a:off x="1016300" y="2849800"/>
            <a:ext cx="3391200" cy="3650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600"/>
              <a:t>For every user:</a:t>
            </a:r>
            <a:endParaRPr sz="2600"/>
          </a:p>
          <a:p>
            <a:pPr indent="-355600" lvl="0" marL="457200" rtl="0" algn="just">
              <a:spcBef>
                <a:spcPts val="1000"/>
              </a:spcBef>
              <a:spcAft>
                <a:spcPts val="0"/>
              </a:spcAft>
              <a:buSzPts val="2000"/>
              <a:buChar char="-"/>
            </a:pPr>
            <a:r>
              <a:rPr lang="en-IN" sz="2600"/>
              <a:t>Be able to log in</a:t>
            </a:r>
            <a:endParaRPr sz="2600"/>
          </a:p>
        </p:txBody>
      </p:sp>
      <p:sp>
        <p:nvSpPr>
          <p:cNvPr id="255" name="Google Shape;255;gd832bdc359_2_17"/>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pic>
        <p:nvPicPr>
          <p:cNvPr id="256" name="Google Shape;256;gd832bdc359_2_17"/>
          <p:cNvPicPr preferRelativeResize="0"/>
          <p:nvPr/>
        </p:nvPicPr>
        <p:blipFill rotWithShape="1">
          <a:blip r:embed="rId3">
            <a:alphaModFix/>
          </a:blip>
          <a:srcRect b="0" l="14420" r="0" t="0"/>
          <a:stretch/>
        </p:blipFill>
        <p:spPr>
          <a:xfrm>
            <a:off x="5567075" y="2124475"/>
            <a:ext cx="5558526" cy="4444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d832bdc359_2_3"/>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For Patients</a:t>
            </a:r>
            <a:r>
              <a:rPr lang="en-IN"/>
              <a:t> </a:t>
            </a:r>
            <a:endParaRPr/>
          </a:p>
        </p:txBody>
      </p:sp>
      <p:sp>
        <p:nvSpPr>
          <p:cNvPr id="262" name="Google Shape;262;gd832bdc359_2_3"/>
          <p:cNvSpPr txBox="1"/>
          <p:nvPr>
            <p:ph idx="1" type="body"/>
          </p:nvPr>
        </p:nvSpPr>
        <p:spPr>
          <a:xfrm>
            <a:off x="343250" y="2545388"/>
            <a:ext cx="5507100" cy="3650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a:t>Be able to Sign Up, </a:t>
            </a:r>
            <a:endParaRPr/>
          </a:p>
          <a:p>
            <a:pPr indent="-342900" lvl="0" marL="457200" rtl="0" algn="l">
              <a:spcBef>
                <a:spcPts val="0"/>
              </a:spcBef>
              <a:spcAft>
                <a:spcPts val="0"/>
              </a:spcAft>
              <a:buSzPts val="1800"/>
              <a:buChar char="-"/>
            </a:pPr>
            <a:r>
              <a:rPr lang="en-IN"/>
              <a:t>E</a:t>
            </a:r>
            <a:r>
              <a:rPr lang="en-IN"/>
              <a:t>dit Personal Information and Upload Files,</a:t>
            </a:r>
            <a:endParaRPr/>
          </a:p>
          <a:p>
            <a:pPr indent="-342900" lvl="0" marL="457200" rtl="0" algn="l">
              <a:spcBef>
                <a:spcPts val="0"/>
              </a:spcBef>
              <a:spcAft>
                <a:spcPts val="0"/>
              </a:spcAft>
              <a:buSzPts val="1800"/>
              <a:buChar char="-"/>
            </a:pPr>
            <a:r>
              <a:rPr lang="en-IN"/>
              <a:t>Book an A</a:t>
            </a:r>
            <a:r>
              <a:rPr lang="en-IN"/>
              <a:t>ppointment,</a:t>
            </a:r>
            <a:endParaRPr/>
          </a:p>
          <a:p>
            <a:pPr indent="-342900" lvl="0" marL="457200" rtl="0" algn="l">
              <a:spcBef>
                <a:spcPts val="0"/>
              </a:spcBef>
              <a:spcAft>
                <a:spcPts val="0"/>
              </a:spcAft>
              <a:buSzPts val="1800"/>
              <a:buChar char="-"/>
            </a:pPr>
            <a:r>
              <a:rPr lang="en-IN"/>
              <a:t>View Booking History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(should have - Mockup)</a:t>
            </a:r>
            <a:endParaRPr/>
          </a:p>
        </p:txBody>
      </p:sp>
      <p:sp>
        <p:nvSpPr>
          <p:cNvPr id="263" name="Google Shape;263;gd832bdc359_2_3"/>
          <p:cNvSpPr txBox="1"/>
          <p:nvPr>
            <p:ph idx="12" type="sldNum"/>
          </p:nvPr>
        </p:nvSpPr>
        <p:spPr>
          <a:xfrm>
            <a:off x="10729455" y="753227"/>
            <a:ext cx="1154100" cy="1090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IN"/>
              <a:t>‹#›</a:t>
            </a:fld>
            <a:endParaRPr/>
          </a:p>
        </p:txBody>
      </p:sp>
      <p:pic>
        <p:nvPicPr>
          <p:cNvPr id="264" name="Google Shape;264;gd832bdc359_2_3"/>
          <p:cNvPicPr preferRelativeResize="0"/>
          <p:nvPr/>
        </p:nvPicPr>
        <p:blipFill>
          <a:blip r:embed="rId3">
            <a:alphaModFix/>
          </a:blip>
          <a:stretch>
            <a:fillRect/>
          </a:stretch>
        </p:blipFill>
        <p:spPr>
          <a:xfrm>
            <a:off x="5443250" y="2113438"/>
            <a:ext cx="5634350" cy="4514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2021-05-06T13:13:37Z</dcterms:created>
  <dc:creator>Anwai Archit</dc:creator>
</cp:coreProperties>
</file>