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59" r:id="rId4"/>
    <p:sldId id="260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6D56F9-3BB7-894C-815F-6E8EC6F81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F6B67-67FF-A749-BBB8-96E9C899B6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F3EE9-2D7A-BB4E-AE18-2BD285E191C7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C5717-B27D-5F4B-8ADC-B6B6C4F5A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7882A-7A46-6942-8F60-0461809874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827FE-0B68-5A45-A0CA-9B5DD0AF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7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37DAF-7AD3-DD49-987A-D1B34B3157C1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1155-3C63-BD45-966C-FF0C1F7A2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3C21CEC-51E4-B448-AC88-B65CCF27CDC5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9EDA5D9B-77F4-2B49-A3AF-0499B5AA4AB0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BEAE7570-5859-D844-95C4-A38A5A1D3720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664FBC75-E39E-BC49-9845-A61760194A18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ABAFB5E-4047-4E44-94BA-8DF6D134CF2C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DB5A0E82-0892-E84A-BD54-000853C90E62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6A4892D6-2F4E-A642-816F-5CE0E4F23BF7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65483774-78B3-1947-9786-6741BACD62F9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1D7F23CB-6CDB-8040-B235-B6C91D2C69A6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3017C70D-6645-4C48-90E4-514C16CD2BA9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404C3EF-E474-BB44-B457-1C40B0ECF81C}" type="datetime1">
              <a:rPr lang="en-IE" smtClean="0"/>
              <a:t>18/05/2021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A4391-9474-C44D-9270-72AF8BED540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7326" y="6266602"/>
            <a:ext cx="1033692" cy="326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1E99-1505-C04F-8A2E-EFB7ECCF3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492765"/>
          </a:xfrm>
        </p:spPr>
        <p:txBody>
          <a:bodyPr/>
          <a:lstStyle/>
          <a:p>
            <a:r>
              <a:rPr lang="en-US" sz="6000" dirty="0"/>
              <a:t>Mid Term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66BA8-595C-8046-9B50-0F81B771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09254"/>
            <a:ext cx="9070848" cy="1492765"/>
          </a:xfrm>
        </p:spPr>
        <p:txBody>
          <a:bodyPr>
            <a:normAutofit/>
          </a:bodyPr>
          <a:lstStyle/>
          <a:p>
            <a:r>
              <a:rPr lang="en-US" sz="2000" b="1" dirty="0"/>
              <a:t>Submitted By:</a:t>
            </a:r>
          </a:p>
          <a:p>
            <a:r>
              <a:rPr lang="en-US" sz="2000" dirty="0"/>
              <a:t>Sheikh </a:t>
            </a:r>
            <a:r>
              <a:rPr lang="en-US" sz="2000" dirty="0" err="1"/>
              <a:t>Adilina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278A6-53A1-2E42-AF33-C6BA99620A44}"/>
              </a:ext>
            </a:extLst>
          </p:cNvPr>
          <p:cNvSpPr txBox="1"/>
          <p:nvPr/>
        </p:nvSpPr>
        <p:spPr>
          <a:xfrm>
            <a:off x="1923393" y="3106694"/>
            <a:ext cx="831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Statistical Learning and Data Mining (91940)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0B167-6CEE-384A-9065-9C986DFA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76" y="1331673"/>
            <a:ext cx="1639711" cy="5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6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3E49-9B7F-2549-BB92-86853E03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7804"/>
            <a:ext cx="10058400" cy="1371600"/>
          </a:xfrm>
        </p:spPr>
        <p:txBody>
          <a:bodyPr/>
          <a:lstStyle/>
          <a:p>
            <a:r>
              <a:rPr lang="en-US" dirty="0"/>
              <a:t>Importing the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AE27E-3326-6D49-A3E7-133836C7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33CFD-E8F4-CC4F-8B1A-D8066A8B65FC}"/>
              </a:ext>
            </a:extLst>
          </p:cNvPr>
          <p:cNvSpPr txBox="1"/>
          <p:nvPr/>
        </p:nvSpPr>
        <p:spPr>
          <a:xfrm>
            <a:off x="1066800" y="1406296"/>
            <a:ext cx="9232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</a:t>
            </a:r>
            <a:r>
              <a:rPr lang="en-US" dirty="0" err="1"/>
              <a:t>read.csv</a:t>
            </a:r>
            <a:r>
              <a:rPr lang="en-US" dirty="0"/>
              <a:t>” function was used to import both the csv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 dataset contained 9 columns for features and 1 column as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dataset contained 9 columns for features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00EAF7E-C05B-E14F-897C-20A46F0DF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4832" y="2465398"/>
            <a:ext cx="4726173" cy="3748087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0D8C142-A137-5348-A33B-8445A4BD3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80995" y="2452698"/>
            <a:ext cx="4726173" cy="3748087"/>
          </a:xfrm>
        </p:spPr>
      </p:pic>
    </p:spTree>
    <p:extLst>
      <p:ext uri="{BB962C8B-B14F-4D97-AF65-F5344CB8AC3E}">
        <p14:creationId xmlns:p14="http://schemas.microsoft.com/office/powerpoint/2010/main" val="9010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1D21-D5B5-364B-B2CC-F82C224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18440-D0E5-CE4B-AC86-E9B387F85BF1}"/>
              </a:ext>
            </a:extLst>
          </p:cNvPr>
          <p:cNvSpPr txBox="1">
            <a:spLocks/>
          </p:cNvSpPr>
          <p:nvPr/>
        </p:nvSpPr>
        <p:spPr>
          <a:xfrm>
            <a:off x="1066800" y="33780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Preprocessing of Data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6E37-C9C7-BE43-8A01-00C3EB176F30}"/>
              </a:ext>
            </a:extLst>
          </p:cNvPr>
          <p:cNvSpPr txBox="1"/>
          <p:nvPr/>
        </p:nvSpPr>
        <p:spPr>
          <a:xfrm>
            <a:off x="1066800" y="1406296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preprocessing were required to prepare the data before training the model.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In the very beginning, the first column “X” was removed because it contained only the serial number of the instances.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Secondly, the outliers were removed which reduced the number of instances from 1000 to 843.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Thirdly, the whole data was centered and scaled using the </a:t>
            </a:r>
            <a:r>
              <a:rPr lang="en-IE" dirty="0"/>
              <a:t>Pre-processing transformation which is available in the caret library in R.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AA8ED-1D18-6E4D-8075-4B5C5B44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59" y="538875"/>
            <a:ext cx="3554533" cy="30720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9DA984-63DD-A743-82B8-31B38B9BB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64" y="3370724"/>
            <a:ext cx="3554533" cy="30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7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1D21-D5B5-364B-B2CC-F82C224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15676D-0A28-BD40-99E3-3F02DC9CCB3E}"/>
              </a:ext>
            </a:extLst>
          </p:cNvPr>
          <p:cNvSpPr txBox="1">
            <a:spLocks/>
          </p:cNvSpPr>
          <p:nvPr/>
        </p:nvSpPr>
        <p:spPr>
          <a:xfrm>
            <a:off x="1066800" y="33780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Linear Regression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C21E1-FA95-954C-80EA-100E9AA8CFCE}"/>
              </a:ext>
            </a:extLst>
          </p:cNvPr>
          <p:cNvSpPr txBox="1"/>
          <p:nvPr/>
        </p:nvSpPr>
        <p:spPr>
          <a:xfrm>
            <a:off x="1066800" y="1364256"/>
            <a:ext cx="92688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creates a model by fitting a line to the training data points.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gave “v1*v2*v3*v4*v5*v6*v7*v8*v8” as the parameter for feature set which means that the </a:t>
            </a:r>
            <a:r>
              <a:rPr lang="en-US" dirty="0" err="1"/>
              <a:t>lm</a:t>
            </a:r>
            <a:r>
              <a:rPr lang="en-US" dirty="0"/>
              <a:t>() function will evaluate performance on all possible combination of features and select the optimum feature set.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 found out the best parameters using the 10 fold cross validation and fit the training data using those parameters.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model’s RMSE score and final predictions were obtained using the model obtained from the </a:t>
            </a:r>
            <a:r>
              <a:rPr lang="en-US" dirty="0" err="1"/>
              <a:t>lm</a:t>
            </a:r>
            <a:r>
              <a:rPr lang="en-US" dirty="0"/>
              <a:t>() function.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A1D5413-3866-C246-82A2-26455237E304}"/>
              </a:ext>
            </a:extLst>
          </p:cNvPr>
          <p:cNvSpPr/>
          <p:nvPr/>
        </p:nvSpPr>
        <p:spPr>
          <a:xfrm>
            <a:off x="7781561" y="2909306"/>
            <a:ext cx="688536" cy="1039388"/>
          </a:xfrm>
          <a:prstGeom prst="rightBrace">
            <a:avLst>
              <a:gd name="adj1" fmla="val 8333"/>
              <a:gd name="adj2" fmla="val 509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5343-890C-B947-8DAA-C87341016BA4}"/>
              </a:ext>
            </a:extLst>
          </p:cNvPr>
          <p:cNvSpPr txBox="1"/>
          <p:nvPr/>
        </p:nvSpPr>
        <p:spPr>
          <a:xfrm>
            <a:off x="8470097" y="2967334"/>
            <a:ext cx="2384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Fitting model using the optimum feature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917CD-477D-BC4A-9795-8B15746E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6" y="2909306"/>
            <a:ext cx="6195957" cy="10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1D21-D5B5-364B-B2CC-F82C224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96E37-C9C7-BE43-8A01-00C3EB176F30}"/>
              </a:ext>
            </a:extLst>
          </p:cNvPr>
          <p:cNvSpPr txBox="1"/>
          <p:nvPr/>
        </p:nvSpPr>
        <p:spPr>
          <a:xfrm>
            <a:off x="1066800" y="1406296"/>
            <a:ext cx="92688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Nearest Neighbor is a non-parametric algorithm where it does not create a model to predict a new instance. It only looks at the nearest k data points to assign a label.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applied the forward selection using the 10 fold cross validation to find out the best feature set with maximum performance on the training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AE29D-8572-E244-8CED-96C01C21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65" y="3524474"/>
            <a:ext cx="5669281" cy="11946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081A89-CC05-5942-9C0D-50665936167E}"/>
              </a:ext>
            </a:extLst>
          </p:cNvPr>
          <p:cNvSpPr txBox="1">
            <a:spLocks/>
          </p:cNvSpPr>
          <p:nvPr/>
        </p:nvSpPr>
        <p:spPr>
          <a:xfrm>
            <a:off x="1066800" y="33780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K Nearest Neighbors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088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1D21-D5B5-364B-B2CC-F82C224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B6848-DF46-464D-A89E-7A726AEAA2DC}"/>
              </a:ext>
            </a:extLst>
          </p:cNvPr>
          <p:cNvSpPr txBox="1"/>
          <p:nvPr/>
        </p:nvSpPr>
        <p:spPr>
          <a:xfrm>
            <a:off x="1066800" y="849251"/>
            <a:ext cx="92688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The result showed that the best feature subset was ”v1”, ”v2” and ”v3”.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I fitted the </a:t>
            </a:r>
            <a:r>
              <a:rPr lang="en-US" dirty="0" err="1"/>
              <a:t>knn</a:t>
            </a:r>
            <a:r>
              <a:rPr lang="en-US" dirty="0"/>
              <a:t> model using the optimum feature set. The model used 10 fold cross validation to obtain the best value for k and fitted the training dataset using that k value.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The model’s RMSE score and final predictions were obtained using the model obtained from the train() function.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347132B-E2B8-4947-9C47-B94A2231D325}"/>
              </a:ext>
            </a:extLst>
          </p:cNvPr>
          <p:cNvSpPr/>
          <p:nvPr/>
        </p:nvSpPr>
        <p:spPr>
          <a:xfrm>
            <a:off x="7872243" y="3934865"/>
            <a:ext cx="767255" cy="1147464"/>
          </a:xfrm>
          <a:prstGeom prst="rightBrace">
            <a:avLst>
              <a:gd name="adj1" fmla="val 8333"/>
              <a:gd name="adj2" fmla="val 509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7646D-430D-8F4F-A2B9-6BC112E30E88}"/>
              </a:ext>
            </a:extLst>
          </p:cNvPr>
          <p:cNvSpPr txBox="1"/>
          <p:nvPr/>
        </p:nvSpPr>
        <p:spPr>
          <a:xfrm>
            <a:off x="8639498" y="4046932"/>
            <a:ext cx="248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Fitting model using the optimum feature 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31466F-FD23-EF4B-BA30-8BF2DCC4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21" y="1252149"/>
            <a:ext cx="5650619" cy="1459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C4491C-132A-0340-8B6A-36C40711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21" y="3946664"/>
            <a:ext cx="6272123" cy="10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8C045-D14B-8641-8433-B8C74AB7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0D99F-2555-A649-BFB1-441EC25B2EE3}"/>
              </a:ext>
            </a:extLst>
          </p:cNvPr>
          <p:cNvSpPr txBox="1"/>
          <p:nvPr/>
        </p:nvSpPr>
        <p:spPr>
          <a:xfrm>
            <a:off x="4624552" y="2490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3D801-5770-2D4B-868C-7E240CD1DC8A}"/>
              </a:ext>
            </a:extLst>
          </p:cNvPr>
          <p:cNvSpPr/>
          <p:nvPr/>
        </p:nvSpPr>
        <p:spPr>
          <a:xfrm>
            <a:off x="2070536" y="2337936"/>
            <a:ext cx="8313685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0000" b="1" cap="none" spc="0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  <a:alpha val="37000"/>
                  </a:schemeClr>
                </a:solidFill>
                <a:effectLst>
                  <a:outerShdw blurRad="921670" dir="6960000" sx="100710" sy="100710" algn="ctr" rotWithShape="0">
                    <a:schemeClr val="accent2">
                      <a:alpha val="79099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0866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852</TotalTime>
  <Words>405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Wingdings</vt:lpstr>
      <vt:lpstr>Savon</vt:lpstr>
      <vt:lpstr>Mid Term Assignment</vt:lpstr>
      <vt:lpstr>Importing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</cp:revision>
  <dcterms:created xsi:type="dcterms:W3CDTF">2021-05-16T11:13:11Z</dcterms:created>
  <dcterms:modified xsi:type="dcterms:W3CDTF">2021-05-18T09:40:28Z</dcterms:modified>
</cp:coreProperties>
</file>