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2"/>
    <p:sldId id="264" r:id="rId3"/>
    <p:sldId id="261" r:id="rId4"/>
    <p:sldId id="258" r:id="rId5"/>
    <p:sldId id="262" r:id="rId6"/>
    <p:sldId id="279" r:id="rId7"/>
    <p:sldId id="278" r:id="rId8"/>
    <p:sldId id="280" r:id="rId9"/>
    <p:sldId id="281" r:id="rId10"/>
    <p:sldId id="263" r:id="rId11"/>
    <p:sldId id="265" r:id="rId12"/>
    <p:sldId id="274" r:id="rId13"/>
    <p:sldId id="266" r:id="rId14"/>
    <p:sldId id="267" r:id="rId15"/>
    <p:sldId id="286" r:id="rId16"/>
    <p:sldId id="277" r:id="rId17"/>
    <p:sldId id="287" r:id="rId18"/>
    <p:sldId id="276" r:id="rId19"/>
    <p:sldId id="282" r:id="rId20"/>
    <p:sldId id="283" r:id="rId21"/>
    <p:sldId id="284" r:id="rId22"/>
    <p:sldId id="285" r:id="rId23"/>
    <p:sldId id="271"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1" autoAdjust="0"/>
    <p:restoredTop sz="93400" autoAdjust="0"/>
  </p:normalViewPr>
  <p:slideViewPr>
    <p:cSldViewPr snapToGrid="0">
      <p:cViewPr varScale="1">
        <p:scale>
          <a:sx n="62" d="100"/>
          <a:sy n="62" d="100"/>
        </p:scale>
        <p:origin x="7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B8774-AD71-4FA2-85D9-9528644ED28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0296C79-1F0D-4D8B-8C56-7FA72CB6057F}">
      <dgm:prSet/>
      <dgm:spPr/>
      <dgm:t>
        <a:bodyPr/>
        <a:lstStyle/>
        <a:p>
          <a:pPr>
            <a:lnSpc>
              <a:spcPct val="100000"/>
            </a:lnSpc>
          </a:pPr>
          <a:r>
            <a:rPr lang="en-US"/>
            <a:t>Support Vector Regression(SVR) is quite different than other Regression models. </a:t>
          </a:r>
        </a:p>
      </dgm:t>
    </dgm:pt>
    <dgm:pt modelId="{B1BBD34A-290E-41FC-B2D9-CE2CE13DA879}" type="parTrans" cxnId="{C17A0EBC-9CC4-49D1-8BC6-EE5E31D6819F}">
      <dgm:prSet/>
      <dgm:spPr/>
      <dgm:t>
        <a:bodyPr/>
        <a:lstStyle/>
        <a:p>
          <a:endParaRPr lang="en-US"/>
        </a:p>
      </dgm:t>
    </dgm:pt>
    <dgm:pt modelId="{B3FE8977-08C4-479C-9F59-AEF657B2F374}" type="sibTrans" cxnId="{C17A0EBC-9CC4-49D1-8BC6-EE5E31D6819F}">
      <dgm:prSet/>
      <dgm:spPr/>
      <dgm:t>
        <a:bodyPr/>
        <a:lstStyle/>
        <a:p>
          <a:endParaRPr lang="en-US"/>
        </a:p>
      </dgm:t>
    </dgm:pt>
    <dgm:pt modelId="{AE06BCBF-7D9D-4893-90E2-3B97260BF8E1}">
      <dgm:prSet/>
      <dgm:spPr/>
      <dgm:t>
        <a:bodyPr/>
        <a:lstStyle/>
        <a:p>
          <a:pPr>
            <a:lnSpc>
              <a:spcPct val="100000"/>
            </a:lnSpc>
          </a:pPr>
          <a:r>
            <a:rPr lang="en-US"/>
            <a:t>It uses the Support Vector Machine algorithm to predict a continuous variable. </a:t>
          </a:r>
        </a:p>
      </dgm:t>
    </dgm:pt>
    <dgm:pt modelId="{0A748548-D570-4726-8D83-6DE90C0C0E78}" type="parTrans" cxnId="{2C4BBE27-FB50-44AF-8872-0AF74323734E}">
      <dgm:prSet/>
      <dgm:spPr/>
      <dgm:t>
        <a:bodyPr/>
        <a:lstStyle/>
        <a:p>
          <a:endParaRPr lang="en-US"/>
        </a:p>
      </dgm:t>
    </dgm:pt>
    <dgm:pt modelId="{133D0DD1-6374-4AAB-947D-406E50793665}" type="sibTrans" cxnId="{2C4BBE27-FB50-44AF-8872-0AF74323734E}">
      <dgm:prSet/>
      <dgm:spPr/>
      <dgm:t>
        <a:bodyPr/>
        <a:lstStyle/>
        <a:p>
          <a:endParaRPr lang="en-US"/>
        </a:p>
      </dgm:t>
    </dgm:pt>
    <dgm:pt modelId="{9476ACBB-3BC6-475C-9D1A-B60314681DEC}">
      <dgm:prSet/>
      <dgm:spPr/>
      <dgm:t>
        <a:bodyPr/>
        <a:lstStyle/>
        <a:p>
          <a:pPr>
            <a:lnSpc>
              <a:spcPct val="100000"/>
            </a:lnSpc>
          </a:pPr>
          <a:r>
            <a:rPr lang="en-US"/>
            <a:t>While other linear regression models try to minimize the error between the predicted and the actual value, SVR tries to fit the best line within a predefined or threshold error value.</a:t>
          </a:r>
        </a:p>
      </dgm:t>
    </dgm:pt>
    <dgm:pt modelId="{E943BDE5-0A9C-40CA-97B1-72A514B0FD35}" type="parTrans" cxnId="{EDA47CB2-2C6C-4E99-951E-40A43CF9B1C6}">
      <dgm:prSet/>
      <dgm:spPr/>
      <dgm:t>
        <a:bodyPr/>
        <a:lstStyle/>
        <a:p>
          <a:endParaRPr lang="en-US"/>
        </a:p>
      </dgm:t>
    </dgm:pt>
    <dgm:pt modelId="{6764854C-2FB9-41B1-AC66-59904B8566AD}" type="sibTrans" cxnId="{EDA47CB2-2C6C-4E99-951E-40A43CF9B1C6}">
      <dgm:prSet/>
      <dgm:spPr/>
      <dgm:t>
        <a:bodyPr/>
        <a:lstStyle/>
        <a:p>
          <a:endParaRPr lang="en-US"/>
        </a:p>
      </dgm:t>
    </dgm:pt>
    <dgm:pt modelId="{9234586C-923F-4DB5-8517-6FC07738B8DF}">
      <dgm:prSet/>
      <dgm:spPr/>
      <dgm:t>
        <a:bodyPr/>
        <a:lstStyle/>
        <a:p>
          <a:pPr>
            <a:lnSpc>
              <a:spcPct val="100000"/>
            </a:lnSpc>
          </a:pPr>
          <a:r>
            <a:rPr lang="en-US"/>
            <a:t>What SVR does in this sense, it tries to classify all the prediction lines in two types, ones that pass through the error boundary( space separated by two parallel lines) and ones that don’t. </a:t>
          </a:r>
        </a:p>
      </dgm:t>
    </dgm:pt>
    <dgm:pt modelId="{7F058A2C-5346-4B6F-9C23-02BA09E20D9A}" type="parTrans" cxnId="{6683A38E-F33C-4FA8-AC4A-46D54B323D3E}">
      <dgm:prSet/>
      <dgm:spPr/>
      <dgm:t>
        <a:bodyPr/>
        <a:lstStyle/>
        <a:p>
          <a:endParaRPr lang="en-US"/>
        </a:p>
      </dgm:t>
    </dgm:pt>
    <dgm:pt modelId="{EA81F39D-6CEF-4B89-8D40-B385DC6D644F}" type="sibTrans" cxnId="{6683A38E-F33C-4FA8-AC4A-46D54B323D3E}">
      <dgm:prSet/>
      <dgm:spPr/>
      <dgm:t>
        <a:bodyPr/>
        <a:lstStyle/>
        <a:p>
          <a:endParaRPr lang="en-US"/>
        </a:p>
      </dgm:t>
    </dgm:pt>
    <dgm:pt modelId="{8063A854-E3D4-460B-B822-8313A9B1061B}">
      <dgm:prSet/>
      <dgm:spPr/>
      <dgm:t>
        <a:bodyPr/>
        <a:lstStyle/>
        <a:p>
          <a:pPr>
            <a:lnSpc>
              <a:spcPct val="100000"/>
            </a:lnSpc>
          </a:pPr>
          <a:r>
            <a:rPr lang="en-US"/>
            <a:t>Those lines which do not pass the error boundary are not considered as the difference between the predicted value and the actual value has exceeded the error threshold, 𝞮(epsilon). The lines that pass, are considered for a potential support vector to predict the value of an unknown</a:t>
          </a:r>
        </a:p>
      </dgm:t>
    </dgm:pt>
    <dgm:pt modelId="{68D076DD-9021-45E0-97D0-5A833B5C52F6}" type="parTrans" cxnId="{B04FC791-DCC1-4748-B979-CBEB716CCDE1}">
      <dgm:prSet/>
      <dgm:spPr/>
      <dgm:t>
        <a:bodyPr/>
        <a:lstStyle/>
        <a:p>
          <a:endParaRPr lang="en-US"/>
        </a:p>
      </dgm:t>
    </dgm:pt>
    <dgm:pt modelId="{BD6F2572-9F1D-4057-B7A3-BFB06C2E8E34}" type="sibTrans" cxnId="{B04FC791-DCC1-4748-B979-CBEB716CCDE1}">
      <dgm:prSet/>
      <dgm:spPr/>
      <dgm:t>
        <a:bodyPr/>
        <a:lstStyle/>
        <a:p>
          <a:endParaRPr lang="en-US"/>
        </a:p>
      </dgm:t>
    </dgm:pt>
    <dgm:pt modelId="{023E9B8A-7778-4543-BD78-544DE3E1EAF2}" type="pres">
      <dgm:prSet presAssocID="{DBCB8774-AD71-4FA2-85D9-9528644ED28A}" presName="diagram" presStyleCnt="0">
        <dgm:presLayoutVars>
          <dgm:dir/>
          <dgm:resizeHandles val="exact"/>
        </dgm:presLayoutVars>
      </dgm:prSet>
      <dgm:spPr/>
    </dgm:pt>
    <dgm:pt modelId="{B8A753BE-D3A9-4063-B087-490033951C39}" type="pres">
      <dgm:prSet presAssocID="{B0296C79-1F0D-4D8B-8C56-7FA72CB6057F}" presName="node" presStyleLbl="node1" presStyleIdx="0" presStyleCnt="5">
        <dgm:presLayoutVars>
          <dgm:bulletEnabled val="1"/>
        </dgm:presLayoutVars>
      </dgm:prSet>
      <dgm:spPr/>
    </dgm:pt>
    <dgm:pt modelId="{D9721143-7120-40AA-B177-992EF3C64D11}" type="pres">
      <dgm:prSet presAssocID="{B3FE8977-08C4-479C-9F59-AEF657B2F374}" presName="sibTrans" presStyleCnt="0"/>
      <dgm:spPr/>
    </dgm:pt>
    <dgm:pt modelId="{A7CEB769-C264-465D-9B69-6656EFDDBC85}" type="pres">
      <dgm:prSet presAssocID="{AE06BCBF-7D9D-4893-90E2-3B97260BF8E1}" presName="node" presStyleLbl="node1" presStyleIdx="1" presStyleCnt="5">
        <dgm:presLayoutVars>
          <dgm:bulletEnabled val="1"/>
        </dgm:presLayoutVars>
      </dgm:prSet>
      <dgm:spPr/>
    </dgm:pt>
    <dgm:pt modelId="{A7F23A00-503A-4351-9552-3597A01DC4D8}" type="pres">
      <dgm:prSet presAssocID="{133D0DD1-6374-4AAB-947D-406E50793665}" presName="sibTrans" presStyleCnt="0"/>
      <dgm:spPr/>
    </dgm:pt>
    <dgm:pt modelId="{D0D8C9DA-D476-4A5E-9153-52CC3EA7F7AD}" type="pres">
      <dgm:prSet presAssocID="{9476ACBB-3BC6-475C-9D1A-B60314681DEC}" presName="node" presStyleLbl="node1" presStyleIdx="2" presStyleCnt="5">
        <dgm:presLayoutVars>
          <dgm:bulletEnabled val="1"/>
        </dgm:presLayoutVars>
      </dgm:prSet>
      <dgm:spPr/>
    </dgm:pt>
    <dgm:pt modelId="{0632B160-BEFF-4BFE-979A-E8E224E4FC72}" type="pres">
      <dgm:prSet presAssocID="{6764854C-2FB9-41B1-AC66-59904B8566AD}" presName="sibTrans" presStyleCnt="0"/>
      <dgm:spPr/>
    </dgm:pt>
    <dgm:pt modelId="{30D8929A-0674-4007-A506-358E09287B3D}" type="pres">
      <dgm:prSet presAssocID="{9234586C-923F-4DB5-8517-6FC07738B8DF}" presName="node" presStyleLbl="node1" presStyleIdx="3" presStyleCnt="5">
        <dgm:presLayoutVars>
          <dgm:bulletEnabled val="1"/>
        </dgm:presLayoutVars>
      </dgm:prSet>
      <dgm:spPr/>
    </dgm:pt>
    <dgm:pt modelId="{E11CA6B1-3C2D-4058-9445-143198846976}" type="pres">
      <dgm:prSet presAssocID="{EA81F39D-6CEF-4B89-8D40-B385DC6D644F}" presName="sibTrans" presStyleCnt="0"/>
      <dgm:spPr/>
    </dgm:pt>
    <dgm:pt modelId="{F4B89114-7067-483B-9520-B1F47D9AC575}" type="pres">
      <dgm:prSet presAssocID="{8063A854-E3D4-460B-B822-8313A9B1061B}" presName="node" presStyleLbl="node1" presStyleIdx="4" presStyleCnt="5">
        <dgm:presLayoutVars>
          <dgm:bulletEnabled val="1"/>
        </dgm:presLayoutVars>
      </dgm:prSet>
      <dgm:spPr/>
    </dgm:pt>
  </dgm:ptLst>
  <dgm:cxnLst>
    <dgm:cxn modelId="{C590970A-60CE-426A-B7BD-9BC9AE203DF8}" type="presOf" srcId="{8063A854-E3D4-460B-B822-8313A9B1061B}" destId="{F4B89114-7067-483B-9520-B1F47D9AC575}" srcOrd="0" destOrd="0" presId="urn:microsoft.com/office/officeart/2005/8/layout/default"/>
    <dgm:cxn modelId="{2C4BBE27-FB50-44AF-8872-0AF74323734E}" srcId="{DBCB8774-AD71-4FA2-85D9-9528644ED28A}" destId="{AE06BCBF-7D9D-4893-90E2-3B97260BF8E1}" srcOrd="1" destOrd="0" parTransId="{0A748548-D570-4726-8D83-6DE90C0C0E78}" sibTransId="{133D0DD1-6374-4AAB-947D-406E50793665}"/>
    <dgm:cxn modelId="{9D40F261-32B6-423F-AACC-5069F0523F04}" type="presOf" srcId="{9234586C-923F-4DB5-8517-6FC07738B8DF}" destId="{30D8929A-0674-4007-A506-358E09287B3D}" srcOrd="0" destOrd="0" presId="urn:microsoft.com/office/officeart/2005/8/layout/default"/>
    <dgm:cxn modelId="{6683A38E-F33C-4FA8-AC4A-46D54B323D3E}" srcId="{DBCB8774-AD71-4FA2-85D9-9528644ED28A}" destId="{9234586C-923F-4DB5-8517-6FC07738B8DF}" srcOrd="3" destOrd="0" parTransId="{7F058A2C-5346-4B6F-9C23-02BA09E20D9A}" sibTransId="{EA81F39D-6CEF-4B89-8D40-B385DC6D644F}"/>
    <dgm:cxn modelId="{B04FC791-DCC1-4748-B979-CBEB716CCDE1}" srcId="{DBCB8774-AD71-4FA2-85D9-9528644ED28A}" destId="{8063A854-E3D4-460B-B822-8313A9B1061B}" srcOrd="4" destOrd="0" parTransId="{68D076DD-9021-45E0-97D0-5A833B5C52F6}" sibTransId="{BD6F2572-9F1D-4057-B7A3-BFB06C2E8E34}"/>
    <dgm:cxn modelId="{C079D392-4D03-41C7-8B19-94069E12FB0E}" type="presOf" srcId="{9476ACBB-3BC6-475C-9D1A-B60314681DEC}" destId="{D0D8C9DA-D476-4A5E-9153-52CC3EA7F7AD}" srcOrd="0" destOrd="0" presId="urn:microsoft.com/office/officeart/2005/8/layout/default"/>
    <dgm:cxn modelId="{EDA47CB2-2C6C-4E99-951E-40A43CF9B1C6}" srcId="{DBCB8774-AD71-4FA2-85D9-9528644ED28A}" destId="{9476ACBB-3BC6-475C-9D1A-B60314681DEC}" srcOrd="2" destOrd="0" parTransId="{E943BDE5-0A9C-40CA-97B1-72A514B0FD35}" sibTransId="{6764854C-2FB9-41B1-AC66-59904B8566AD}"/>
    <dgm:cxn modelId="{F325ADBB-1507-43C8-B6EC-BB518EE09DED}" type="presOf" srcId="{AE06BCBF-7D9D-4893-90E2-3B97260BF8E1}" destId="{A7CEB769-C264-465D-9B69-6656EFDDBC85}" srcOrd="0" destOrd="0" presId="urn:microsoft.com/office/officeart/2005/8/layout/default"/>
    <dgm:cxn modelId="{C17A0EBC-9CC4-49D1-8BC6-EE5E31D6819F}" srcId="{DBCB8774-AD71-4FA2-85D9-9528644ED28A}" destId="{B0296C79-1F0D-4D8B-8C56-7FA72CB6057F}" srcOrd="0" destOrd="0" parTransId="{B1BBD34A-290E-41FC-B2D9-CE2CE13DA879}" sibTransId="{B3FE8977-08C4-479C-9F59-AEF657B2F374}"/>
    <dgm:cxn modelId="{A66239E3-1549-449B-95E1-BC30CF0E6BF3}" type="presOf" srcId="{DBCB8774-AD71-4FA2-85D9-9528644ED28A}" destId="{023E9B8A-7778-4543-BD78-544DE3E1EAF2}" srcOrd="0" destOrd="0" presId="urn:microsoft.com/office/officeart/2005/8/layout/default"/>
    <dgm:cxn modelId="{ECEDB8E5-A97C-4092-9A9B-7C73C23407EB}" type="presOf" srcId="{B0296C79-1F0D-4D8B-8C56-7FA72CB6057F}" destId="{B8A753BE-D3A9-4063-B087-490033951C39}" srcOrd="0" destOrd="0" presId="urn:microsoft.com/office/officeart/2005/8/layout/default"/>
    <dgm:cxn modelId="{215A0BAB-E6BF-4BB5-A895-6A3D24C9BD00}" type="presParOf" srcId="{023E9B8A-7778-4543-BD78-544DE3E1EAF2}" destId="{B8A753BE-D3A9-4063-B087-490033951C39}" srcOrd="0" destOrd="0" presId="urn:microsoft.com/office/officeart/2005/8/layout/default"/>
    <dgm:cxn modelId="{7FF4606A-BF82-482C-8A4C-62B6A3FF18C0}" type="presParOf" srcId="{023E9B8A-7778-4543-BD78-544DE3E1EAF2}" destId="{D9721143-7120-40AA-B177-992EF3C64D11}" srcOrd="1" destOrd="0" presId="urn:microsoft.com/office/officeart/2005/8/layout/default"/>
    <dgm:cxn modelId="{F7C1F40A-1A48-4EFB-8604-A1A82A833117}" type="presParOf" srcId="{023E9B8A-7778-4543-BD78-544DE3E1EAF2}" destId="{A7CEB769-C264-465D-9B69-6656EFDDBC85}" srcOrd="2" destOrd="0" presId="urn:microsoft.com/office/officeart/2005/8/layout/default"/>
    <dgm:cxn modelId="{66A7BEB3-28F0-4751-9F96-94C3C30882E8}" type="presParOf" srcId="{023E9B8A-7778-4543-BD78-544DE3E1EAF2}" destId="{A7F23A00-503A-4351-9552-3597A01DC4D8}" srcOrd="3" destOrd="0" presId="urn:microsoft.com/office/officeart/2005/8/layout/default"/>
    <dgm:cxn modelId="{85BEE5FB-4EA1-4A81-847F-99F847CE7A67}" type="presParOf" srcId="{023E9B8A-7778-4543-BD78-544DE3E1EAF2}" destId="{D0D8C9DA-D476-4A5E-9153-52CC3EA7F7AD}" srcOrd="4" destOrd="0" presId="urn:microsoft.com/office/officeart/2005/8/layout/default"/>
    <dgm:cxn modelId="{1C6394AC-0562-43E3-8AD9-743605676F7D}" type="presParOf" srcId="{023E9B8A-7778-4543-BD78-544DE3E1EAF2}" destId="{0632B160-BEFF-4BFE-979A-E8E224E4FC72}" srcOrd="5" destOrd="0" presId="urn:microsoft.com/office/officeart/2005/8/layout/default"/>
    <dgm:cxn modelId="{2F47029B-466C-445C-93FB-6F1918E8F4A6}" type="presParOf" srcId="{023E9B8A-7778-4543-BD78-544DE3E1EAF2}" destId="{30D8929A-0674-4007-A506-358E09287B3D}" srcOrd="6" destOrd="0" presId="urn:microsoft.com/office/officeart/2005/8/layout/default"/>
    <dgm:cxn modelId="{DBE2815C-D434-45EE-AE98-BCA02D1B2648}" type="presParOf" srcId="{023E9B8A-7778-4543-BD78-544DE3E1EAF2}" destId="{E11CA6B1-3C2D-4058-9445-143198846976}" srcOrd="7" destOrd="0" presId="urn:microsoft.com/office/officeart/2005/8/layout/default"/>
    <dgm:cxn modelId="{D6150267-6773-4A18-B57C-5EC0560202E9}" type="presParOf" srcId="{023E9B8A-7778-4543-BD78-544DE3E1EAF2}" destId="{F4B89114-7067-483B-9520-B1F47D9AC57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AD00F-8451-4EF3-8C97-9D3D1E7398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507DFE0-0D68-4190-B946-DDCF91F1F800}">
      <dgm:prSet/>
      <dgm:spPr/>
      <dgm:t>
        <a:bodyPr/>
        <a:lstStyle/>
        <a:p>
          <a:pPr>
            <a:lnSpc>
              <a:spcPct val="100000"/>
            </a:lnSpc>
          </a:pPr>
          <a:r>
            <a:rPr lang="en-US" i="0" dirty="0">
              <a:solidFill>
                <a:schemeClr val="bg1"/>
              </a:solidFill>
              <a:latin typeface="Cavolini" panose="03000502040302020204" pitchFamily="66" charset="0"/>
              <a:cs typeface="Cavolini" panose="03000502040302020204" pitchFamily="66" charset="0"/>
            </a:rPr>
            <a:t>In this project, we implemented  </a:t>
          </a:r>
          <a:r>
            <a:rPr lang="en-US" i="0" dirty="0" err="1">
              <a:solidFill>
                <a:schemeClr val="bg1"/>
              </a:solidFill>
              <a:latin typeface="Cavolini" panose="03000502040302020204" pitchFamily="66" charset="0"/>
              <a:cs typeface="Cavolini" panose="03000502040302020204" pitchFamily="66" charset="0"/>
            </a:rPr>
            <a:t>Knearest</a:t>
          </a:r>
          <a:r>
            <a:rPr lang="en-US" i="0" dirty="0">
              <a:solidFill>
                <a:schemeClr val="bg1"/>
              </a:solidFill>
              <a:latin typeface="Cavolini" panose="03000502040302020204" pitchFamily="66" charset="0"/>
              <a:cs typeface="Cavolini" panose="03000502040302020204" pitchFamily="66" charset="0"/>
            </a:rPr>
            <a:t> </a:t>
          </a:r>
          <a:r>
            <a:rPr lang="en-US" i="0" dirty="0" err="1">
              <a:solidFill>
                <a:schemeClr val="bg1"/>
              </a:solidFill>
              <a:latin typeface="Cavolini" panose="03000502040302020204" pitchFamily="66" charset="0"/>
              <a:cs typeface="Cavolini" panose="03000502040302020204" pitchFamily="66" charset="0"/>
            </a:rPr>
            <a:t>Kneighbors</a:t>
          </a:r>
          <a:r>
            <a:rPr lang="en-US" i="0" dirty="0">
              <a:solidFill>
                <a:schemeClr val="bg1"/>
              </a:solidFill>
              <a:latin typeface="Cavolini" panose="03000502040302020204" pitchFamily="66" charset="0"/>
              <a:cs typeface="Cavolini" panose="03000502040302020204" pitchFamily="66" charset="0"/>
            </a:rPr>
            <a:t>  regression for finding out the cricket score and data from </a:t>
          </a:r>
          <a:r>
            <a:rPr lang="en-US" i="0" dirty="0" err="1">
              <a:solidFill>
                <a:schemeClr val="bg1"/>
              </a:solidFill>
              <a:latin typeface="Cavolini" panose="03000502040302020204" pitchFamily="66" charset="0"/>
              <a:cs typeface="Cavolini" panose="03000502040302020204" pitchFamily="66" charset="0"/>
            </a:rPr>
            <a:t>espn</a:t>
          </a:r>
          <a:r>
            <a:rPr lang="en-US" i="0" dirty="0">
              <a:solidFill>
                <a:schemeClr val="bg1"/>
              </a:solidFill>
              <a:latin typeface="Cavolini" panose="03000502040302020204" pitchFamily="66" charset="0"/>
              <a:cs typeface="Cavolini" panose="03000502040302020204" pitchFamily="66" charset="0"/>
            </a:rPr>
            <a:t> website</a:t>
          </a:r>
        </a:p>
      </dgm:t>
    </dgm:pt>
    <dgm:pt modelId="{32047A62-14F9-418A-BE4A-F6D0180FBD42}" type="parTrans" cxnId="{80C728CA-F465-4631-BF81-F36890533C5A}">
      <dgm:prSet/>
      <dgm:spPr/>
      <dgm:t>
        <a:bodyPr/>
        <a:lstStyle/>
        <a:p>
          <a:endParaRPr lang="en-US"/>
        </a:p>
      </dgm:t>
    </dgm:pt>
    <dgm:pt modelId="{F9C740CD-F484-4787-B11C-9C7D79D6505D}" type="sibTrans" cxnId="{80C728CA-F465-4631-BF81-F36890533C5A}">
      <dgm:prSet/>
      <dgm:spPr/>
      <dgm:t>
        <a:bodyPr/>
        <a:lstStyle/>
        <a:p>
          <a:endParaRPr lang="en-US"/>
        </a:p>
      </dgm:t>
    </dgm:pt>
    <dgm:pt modelId="{8AD5C15E-8822-4B0F-ADDB-6CC05F224A75}">
      <dgm:prSet/>
      <dgm:spPr/>
      <dgm:t>
        <a:bodyPr/>
        <a:lstStyle/>
        <a:p>
          <a:pPr>
            <a:lnSpc>
              <a:spcPct val="100000"/>
            </a:lnSpc>
          </a:pPr>
          <a:r>
            <a:rPr lang="en-US" dirty="0">
              <a:solidFill>
                <a:schemeClr val="bg1"/>
              </a:solidFill>
              <a:latin typeface="Cavolini" panose="03000502040302020204" pitchFamily="66" charset="0"/>
              <a:cs typeface="Cavolini" panose="03000502040302020204" pitchFamily="66" charset="0"/>
            </a:rPr>
            <a:t>The main motive of this project is to show how to predict the cricket score with such giant dataset and display the projected score even before match ends.</a:t>
          </a:r>
        </a:p>
      </dgm:t>
    </dgm:pt>
    <dgm:pt modelId="{6D254978-EFBD-4567-A40E-205227EA3D08}" type="parTrans" cxnId="{72842E00-3F3E-4DCF-BACC-979F786CC484}">
      <dgm:prSet/>
      <dgm:spPr/>
      <dgm:t>
        <a:bodyPr/>
        <a:lstStyle/>
        <a:p>
          <a:endParaRPr lang="en-US"/>
        </a:p>
      </dgm:t>
    </dgm:pt>
    <dgm:pt modelId="{9477698D-D03F-4C13-B1EA-686E64197844}" type="sibTrans" cxnId="{72842E00-3F3E-4DCF-BACC-979F786CC484}">
      <dgm:prSet/>
      <dgm:spPr/>
      <dgm:t>
        <a:bodyPr/>
        <a:lstStyle/>
        <a:p>
          <a:endParaRPr lang="en-US"/>
        </a:p>
      </dgm:t>
    </dgm:pt>
    <dgm:pt modelId="{6FA6670D-142B-4A2B-919D-57A2D137DE56}" type="pres">
      <dgm:prSet presAssocID="{B6BAD00F-8451-4EF3-8C97-9D3D1E73984B}" presName="root" presStyleCnt="0">
        <dgm:presLayoutVars>
          <dgm:dir/>
          <dgm:resizeHandles val="exact"/>
        </dgm:presLayoutVars>
      </dgm:prSet>
      <dgm:spPr/>
    </dgm:pt>
    <dgm:pt modelId="{2E77DA9D-A0FB-462D-B69D-EA6BC5FBE022}" type="pres">
      <dgm:prSet presAssocID="{6507DFE0-0D68-4190-B946-DDCF91F1F800}" presName="compNode" presStyleCnt="0"/>
      <dgm:spPr/>
    </dgm:pt>
    <dgm:pt modelId="{26E33B1A-1222-4A74-AE38-CFFDA609AC3B}" type="pres">
      <dgm:prSet presAssocID="{6507DFE0-0D68-4190-B946-DDCF91F1F8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icket bat and ball"/>
        </a:ext>
      </dgm:extLst>
    </dgm:pt>
    <dgm:pt modelId="{80754618-4350-445C-89EB-D2C1799649D1}" type="pres">
      <dgm:prSet presAssocID="{6507DFE0-0D68-4190-B946-DDCF91F1F800}" presName="spaceRect" presStyleCnt="0"/>
      <dgm:spPr/>
    </dgm:pt>
    <dgm:pt modelId="{8EA8410A-9308-4E76-AD1A-444E11A24170}" type="pres">
      <dgm:prSet presAssocID="{6507DFE0-0D68-4190-B946-DDCF91F1F800}" presName="textRect" presStyleLbl="revTx" presStyleIdx="0" presStyleCnt="2">
        <dgm:presLayoutVars>
          <dgm:chMax val="1"/>
          <dgm:chPref val="1"/>
        </dgm:presLayoutVars>
      </dgm:prSet>
      <dgm:spPr/>
    </dgm:pt>
    <dgm:pt modelId="{E6867989-3801-4A7A-A14C-0004BC502086}" type="pres">
      <dgm:prSet presAssocID="{F9C740CD-F484-4787-B11C-9C7D79D6505D}" presName="sibTrans" presStyleCnt="0"/>
      <dgm:spPr/>
    </dgm:pt>
    <dgm:pt modelId="{8131D151-4F33-4E84-B070-DFB0BD1297CF}" type="pres">
      <dgm:prSet presAssocID="{8AD5C15E-8822-4B0F-ADDB-6CC05F224A75}" presName="compNode" presStyleCnt="0"/>
      <dgm:spPr/>
    </dgm:pt>
    <dgm:pt modelId="{B027AD28-A2A7-4F6F-9BD1-F94229F56BB8}" type="pres">
      <dgm:prSet presAssocID="{8AD5C15E-8822-4B0F-ADDB-6CC05F224A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icket"/>
        </a:ext>
      </dgm:extLst>
    </dgm:pt>
    <dgm:pt modelId="{0FFA15AE-8210-4E95-B55F-1CA2746613FA}" type="pres">
      <dgm:prSet presAssocID="{8AD5C15E-8822-4B0F-ADDB-6CC05F224A75}" presName="spaceRect" presStyleCnt="0"/>
      <dgm:spPr/>
    </dgm:pt>
    <dgm:pt modelId="{00FAAABE-4B3F-4096-81F7-ACE1734CFF6D}" type="pres">
      <dgm:prSet presAssocID="{8AD5C15E-8822-4B0F-ADDB-6CC05F224A75}" presName="textRect" presStyleLbl="revTx" presStyleIdx="1" presStyleCnt="2" custLinFactNeighborX="4956">
        <dgm:presLayoutVars>
          <dgm:chMax val="1"/>
          <dgm:chPref val="1"/>
        </dgm:presLayoutVars>
      </dgm:prSet>
      <dgm:spPr/>
    </dgm:pt>
  </dgm:ptLst>
  <dgm:cxnLst>
    <dgm:cxn modelId="{72842E00-3F3E-4DCF-BACC-979F786CC484}" srcId="{B6BAD00F-8451-4EF3-8C97-9D3D1E73984B}" destId="{8AD5C15E-8822-4B0F-ADDB-6CC05F224A75}" srcOrd="1" destOrd="0" parTransId="{6D254978-EFBD-4567-A40E-205227EA3D08}" sibTransId="{9477698D-D03F-4C13-B1EA-686E64197844}"/>
    <dgm:cxn modelId="{F6F0616B-FED6-4FA0-9D49-381BA8F03B55}" type="presOf" srcId="{8AD5C15E-8822-4B0F-ADDB-6CC05F224A75}" destId="{00FAAABE-4B3F-4096-81F7-ACE1734CFF6D}" srcOrd="0" destOrd="0" presId="urn:microsoft.com/office/officeart/2018/2/layout/IconLabelList"/>
    <dgm:cxn modelId="{5C3DCD81-5F12-4247-8AD6-1333DA7483B8}" type="presOf" srcId="{B6BAD00F-8451-4EF3-8C97-9D3D1E73984B}" destId="{6FA6670D-142B-4A2B-919D-57A2D137DE56}" srcOrd="0" destOrd="0" presId="urn:microsoft.com/office/officeart/2018/2/layout/IconLabelList"/>
    <dgm:cxn modelId="{80C728CA-F465-4631-BF81-F36890533C5A}" srcId="{B6BAD00F-8451-4EF3-8C97-9D3D1E73984B}" destId="{6507DFE0-0D68-4190-B946-DDCF91F1F800}" srcOrd="0" destOrd="0" parTransId="{32047A62-14F9-418A-BE4A-F6D0180FBD42}" sibTransId="{F9C740CD-F484-4787-B11C-9C7D79D6505D}"/>
    <dgm:cxn modelId="{38100ED3-D0B0-40D4-A7BC-862A3865C9A4}" type="presOf" srcId="{6507DFE0-0D68-4190-B946-DDCF91F1F800}" destId="{8EA8410A-9308-4E76-AD1A-444E11A24170}" srcOrd="0" destOrd="0" presId="urn:microsoft.com/office/officeart/2018/2/layout/IconLabelList"/>
    <dgm:cxn modelId="{133F25C6-116E-4734-8469-8C11EAEE7D3C}" type="presParOf" srcId="{6FA6670D-142B-4A2B-919D-57A2D137DE56}" destId="{2E77DA9D-A0FB-462D-B69D-EA6BC5FBE022}" srcOrd="0" destOrd="0" presId="urn:microsoft.com/office/officeart/2018/2/layout/IconLabelList"/>
    <dgm:cxn modelId="{AA1326D6-035F-4628-B603-DCD9D9347557}" type="presParOf" srcId="{2E77DA9D-A0FB-462D-B69D-EA6BC5FBE022}" destId="{26E33B1A-1222-4A74-AE38-CFFDA609AC3B}" srcOrd="0" destOrd="0" presId="urn:microsoft.com/office/officeart/2018/2/layout/IconLabelList"/>
    <dgm:cxn modelId="{7F193996-CBE3-49C0-BFA5-FE346A4888B6}" type="presParOf" srcId="{2E77DA9D-A0FB-462D-B69D-EA6BC5FBE022}" destId="{80754618-4350-445C-89EB-D2C1799649D1}" srcOrd="1" destOrd="0" presId="urn:microsoft.com/office/officeart/2018/2/layout/IconLabelList"/>
    <dgm:cxn modelId="{28F04ECF-18D3-4C30-B5A1-24D8C84EE9B5}" type="presParOf" srcId="{2E77DA9D-A0FB-462D-B69D-EA6BC5FBE022}" destId="{8EA8410A-9308-4E76-AD1A-444E11A24170}" srcOrd="2" destOrd="0" presId="urn:microsoft.com/office/officeart/2018/2/layout/IconLabelList"/>
    <dgm:cxn modelId="{A4281721-3C9C-4403-9857-3E83FAE3747B}" type="presParOf" srcId="{6FA6670D-142B-4A2B-919D-57A2D137DE56}" destId="{E6867989-3801-4A7A-A14C-0004BC502086}" srcOrd="1" destOrd="0" presId="urn:microsoft.com/office/officeart/2018/2/layout/IconLabelList"/>
    <dgm:cxn modelId="{1C86015E-E001-4FE9-BC59-F79521946D5F}" type="presParOf" srcId="{6FA6670D-142B-4A2B-919D-57A2D137DE56}" destId="{8131D151-4F33-4E84-B070-DFB0BD1297CF}" srcOrd="2" destOrd="0" presId="urn:microsoft.com/office/officeart/2018/2/layout/IconLabelList"/>
    <dgm:cxn modelId="{52908C31-6E85-4AE1-A809-62BD3ECD7762}" type="presParOf" srcId="{8131D151-4F33-4E84-B070-DFB0BD1297CF}" destId="{B027AD28-A2A7-4F6F-9BD1-F94229F56BB8}" srcOrd="0" destOrd="0" presId="urn:microsoft.com/office/officeart/2018/2/layout/IconLabelList"/>
    <dgm:cxn modelId="{FBAC2B1A-7048-4E7B-A56A-B1F4E33D4D4E}" type="presParOf" srcId="{8131D151-4F33-4E84-B070-DFB0BD1297CF}" destId="{0FFA15AE-8210-4E95-B55F-1CA2746613FA}" srcOrd="1" destOrd="0" presId="urn:microsoft.com/office/officeart/2018/2/layout/IconLabelList"/>
    <dgm:cxn modelId="{4DF7D98A-9639-4783-AE6A-65CB1AFEBE9B}" type="presParOf" srcId="{8131D151-4F33-4E84-B070-DFB0BD1297CF}" destId="{00FAAABE-4B3F-4096-81F7-ACE1734CFF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753BE-D3A9-4063-B087-490033951C39}">
      <dsp:nvSpPr>
        <dsp:cNvPr id="0" name=""/>
        <dsp:cNvSpPr/>
      </dsp:nvSpPr>
      <dsp:spPr>
        <a:xfrm>
          <a:off x="826" y="511206"/>
          <a:ext cx="3222593" cy="1933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Support Vector Regression(SVR) is quite different than other Regression models. </a:t>
          </a:r>
        </a:p>
      </dsp:txBody>
      <dsp:txXfrm>
        <a:off x="826" y="511206"/>
        <a:ext cx="3222593" cy="1933556"/>
      </dsp:txXfrm>
    </dsp:sp>
    <dsp:sp modelId="{A7CEB769-C264-465D-9B69-6656EFDDBC85}">
      <dsp:nvSpPr>
        <dsp:cNvPr id="0" name=""/>
        <dsp:cNvSpPr/>
      </dsp:nvSpPr>
      <dsp:spPr>
        <a:xfrm>
          <a:off x="3545679" y="511206"/>
          <a:ext cx="3222593" cy="1933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It uses the Support Vector Machine algorithm to predict a continuous variable. </a:t>
          </a:r>
        </a:p>
      </dsp:txBody>
      <dsp:txXfrm>
        <a:off x="3545679" y="511206"/>
        <a:ext cx="3222593" cy="1933556"/>
      </dsp:txXfrm>
    </dsp:sp>
    <dsp:sp modelId="{D0D8C9DA-D476-4A5E-9153-52CC3EA7F7AD}">
      <dsp:nvSpPr>
        <dsp:cNvPr id="0" name=""/>
        <dsp:cNvSpPr/>
      </dsp:nvSpPr>
      <dsp:spPr>
        <a:xfrm>
          <a:off x="826" y="2767021"/>
          <a:ext cx="3222593" cy="1933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While other linear regression models try to minimize the error between the predicted and the actual value, SVR tries to fit the best line within a predefined or threshold error value.</a:t>
          </a:r>
        </a:p>
      </dsp:txBody>
      <dsp:txXfrm>
        <a:off x="826" y="2767021"/>
        <a:ext cx="3222593" cy="1933556"/>
      </dsp:txXfrm>
    </dsp:sp>
    <dsp:sp modelId="{30D8929A-0674-4007-A506-358E09287B3D}">
      <dsp:nvSpPr>
        <dsp:cNvPr id="0" name=""/>
        <dsp:cNvSpPr/>
      </dsp:nvSpPr>
      <dsp:spPr>
        <a:xfrm>
          <a:off x="3545679" y="2767021"/>
          <a:ext cx="3222593" cy="1933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What SVR does in this sense, it tries to classify all the prediction lines in two types, ones that pass through the error boundary( space separated by two parallel lines) and ones that don’t. </a:t>
          </a:r>
        </a:p>
      </dsp:txBody>
      <dsp:txXfrm>
        <a:off x="3545679" y="2767021"/>
        <a:ext cx="3222593" cy="1933556"/>
      </dsp:txXfrm>
    </dsp:sp>
    <dsp:sp modelId="{F4B89114-7067-483B-9520-B1F47D9AC575}">
      <dsp:nvSpPr>
        <dsp:cNvPr id="0" name=""/>
        <dsp:cNvSpPr/>
      </dsp:nvSpPr>
      <dsp:spPr>
        <a:xfrm>
          <a:off x="1773253" y="5022837"/>
          <a:ext cx="3222593" cy="1933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Those lines which do not pass the error boundary are not considered as the difference between the predicted value and the actual value has exceeded the error threshold, 𝞮(epsilon). The lines that pass, are considered for a potential support vector to predict the value of an unknown</a:t>
          </a:r>
        </a:p>
      </dsp:txBody>
      <dsp:txXfrm>
        <a:off x="1773253" y="5022837"/>
        <a:ext cx="3222593" cy="1933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33B1A-1222-4A74-AE38-CFFDA609AC3B}">
      <dsp:nvSpPr>
        <dsp:cNvPr id="0" name=""/>
        <dsp:cNvSpPr/>
      </dsp:nvSpPr>
      <dsp:spPr>
        <a:xfrm>
          <a:off x="845856" y="1535859"/>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8410A-9308-4E76-AD1A-444E11A24170}">
      <dsp:nvSpPr>
        <dsp:cNvPr id="0" name=""/>
        <dsp:cNvSpPr/>
      </dsp:nvSpPr>
      <dsp:spPr>
        <a:xfrm>
          <a:off x="47669" y="3231388"/>
          <a:ext cx="29025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i="0" kern="1200" dirty="0">
              <a:solidFill>
                <a:schemeClr val="bg1"/>
              </a:solidFill>
              <a:latin typeface="Cavolini" panose="03000502040302020204" pitchFamily="66" charset="0"/>
              <a:cs typeface="Cavolini" panose="03000502040302020204" pitchFamily="66" charset="0"/>
            </a:rPr>
            <a:t>In this project, we implemented  </a:t>
          </a:r>
          <a:r>
            <a:rPr lang="en-US" sz="1100" i="0" kern="1200" dirty="0" err="1">
              <a:solidFill>
                <a:schemeClr val="bg1"/>
              </a:solidFill>
              <a:latin typeface="Cavolini" panose="03000502040302020204" pitchFamily="66" charset="0"/>
              <a:cs typeface="Cavolini" panose="03000502040302020204" pitchFamily="66" charset="0"/>
            </a:rPr>
            <a:t>Knearest</a:t>
          </a:r>
          <a:r>
            <a:rPr lang="en-US" sz="1100" i="0" kern="1200" dirty="0">
              <a:solidFill>
                <a:schemeClr val="bg1"/>
              </a:solidFill>
              <a:latin typeface="Cavolini" panose="03000502040302020204" pitchFamily="66" charset="0"/>
              <a:cs typeface="Cavolini" panose="03000502040302020204" pitchFamily="66" charset="0"/>
            </a:rPr>
            <a:t> </a:t>
          </a:r>
          <a:r>
            <a:rPr lang="en-US" sz="1100" i="0" kern="1200" dirty="0" err="1">
              <a:solidFill>
                <a:schemeClr val="bg1"/>
              </a:solidFill>
              <a:latin typeface="Cavolini" panose="03000502040302020204" pitchFamily="66" charset="0"/>
              <a:cs typeface="Cavolini" panose="03000502040302020204" pitchFamily="66" charset="0"/>
            </a:rPr>
            <a:t>Kneighbors</a:t>
          </a:r>
          <a:r>
            <a:rPr lang="en-US" sz="1100" i="0" kern="1200" dirty="0">
              <a:solidFill>
                <a:schemeClr val="bg1"/>
              </a:solidFill>
              <a:latin typeface="Cavolini" panose="03000502040302020204" pitchFamily="66" charset="0"/>
              <a:cs typeface="Cavolini" panose="03000502040302020204" pitchFamily="66" charset="0"/>
            </a:rPr>
            <a:t>  regression for finding out the cricket score and data from </a:t>
          </a:r>
          <a:r>
            <a:rPr lang="en-US" sz="1100" i="0" kern="1200" dirty="0" err="1">
              <a:solidFill>
                <a:schemeClr val="bg1"/>
              </a:solidFill>
              <a:latin typeface="Cavolini" panose="03000502040302020204" pitchFamily="66" charset="0"/>
              <a:cs typeface="Cavolini" panose="03000502040302020204" pitchFamily="66" charset="0"/>
            </a:rPr>
            <a:t>espn</a:t>
          </a:r>
          <a:r>
            <a:rPr lang="en-US" sz="1100" i="0" kern="1200" dirty="0">
              <a:solidFill>
                <a:schemeClr val="bg1"/>
              </a:solidFill>
              <a:latin typeface="Cavolini" panose="03000502040302020204" pitchFamily="66" charset="0"/>
              <a:cs typeface="Cavolini" panose="03000502040302020204" pitchFamily="66" charset="0"/>
            </a:rPr>
            <a:t> website</a:t>
          </a:r>
        </a:p>
      </dsp:txBody>
      <dsp:txXfrm>
        <a:off x="47669" y="3231388"/>
        <a:ext cx="2902500" cy="900000"/>
      </dsp:txXfrm>
    </dsp:sp>
    <dsp:sp modelId="{B027AD28-A2A7-4F6F-9BD1-F94229F56BB8}">
      <dsp:nvSpPr>
        <dsp:cNvPr id="0" name=""/>
        <dsp:cNvSpPr/>
      </dsp:nvSpPr>
      <dsp:spPr>
        <a:xfrm>
          <a:off x="4256294" y="1535859"/>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AAABE-4B3F-4096-81F7-ACE1734CFF6D}">
      <dsp:nvSpPr>
        <dsp:cNvPr id="0" name=""/>
        <dsp:cNvSpPr/>
      </dsp:nvSpPr>
      <dsp:spPr>
        <a:xfrm>
          <a:off x="3505776" y="3231388"/>
          <a:ext cx="29025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1"/>
              </a:solidFill>
              <a:latin typeface="Cavolini" panose="03000502040302020204" pitchFamily="66" charset="0"/>
              <a:cs typeface="Cavolini" panose="03000502040302020204" pitchFamily="66" charset="0"/>
            </a:rPr>
            <a:t>The main motive of this project is to show how to predict the cricket score with such giant dataset and display the projected score even before match ends.</a:t>
          </a:r>
        </a:p>
      </dsp:txBody>
      <dsp:txXfrm>
        <a:off x="3505776" y="3231388"/>
        <a:ext cx="2902500" cy="90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56DF1-E989-49EF-A479-6BCBF5CD8CD7}" type="datetimeFigureOut">
              <a:rPr lang="en-IN" smtClean="0"/>
              <a:t>16-07-2021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9A154-53EE-414B-BF67-270B2D5ED89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89A154-53EE-414B-BF67-270B2D5ED89B}"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89A154-53EE-414B-BF67-270B2D5ED89B}" type="slidenum">
              <a:rPr lang="en-IN" smtClean="0"/>
              <a:t>22</a:t>
            </a:fld>
            <a:endParaRPr lang="en-IN"/>
          </a:p>
        </p:txBody>
      </p:sp>
    </p:spTree>
    <p:extLst>
      <p:ext uri="{BB962C8B-B14F-4D97-AF65-F5344CB8AC3E}">
        <p14:creationId xmlns:p14="http://schemas.microsoft.com/office/powerpoint/2010/main" val="159568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522BFC-993A-421E-B924-6EECE4715EE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522BFC-993A-421E-B924-6EECE4715EE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522BFC-993A-421E-B924-6EECE4715EE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522BFC-993A-421E-B924-6EECE4715EE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2BFC-993A-421E-B924-6EECE4715EEA}"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522BFC-993A-421E-B924-6EECE4715EE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522BFC-993A-421E-B924-6EECE4715EEA}" type="datetimeFigureOut">
              <a:rPr lang="en-IN" smtClean="0"/>
              <a:t>16-07-2021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522BFC-993A-421E-B924-6EECE4715EEA}"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22BFC-993A-421E-B924-6EECE4715EEA}" type="datetimeFigureOut">
              <a:rPr lang="en-IN" smtClean="0"/>
              <a:t>16-07-2021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522BFC-993A-421E-B924-6EECE4715EE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522BFC-993A-421E-B924-6EECE4715EEA}"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59AD0-3BBF-45EE-BFAC-6B93ED1A139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22BFC-993A-421E-B924-6EECE4715EEA}" type="datetimeFigureOut">
              <a:rPr lang="en-IN" smtClean="0"/>
              <a:t>16-07-2021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59AD0-3BBF-45EE-BFAC-6B93ED1A13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p:cNvSpPr>
            <a:spLocks noGrp="1" noRot="1" noChangeAspect="1" noMove="1" noResize="1" noEditPoints="1" noAdjustHandles="1" noChangeArrowheads="1" noChangeShapeType="1" noTextEdit="1"/>
          </p:cNvSpPr>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Freeform 62"/>
          <p:cNvSpPr>
            <a:spLocks noGrp="1" noRot="1" noChangeAspect="1" noMove="1" noResize="1" noEditPoints="1" noAdjustHandles="1" noChangeArrowheads="1" noChangeShapeType="1" noTextEdit="1"/>
          </p:cNvSpPr>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sitting, drawing&#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349" y="3054607"/>
            <a:ext cx="3661831" cy="768984"/>
          </a:xfrm>
          <a:prstGeom prst="rect">
            <a:avLst/>
          </a:prstGeom>
        </p:spPr>
      </p:pic>
      <p:sp>
        <p:nvSpPr>
          <p:cNvPr id="4" name="Rectangle 3"/>
          <p:cNvSpPr/>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000000"/>
                </a:solidFill>
              </a:rPr>
              <a:t>	</a:t>
            </a:r>
            <a:r>
              <a:rPr lang="en-US" sz="2000" u="sng" dirty="0">
                <a:solidFill>
                  <a:srgbClr val="000000"/>
                </a:solidFill>
              </a:rPr>
              <a:t> Presented By:</a:t>
            </a:r>
          </a:p>
          <a:p>
            <a:pPr>
              <a:lnSpc>
                <a:spcPct val="90000"/>
              </a:lnSpc>
              <a:spcAft>
                <a:spcPts val="600"/>
              </a:spcAft>
            </a:pPr>
            <a:r>
              <a:rPr lang="en-US" sz="2000" dirty="0">
                <a:solidFill>
                  <a:srgbClr val="000000"/>
                </a:solidFill>
              </a:rPr>
              <a:t>	</a:t>
            </a:r>
            <a:r>
              <a:rPr lang="en-US" sz="2000" dirty="0" err="1">
                <a:solidFill>
                  <a:srgbClr val="000000"/>
                </a:solidFill>
              </a:rPr>
              <a:t>SK.Gouse</a:t>
            </a:r>
            <a:r>
              <a:rPr lang="en-US" sz="2000" dirty="0">
                <a:solidFill>
                  <a:srgbClr val="000000"/>
                </a:solidFill>
              </a:rPr>
              <a:t> Mastan Vali- 17471A0502</a:t>
            </a:r>
          </a:p>
          <a:p>
            <a:pPr>
              <a:lnSpc>
                <a:spcPct val="90000"/>
              </a:lnSpc>
              <a:spcAft>
                <a:spcPts val="600"/>
              </a:spcAft>
            </a:pPr>
            <a:r>
              <a:rPr lang="en-US" sz="2000" dirty="0">
                <a:solidFill>
                  <a:srgbClr val="000000"/>
                </a:solidFill>
              </a:rPr>
              <a:t>	</a:t>
            </a:r>
            <a:r>
              <a:rPr lang="en-US" sz="2000" dirty="0" err="1">
                <a:solidFill>
                  <a:srgbClr val="000000"/>
                </a:solidFill>
              </a:rPr>
              <a:t>D.Vamsi</a:t>
            </a:r>
            <a:r>
              <a:rPr lang="en-US" sz="2000" dirty="0">
                <a:solidFill>
                  <a:srgbClr val="000000"/>
                </a:solidFill>
              </a:rPr>
              <a:t> Krishna- 17471A0552</a:t>
            </a:r>
          </a:p>
          <a:p>
            <a:pPr>
              <a:lnSpc>
                <a:spcPct val="90000"/>
              </a:lnSpc>
              <a:spcAft>
                <a:spcPts val="600"/>
              </a:spcAft>
            </a:pPr>
            <a:r>
              <a:rPr lang="en-US" sz="2000" dirty="0">
                <a:solidFill>
                  <a:srgbClr val="000000"/>
                </a:solidFill>
              </a:rPr>
              <a:t>	</a:t>
            </a:r>
            <a:r>
              <a:rPr lang="en-US" sz="2000" dirty="0" err="1">
                <a:solidFill>
                  <a:srgbClr val="000000"/>
                </a:solidFill>
              </a:rPr>
              <a:t>K.S.L.Narayana</a:t>
            </a:r>
            <a:r>
              <a:rPr lang="en-US" sz="2000" dirty="0">
                <a:solidFill>
                  <a:srgbClr val="000000"/>
                </a:solidFill>
              </a:rPr>
              <a:t>- 17471A0542</a:t>
            </a:r>
          </a:p>
          <a:p>
            <a:pPr>
              <a:lnSpc>
                <a:spcPct val="90000"/>
              </a:lnSpc>
              <a:spcAft>
                <a:spcPts val="600"/>
              </a:spcAft>
            </a:pPr>
            <a:r>
              <a:rPr lang="en-US" sz="2000" dirty="0">
                <a:solidFill>
                  <a:srgbClr val="000000"/>
                </a:solidFill>
              </a:rPr>
              <a:t>	</a:t>
            </a:r>
            <a:r>
              <a:rPr lang="en-US" sz="2000" dirty="0" err="1">
                <a:solidFill>
                  <a:srgbClr val="000000"/>
                </a:solidFill>
              </a:rPr>
              <a:t>A.Sairam</a:t>
            </a:r>
            <a:r>
              <a:rPr lang="en-US" sz="2000" dirty="0">
                <a:solidFill>
                  <a:srgbClr val="000000"/>
                </a:solidFill>
              </a:rPr>
              <a:t>- 17471A0555</a:t>
            </a:r>
          </a:p>
        </p:txBody>
      </p:sp>
      <p:sp>
        <p:nvSpPr>
          <p:cNvPr id="3" name="Rectangle 2"/>
          <p:cNvSpPr/>
          <p:nvPr/>
        </p:nvSpPr>
        <p:spPr>
          <a:xfrm>
            <a:off x="1208274" y="4592320"/>
            <a:ext cx="3799840" cy="1076325"/>
          </a:xfrm>
          <a:prstGeom prst="rect">
            <a:avLst/>
          </a:prstGeom>
        </p:spPr>
        <p:txBody>
          <a:bodyPr wrap="square">
            <a:spAutoFit/>
          </a:bodyPr>
          <a:lstStyle/>
          <a:p>
            <a:pPr>
              <a:spcAft>
                <a:spcPts val="600"/>
              </a:spcAft>
            </a:pPr>
            <a:r>
              <a:rPr lang="en-IN" u="sng" dirty="0"/>
              <a:t>Under the guidance of:</a:t>
            </a:r>
          </a:p>
          <a:p>
            <a:pPr>
              <a:spcAft>
                <a:spcPts val="600"/>
              </a:spcAft>
            </a:pPr>
            <a:r>
              <a:rPr lang="en-IN" sz="2000" dirty="0" err="1"/>
              <a:t>P.Lakshmi</a:t>
            </a:r>
            <a:r>
              <a:rPr lang="en-IN" sz="2000" dirty="0"/>
              <a:t> Narayana</a:t>
            </a:r>
            <a:r>
              <a:rPr lang="en-IN" sz="1200" dirty="0"/>
              <a:t> </a:t>
            </a:r>
            <a:r>
              <a:rPr lang="en-IN" sz="1200" dirty="0" err="1"/>
              <a:t>M.Tech</a:t>
            </a:r>
            <a:endParaRPr lang="en-IN" sz="1200" dirty="0"/>
          </a:p>
          <a:p>
            <a:pPr>
              <a:spcAft>
                <a:spcPts val="600"/>
              </a:spcAft>
            </a:pPr>
            <a:r>
              <a:rPr lang="en-IN" sz="1600" dirty="0"/>
              <a:t>	Asst professor</a:t>
            </a:r>
          </a:p>
        </p:txBody>
      </p:sp>
      <p:sp>
        <p:nvSpPr>
          <p:cNvPr id="7" name="TextBox 6"/>
          <p:cNvSpPr txBox="1"/>
          <p:nvPr/>
        </p:nvSpPr>
        <p:spPr>
          <a:xfrm>
            <a:off x="4864100" y="330200"/>
            <a:ext cx="8628001" cy="2631490"/>
          </a:xfrm>
          <a:prstGeom prst="rect">
            <a:avLst/>
          </a:prstGeom>
          <a:noFill/>
        </p:spPr>
        <p:txBody>
          <a:bodyPr wrap="square" rtlCol="0">
            <a:spAutoFit/>
          </a:bodyPr>
          <a:lstStyle/>
          <a:p>
            <a:r>
              <a:rPr lang="en-IN" sz="5500" dirty="0">
                <a:latin typeface="Cavolini" panose="03000502040302020204" pitchFamily="66" charset="0"/>
                <a:cs typeface="Cavolini" panose="03000502040302020204" pitchFamily="66" charset="0"/>
              </a:rPr>
              <a:t>Cricket </a:t>
            </a:r>
          </a:p>
          <a:p>
            <a:r>
              <a:rPr lang="en-IN" sz="5500" dirty="0">
                <a:latin typeface="Cavolini" panose="03000502040302020204" pitchFamily="66" charset="0"/>
                <a:cs typeface="Cavolini" panose="03000502040302020204" pitchFamily="66" charset="0"/>
              </a:rPr>
              <a:t>	Score </a:t>
            </a:r>
          </a:p>
          <a:p>
            <a:r>
              <a:rPr lang="en-IN" sz="5500" dirty="0">
                <a:latin typeface="Cavolini" panose="03000502040302020204" pitchFamily="66" charset="0"/>
                <a:cs typeface="Cavolini" panose="03000502040302020204" pitchFamily="66" charset="0"/>
              </a:rPr>
              <a:t>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Heat map (Before)</a:t>
            </a:r>
          </a:p>
          <a:p>
            <a:pPr>
              <a:lnSpc>
                <a:spcPct val="90000"/>
              </a:lnSpc>
              <a:spcBef>
                <a:spcPct val="0"/>
              </a:spcBef>
              <a:spcAft>
                <a:spcPts val="600"/>
              </a:spcAft>
            </a:pPr>
            <a:endParaRPr lang="en-US" sz="44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FA3FD246-34B3-4971-ADFB-61ECB095D802}"/>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Correlation</a:t>
            </a:r>
            <a:r>
              <a:rPr lang="en-US" sz="2000" b="0" i="0" dirty="0">
                <a:effectLst/>
              </a:rPr>
              <a:t> </a:t>
            </a:r>
            <a:r>
              <a:rPr lang="en-US" sz="2000" i="0" dirty="0">
                <a:effectLst/>
              </a:rPr>
              <a:t>explains how one or more variables are related to each other</a:t>
            </a:r>
            <a:r>
              <a:rPr lang="en-US" sz="2000" b="0" i="0" dirty="0">
                <a:effectLst/>
              </a:rPr>
              <a:t>. These variables can be input data features which have been used to forecast our target variable. Correlation, statistical technique which determines how one variables moves/changes in relation with the other variable.</a:t>
            </a:r>
            <a:endParaRPr lang="en-US"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045" y="668891"/>
            <a:ext cx="6480741" cy="7262757"/>
          </a:xfrm>
          <a:prstGeom prst="rect">
            <a:avLst/>
          </a:prstGeom>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45859" y="640081"/>
            <a:ext cx="3494341" cy="379348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600" kern="1200">
                <a:solidFill>
                  <a:schemeClr val="tx1"/>
                </a:solidFill>
                <a:latin typeface="+mj-lt"/>
                <a:ea typeface="+mj-ea"/>
                <a:cs typeface="+mj-cs"/>
              </a:rPr>
              <a:t>	Heat Map (After)</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578" y="640081"/>
            <a:ext cx="6086445" cy="7538148"/>
          </a:xfrm>
          <a:prstGeom prst="rect">
            <a:avLst/>
          </a:prstGeom>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Algorithms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Random Forest</a:t>
            </a:r>
          </a:p>
        </p:txBody>
      </p:sp>
      <p:sp>
        <p:nvSpPr>
          <p:cNvPr id="3" name="TextBox 2"/>
          <p:cNvSpPr txBox="1"/>
          <p:nvPr/>
        </p:nvSpPr>
        <p:spPr>
          <a:xfrm>
            <a:off x="6090574" y="801866"/>
            <a:ext cx="5306084" cy="5230634"/>
          </a:xfrm>
          <a:prstGeom prst="rect">
            <a:avLst/>
          </a:prstGeom>
        </p:spPr>
        <p:txBody>
          <a:bodyPr vert="horz" lIns="91440" tIns="45720" rIns="91440" bIns="45720" rtlCol="0" anchor="ctr">
            <a:normAutofit/>
          </a:bodyPr>
          <a:lstStyle/>
          <a:p>
            <a:pPr>
              <a:lnSpc>
                <a:spcPct val="90000"/>
              </a:lnSpc>
              <a:spcAft>
                <a:spcPts val="600"/>
              </a:spcAft>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Random Forest is a Supervised Learning algorithm which uses for classification(Fixed) and regression(Continuous data). </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It can handle missing values, and also can be modeled for continuous values</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It creates decision tree on data samples and then get the prediction from each of them and get the best 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IN" b="1">
                <a:solidFill>
                  <a:srgbClr val="FFFFFF"/>
                </a:solidFill>
              </a:rPr>
              <a:t>Linear Regression</a:t>
            </a:r>
          </a:p>
        </p:txBody>
      </p:sp>
      <p:sp>
        <p:nvSpPr>
          <p:cNvPr id="3" name="Content Placeholder 2"/>
          <p:cNvSpPr>
            <a:spLocks noGrp="1"/>
          </p:cNvSpPr>
          <p:nvPr>
            <p:ph idx="1"/>
          </p:nvPr>
        </p:nvSpPr>
        <p:spPr>
          <a:xfrm>
            <a:off x="5539208" y="279400"/>
            <a:ext cx="6082110" cy="6184900"/>
          </a:xfrm>
        </p:spPr>
        <p:txBody>
          <a:bodyPr anchor="ctr">
            <a:noAutofit/>
          </a:bodyPr>
          <a:lstStyle/>
          <a:p>
            <a:pPr marL="0" indent="0">
              <a:buNone/>
            </a:pPr>
            <a:endParaRPr lang="en-GB" sz="2000" dirty="0">
              <a:solidFill>
                <a:srgbClr val="000000"/>
              </a:solidFill>
              <a:cs typeface="Cavolini" panose="03000502040302020204" pitchFamily="66" charset="0"/>
              <a:sym typeface="+mn-ea"/>
            </a:endParaRPr>
          </a:p>
          <a:p>
            <a:pPr>
              <a:buFont typeface="Wingdings" panose="05000000000000000000" pitchFamily="2" charset="2"/>
              <a:buChar char="Ø"/>
            </a:pPr>
            <a:r>
              <a:rPr lang="en-US" sz="2000" b="1" dirty="0">
                <a:cs typeface="Cavolini" panose="03000502040302020204" pitchFamily="66" charset="0"/>
              </a:rPr>
              <a:t> </a:t>
            </a:r>
            <a:r>
              <a:rPr lang="en-US" sz="2400" b="1" dirty="0">
                <a:cs typeface="Cavolini" panose="03000502040302020204" pitchFamily="66" charset="0"/>
              </a:rPr>
              <a:t>Linear regression </a:t>
            </a:r>
            <a:r>
              <a:rPr lang="en-US" sz="2400" dirty="0">
                <a:cs typeface="Cavolini" panose="03000502040302020204" pitchFamily="66" charset="0"/>
              </a:rPr>
              <a:t>is a way to explain the relationship between a dependent variable and one or more explanatory variables using a straight line. </a:t>
            </a:r>
          </a:p>
          <a:p>
            <a:pPr>
              <a:buFont typeface="Wingdings" panose="05000000000000000000" pitchFamily="2" charset="2"/>
              <a:buChar char="Ø"/>
            </a:pPr>
            <a:r>
              <a:rPr lang="en-US" sz="2400" dirty="0"/>
              <a:t>Once we use linear regression on a data-set divided into training and test set, calculating the scores on training and test set can give us a idea about whether the model is suffering from over-fitting or under-fitting or none</a:t>
            </a:r>
            <a:endParaRPr lang="en-US" sz="2400" dirty="0">
              <a:cs typeface="Cavolini" panose="03000502040302020204" pitchFamily="66" charset="0"/>
            </a:endParaRPr>
          </a:p>
          <a:p>
            <a:pPr marL="0" indent="0">
              <a:buNone/>
            </a:pPr>
            <a:endParaRPr lang="en-US" sz="2400" dirty="0">
              <a:cs typeface="Cavolini" panose="03000502040302020204" pitchFamily="66" charset="0"/>
            </a:endParaRPr>
          </a:p>
          <a:p>
            <a:pPr>
              <a:buFont typeface="Wingdings" panose="05000000000000000000" pitchFamily="2" charset="2"/>
              <a:buChar char="Ø"/>
            </a:pPr>
            <a:r>
              <a:rPr lang="en-US" sz="2400" dirty="0">
                <a:cs typeface="Cavolini" panose="03000502040302020204" pitchFamily="66" charset="0"/>
              </a:rPr>
              <a:t> Linear regression can be used to fit a predictive model to a set of observed values (data). </a:t>
            </a:r>
          </a:p>
          <a:p>
            <a:pPr marL="0" indent="0">
              <a:buNone/>
            </a:pPr>
            <a:endParaRPr lang="en-US" sz="2400" dirty="0">
              <a:cs typeface="Cavolini" panose="03000502040302020204" pitchFamily="66" charset="0"/>
            </a:endParaRPr>
          </a:p>
          <a:p>
            <a:pPr>
              <a:buFont typeface="Wingdings" panose="05000000000000000000" pitchFamily="2" charset="2"/>
              <a:buChar char="Ø"/>
            </a:pPr>
            <a:r>
              <a:rPr lang="en-US" sz="2400" dirty="0">
                <a:cs typeface="Cavolini" panose="03000502040302020204" pitchFamily="66" charset="0"/>
              </a:rPr>
              <a:t> This is useful, if the goal is prediction, or forecasting, or reduction</a:t>
            </a:r>
            <a:endParaRPr lang="en-IN" sz="2400" dirty="0">
              <a:solidFill>
                <a:srgbClr val="000000"/>
              </a:solidFill>
              <a:cs typeface="Cavolini" panose="03000502040302020204"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325" y="643467"/>
            <a:ext cx="10407351"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74BADA-1650-4D52-985E-542DC3AF2475}"/>
              </a:ext>
            </a:extLst>
          </p:cNvPr>
          <p:cNvSpPr>
            <a:spLocks noGrp="1"/>
          </p:cNvSpPr>
          <p:nvPr>
            <p:ph type="title"/>
          </p:nvPr>
        </p:nvSpPr>
        <p:spPr>
          <a:xfrm>
            <a:off x="1288576" y="975815"/>
            <a:ext cx="9614848" cy="1126780"/>
          </a:xfrm>
        </p:spPr>
        <p:txBody>
          <a:bodyPr>
            <a:normAutofit/>
          </a:bodyPr>
          <a:lstStyle/>
          <a:p>
            <a:pPr algn="ctr"/>
            <a:r>
              <a:rPr lang="en-IN"/>
              <a:t>Decision Tree Regression</a:t>
            </a:r>
          </a:p>
        </p:txBody>
      </p:sp>
      <p:sp>
        <p:nvSpPr>
          <p:cNvPr id="27"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419766"/>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EFE229-01EA-41B6-8E76-CE4277015551}"/>
              </a:ext>
            </a:extLst>
          </p:cNvPr>
          <p:cNvSpPr>
            <a:spLocks noGrp="1"/>
          </p:cNvSpPr>
          <p:nvPr>
            <p:ph idx="1"/>
          </p:nvPr>
        </p:nvSpPr>
        <p:spPr>
          <a:xfrm>
            <a:off x="1959310" y="2250840"/>
            <a:ext cx="8623072" cy="4057493"/>
          </a:xfrm>
        </p:spPr>
        <p:txBody>
          <a:bodyPr anchor="ctr">
            <a:normAutofit/>
          </a:bodyPr>
          <a:lstStyle/>
          <a:p>
            <a:pPr>
              <a:lnSpc>
                <a:spcPct val="150000"/>
              </a:lnSpc>
            </a:pPr>
            <a:r>
              <a:rPr lang="en-US" sz="2000" b="0" i="0" dirty="0">
                <a:effectLst/>
              </a:rPr>
              <a:t>Decision Tree is one of the most used, practical approaches for supervised learning. It can be used to solve both Regression and Classification tasks with the latter being put more into practical application.</a:t>
            </a:r>
          </a:p>
          <a:p>
            <a:pPr>
              <a:lnSpc>
                <a:spcPct val="150000"/>
              </a:lnSpc>
            </a:pPr>
            <a:r>
              <a:rPr lang="en-US" sz="2000" b="0" i="0" dirty="0">
                <a:effectLst/>
              </a:rPr>
              <a:t>It is a tree-structured classifier with three types of nodes. The </a:t>
            </a:r>
            <a:r>
              <a:rPr lang="en-US" sz="2000" b="1" i="1" dirty="0">
                <a:effectLst/>
              </a:rPr>
              <a:t>Root Node </a:t>
            </a:r>
            <a:r>
              <a:rPr lang="en-US" sz="2000" b="0" i="0" dirty="0">
                <a:effectLst/>
              </a:rPr>
              <a:t>is the initial node which represents the entire sample and may get split further into further nodes. The </a:t>
            </a:r>
            <a:r>
              <a:rPr lang="en-US" sz="2000" b="1" i="1" dirty="0">
                <a:effectLst/>
              </a:rPr>
              <a:t>Interior Nodes </a:t>
            </a:r>
            <a:r>
              <a:rPr lang="en-US" sz="2000" b="0" i="0" dirty="0">
                <a:effectLst/>
              </a:rPr>
              <a:t>represent the features of a data set and the branches represent the decision rules. Finally, the </a:t>
            </a:r>
            <a:r>
              <a:rPr lang="en-US" sz="2000" b="1" i="1" dirty="0">
                <a:effectLst/>
              </a:rPr>
              <a:t>Leaf Nodes</a:t>
            </a:r>
            <a:r>
              <a:rPr lang="en-US" sz="2000" b="0" i="0" dirty="0">
                <a:effectLst/>
              </a:rPr>
              <a:t> represent the outcome. This algorithm is very useful for solving decision-related problems.</a:t>
            </a:r>
          </a:p>
          <a:p>
            <a:endParaRPr lang="en-IN" sz="2000" dirty="0"/>
          </a:p>
        </p:txBody>
      </p:sp>
    </p:spTree>
    <p:extLst>
      <p:ext uri="{BB962C8B-B14F-4D97-AF65-F5344CB8AC3E}">
        <p14:creationId xmlns:p14="http://schemas.microsoft.com/office/powerpoint/2010/main" val="360978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ilhouette of a person&#10;&#10;Description automatically generated with low confidence"/>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774700" y="2159000"/>
            <a:ext cx="3390900" cy="2308324"/>
          </a:xfrm>
          <a:prstGeom prst="rect">
            <a:avLst/>
          </a:prstGeom>
          <a:noFill/>
        </p:spPr>
        <p:txBody>
          <a:bodyPr wrap="square" rtlCol="0">
            <a:spAutoFit/>
          </a:bodyPr>
          <a:lstStyle/>
          <a:p>
            <a:r>
              <a:rPr lang="en-IN" sz="4800" dirty="0">
                <a:solidFill>
                  <a:schemeClr val="bg1">
                    <a:lumMod val="95000"/>
                  </a:schemeClr>
                </a:solidFill>
              </a:rPr>
              <a:t>Support Vector Regression</a:t>
            </a:r>
          </a:p>
        </p:txBody>
      </p:sp>
      <p:graphicFrame>
        <p:nvGraphicFramePr>
          <p:cNvPr id="15" name="TextBox 1">
            <a:extLst>
              <a:ext uri="{FF2B5EF4-FFF2-40B4-BE49-F238E27FC236}">
                <a16:creationId xmlns:a16="http://schemas.microsoft.com/office/drawing/2014/main" id="{ABA638D8-E908-4454-A4C5-BB380074C046}"/>
              </a:ext>
            </a:extLst>
          </p:cNvPr>
          <p:cNvGraphicFramePr/>
          <p:nvPr>
            <p:extLst>
              <p:ext uri="{D42A27DB-BD31-4B8C-83A1-F6EECF244321}">
                <p14:modId xmlns:p14="http://schemas.microsoft.com/office/powerpoint/2010/main" val="3279327124"/>
              </p:ext>
            </p:extLst>
          </p:nvPr>
        </p:nvGraphicFramePr>
        <p:xfrm>
          <a:off x="5422900" y="-304800"/>
          <a:ext cx="6769100" cy="746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F369C-3C9C-43DB-BB9E-1E09CC32567E}"/>
              </a:ext>
            </a:extLst>
          </p:cNvPr>
          <p:cNvSpPr>
            <a:spLocks noGrp="1"/>
          </p:cNvSpPr>
          <p:nvPr>
            <p:ph type="title"/>
          </p:nvPr>
        </p:nvSpPr>
        <p:spPr>
          <a:xfrm>
            <a:off x="630936" y="640080"/>
            <a:ext cx="4818888" cy="1481328"/>
          </a:xfrm>
        </p:spPr>
        <p:txBody>
          <a:bodyPr anchor="b">
            <a:normAutofit/>
          </a:bodyPr>
          <a:lstStyle/>
          <a:p>
            <a:r>
              <a:rPr lang="en-IN" sz="3000" i="0">
                <a:effectLst/>
                <a:latin typeface="erdana"/>
              </a:rPr>
              <a:t>K-Nearest Neighbor(KNN) Algorithm</a:t>
            </a:r>
            <a:br>
              <a:rPr lang="en-IN" sz="3000" b="0" i="0">
                <a:effectLst/>
                <a:latin typeface="erdana"/>
              </a:rPr>
            </a:br>
            <a:endParaRPr lang="en-IN" sz="3000"/>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8B2CF9-6191-4683-A9E0-666199FE9A2C}"/>
              </a:ext>
            </a:extLst>
          </p:cNvPr>
          <p:cNvSpPr>
            <a:spLocks noGrp="1"/>
          </p:cNvSpPr>
          <p:nvPr>
            <p:ph idx="1"/>
          </p:nvPr>
        </p:nvSpPr>
        <p:spPr>
          <a:xfrm>
            <a:off x="630936" y="2660904"/>
            <a:ext cx="5348624" cy="3547872"/>
          </a:xfrm>
        </p:spPr>
        <p:txBody>
          <a:bodyPr anchor="t">
            <a:normAutofit fontScale="92500" lnSpcReduction="20000"/>
          </a:bodyPr>
          <a:lstStyle/>
          <a:p>
            <a:pPr>
              <a:buFont typeface="Arial" panose="020B0604020202020204" pitchFamily="34" charset="0"/>
              <a:buChar char="•"/>
            </a:pPr>
            <a:r>
              <a:rPr lang="en-US" sz="1500" b="0" i="0" dirty="0">
                <a:effectLst/>
              </a:rPr>
              <a:t>K-Nearest Neighbor is one of the simplest Machine Learning algorithms based on Supervised Learning technique.</a:t>
            </a:r>
          </a:p>
          <a:p>
            <a:pPr>
              <a:buFont typeface="Arial" panose="020B0604020202020204" pitchFamily="34" charset="0"/>
              <a:buChar char="•"/>
            </a:pPr>
            <a:r>
              <a:rPr lang="en-US" sz="1500" b="0" i="0" dirty="0">
                <a:effectLst/>
              </a:rPr>
              <a:t>K-NN algorithm assumes the similarity between the new case/data and available cases and put the new case into the category that is most like the available categories.</a:t>
            </a:r>
          </a:p>
          <a:p>
            <a:pPr>
              <a:buFont typeface="Arial" panose="020B0604020202020204" pitchFamily="34" charset="0"/>
              <a:buChar char="•"/>
            </a:pPr>
            <a:r>
              <a:rPr lang="en-US" sz="1500" b="0" i="0" dirty="0">
                <a:effectLst/>
              </a:rPr>
              <a:t>K-NN algorithm stores all the available data and classifies a new data point based on the similarity. This means when new data appears then it can be easily classified into a well suite category by using K- NN algorithm.</a:t>
            </a:r>
          </a:p>
          <a:p>
            <a:pPr>
              <a:buFont typeface="Arial" panose="020B0604020202020204" pitchFamily="34" charset="0"/>
              <a:buChar char="•"/>
            </a:pPr>
            <a:r>
              <a:rPr lang="en-US" sz="1500" b="0" i="0" dirty="0">
                <a:effectLst/>
              </a:rPr>
              <a:t>K-NN algorithm can be used for Regression as well as for Classification but mostly it is used for the Classification problems.</a:t>
            </a:r>
          </a:p>
          <a:p>
            <a:pPr>
              <a:buFont typeface="Arial" panose="020B0604020202020204" pitchFamily="34" charset="0"/>
              <a:buChar char="•"/>
            </a:pPr>
            <a:r>
              <a:rPr lang="en-US" sz="1500" b="0" i="0" dirty="0">
                <a:effectLst/>
              </a:rPr>
              <a:t>It is also called a </a:t>
            </a:r>
            <a:r>
              <a:rPr lang="en-US" sz="1500" b="1" i="0" dirty="0">
                <a:effectLst/>
              </a:rPr>
              <a:t>lazy learner algorithm</a:t>
            </a:r>
            <a:r>
              <a:rPr lang="en-US" sz="1500" b="0" i="0" dirty="0">
                <a:effectLst/>
              </a:rPr>
              <a:t> because it does not learn from the training set immediately instead it stores the dataset and at the time of classification, it performs an action on the dataset.</a:t>
            </a:r>
          </a:p>
          <a:p>
            <a:pPr>
              <a:buFont typeface="Arial" panose="020B0604020202020204" pitchFamily="34" charset="0"/>
              <a:buChar char="•"/>
            </a:pPr>
            <a:r>
              <a:rPr lang="en-US" sz="1500" b="0" i="0" dirty="0">
                <a:effectLst/>
              </a:rPr>
              <a:t>KNN algorithm at the training phase just stores the dataset and when it gets new data, then it classifies that data into a category that is much similar to the new data.</a:t>
            </a:r>
          </a:p>
          <a:p>
            <a:endParaRPr lang="en-IN" sz="1200" dirty="0"/>
          </a:p>
        </p:txBody>
      </p:sp>
      <p:pic>
        <p:nvPicPr>
          <p:cNvPr id="5" name="Picture 4" descr="Diagram&#10;&#10;Description automatically generated">
            <a:extLst>
              <a:ext uri="{FF2B5EF4-FFF2-40B4-BE49-F238E27FC236}">
                <a16:creationId xmlns:a16="http://schemas.microsoft.com/office/drawing/2014/main" id="{2247B797-7808-423C-BAE7-D6A63D7DB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064258"/>
            <a:ext cx="5458968" cy="2729484"/>
          </a:xfrm>
          <a:prstGeom prst="rect">
            <a:avLst/>
          </a:prstGeom>
        </p:spPr>
      </p:pic>
    </p:spTree>
    <p:extLst>
      <p:ext uri="{BB962C8B-B14F-4D97-AF65-F5344CB8AC3E}">
        <p14:creationId xmlns:p14="http://schemas.microsoft.com/office/powerpoint/2010/main" val="2917915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lumMod val="75000"/>
                  </a:schemeClr>
                </a:solidFill>
                <a:highlight>
                  <a:srgbClr val="C0C0C0"/>
                </a:highlight>
              </a:rPr>
              <a:t>Comparison of algorithms</a:t>
            </a:r>
          </a:p>
        </p:txBody>
      </p:sp>
      <p:pic>
        <p:nvPicPr>
          <p:cNvPr id="6" name="Content Placeholder 5">
            <a:extLst>
              <a:ext uri="{FF2B5EF4-FFF2-40B4-BE49-F238E27FC236}">
                <a16:creationId xmlns:a16="http://schemas.microsoft.com/office/drawing/2014/main" id="{7A78A151-8038-410D-A297-E9BD800411F0}"/>
              </a:ext>
            </a:extLst>
          </p:cNvPr>
          <p:cNvPicPr>
            <a:picLocks noGrp="1" noChangeAspect="1"/>
          </p:cNvPicPr>
          <p:nvPr>
            <p:ph idx="1"/>
          </p:nvPr>
        </p:nvPicPr>
        <p:blipFill>
          <a:blip r:embed="rId2"/>
          <a:stretch>
            <a:fillRect/>
          </a:stretch>
        </p:blipFill>
        <p:spPr>
          <a:xfrm>
            <a:off x="1705511" y="1417834"/>
            <a:ext cx="9020710" cy="50750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6E16-37BC-41E9-A620-38D43E862D4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OUTPUTS</a:t>
            </a:r>
          </a:p>
        </p:txBody>
      </p:sp>
      <p:sp>
        <p:nvSpPr>
          <p:cNvPr id="3" name="Content Placeholder 2">
            <a:extLst>
              <a:ext uri="{FF2B5EF4-FFF2-40B4-BE49-F238E27FC236}">
                <a16:creationId xmlns:a16="http://schemas.microsoft.com/office/drawing/2014/main" id="{6E819E26-F2D7-4627-A488-519E99102D04}"/>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Home Page</a:t>
            </a:r>
          </a:p>
        </p:txBody>
      </p:sp>
      <p:pic>
        <p:nvPicPr>
          <p:cNvPr id="4" name="Picture 3">
            <a:extLst>
              <a:ext uri="{FF2B5EF4-FFF2-40B4-BE49-F238E27FC236}">
                <a16:creationId xmlns:a16="http://schemas.microsoft.com/office/drawing/2014/main" id="{79412434-C8BB-45FD-AFA9-8A805D26E681}"/>
              </a:ext>
            </a:extLst>
          </p:cNvPr>
          <p:cNvPicPr>
            <a:picLocks noChangeAspect="1"/>
          </p:cNvPicPr>
          <p:nvPr/>
        </p:nvPicPr>
        <p:blipFill>
          <a:blip r:embed="rId2"/>
          <a:stretch>
            <a:fillRect/>
          </a:stretch>
        </p:blipFill>
        <p:spPr>
          <a:xfrm>
            <a:off x="1149155" y="1966293"/>
            <a:ext cx="9893688" cy="4452160"/>
          </a:xfrm>
          <a:prstGeom prst="rect">
            <a:avLst/>
          </a:prstGeom>
        </p:spPr>
      </p:pic>
    </p:spTree>
    <p:extLst>
      <p:ext uri="{BB962C8B-B14F-4D97-AF65-F5344CB8AC3E}">
        <p14:creationId xmlns:p14="http://schemas.microsoft.com/office/powerpoint/2010/main" val="51459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74661" y="616449"/>
            <a:ext cx="11373872" cy="5560514"/>
          </a:xfrm>
          <a:prstGeom prst="rect">
            <a:avLst/>
          </a:prstGeom>
        </p:spPr>
        <p:txBody>
          <a:bodyPr vert="horz" lIns="91440" tIns="45720" rIns="91440" bIns="45720" rtlCol="0">
            <a:normAutofit/>
          </a:bodyPr>
          <a:lstStyle/>
          <a:p>
            <a:pPr algn="ctr">
              <a:lnSpc>
                <a:spcPct val="90000"/>
              </a:lnSpc>
              <a:spcAft>
                <a:spcPts val="600"/>
              </a:spcAft>
            </a:pPr>
            <a:r>
              <a:rPr lang="en-US" sz="4400" b="1" dirty="0"/>
              <a:t>Introduction</a:t>
            </a:r>
          </a:p>
          <a:p>
            <a:pPr indent="-228600">
              <a:lnSpc>
                <a:spcPct val="90000"/>
              </a:lnSpc>
              <a:spcAft>
                <a:spcPts val="600"/>
              </a:spcAft>
              <a:buFont typeface="Arial" panose="020B0604020202020204" pitchFamily="34" charset="0"/>
              <a:buChar char="•"/>
            </a:pPr>
            <a:endParaRPr lang="en-US" sz="2000" b="1" dirty="0"/>
          </a:p>
          <a:p>
            <a:pPr>
              <a:lnSpc>
                <a:spcPct val="90000"/>
              </a:lnSpc>
              <a:spcAft>
                <a:spcPts val="600"/>
              </a:spcAft>
            </a:pPr>
            <a:r>
              <a:rPr lang="en-US" sz="2000" dirty="0"/>
              <a:t>Cricket is being played in many countries all around the world. There are a lot of domestic and international tournaments being held in many countries which play cricket. </a:t>
            </a:r>
          </a:p>
          <a:p>
            <a:pPr>
              <a:lnSpc>
                <a:spcPct val="90000"/>
              </a:lnSpc>
              <a:spcAft>
                <a:spcPts val="600"/>
              </a:spcAft>
            </a:pPr>
            <a:r>
              <a:rPr lang="en-US" sz="2000" dirty="0"/>
              <a:t>Cricket is a game played between two teams comprising of 11 players in each team. The result is either a win, loss or a tie(same score/weather). </a:t>
            </a:r>
          </a:p>
          <a:p>
            <a:pPr>
              <a:lnSpc>
                <a:spcPct val="90000"/>
              </a:lnSpc>
              <a:spcAft>
                <a:spcPts val="600"/>
              </a:spcAft>
            </a:pPr>
            <a:r>
              <a:rPr lang="en-US" sz="2000" dirty="0"/>
              <a:t>Moreover, this game is also extremely unpredictable because at every stage of the game the momentum shifts to one of the teams between the two.</a:t>
            </a:r>
          </a:p>
          <a:p>
            <a:pPr>
              <a:lnSpc>
                <a:spcPct val="90000"/>
              </a:lnSpc>
              <a:spcAft>
                <a:spcPts val="600"/>
              </a:spcAft>
            </a:pPr>
            <a:r>
              <a:rPr lang="en-US" sz="2000" dirty="0"/>
              <a:t> A lot of times the result gets decided on the last ball of the match where the game gets really close.</a:t>
            </a:r>
          </a:p>
          <a:p>
            <a:pPr>
              <a:lnSpc>
                <a:spcPct val="90000"/>
              </a:lnSpc>
              <a:spcAft>
                <a:spcPts val="600"/>
              </a:spcAft>
            </a:pPr>
            <a:r>
              <a:rPr lang="en-US" sz="2000" dirty="0"/>
              <a:t>Considering all these unpredictable scenarios of this unpredictable game, there is a huge interest among the spectators to do some prediction either at the start of the game or during the game. </a:t>
            </a:r>
          </a:p>
          <a:p>
            <a:pPr>
              <a:lnSpc>
                <a:spcPct val="90000"/>
              </a:lnSpc>
              <a:spcAft>
                <a:spcPts val="600"/>
              </a:spcAft>
            </a:pPr>
            <a:r>
              <a:rPr lang="en-US" sz="2000" dirty="0"/>
              <a:t>So, keeping in mind all these possibilities, this report aims at studying the problem of predicting the game results before the game has started based on the statistics and data available from the data set. </a:t>
            </a:r>
          </a:p>
          <a:p>
            <a:pPr indent="-228600">
              <a:lnSpc>
                <a:spcPct val="90000"/>
              </a:lnSpc>
              <a:spcAft>
                <a:spcPts val="600"/>
              </a:spcAft>
              <a:buFont typeface="Arial" panose="020B0604020202020204" pitchFamily="34" charset="0"/>
              <a:buChar char="•"/>
            </a:pPr>
            <a:endParaRPr lang="en-US" sz="2000" b="1" dirty="0"/>
          </a:p>
        </p:txBody>
      </p:sp>
      <p:sp>
        <p:nvSpPr>
          <p:cNvPr id="20" name="Rectangle 1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5C8C331-0E32-48ED-84DF-68590CAA8F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Predict Score Page</a:t>
            </a:r>
          </a:p>
        </p:txBody>
      </p:sp>
      <p:pic>
        <p:nvPicPr>
          <p:cNvPr id="4" name="image24.jpeg" descr="A picture containing grass, outdoor, field, game  Description automatically generated">
            <a:extLst>
              <a:ext uri="{FF2B5EF4-FFF2-40B4-BE49-F238E27FC236}">
                <a16:creationId xmlns:a16="http://schemas.microsoft.com/office/drawing/2014/main" id="{719200C4-04CA-4D56-A63D-9266E839F29E}"/>
              </a:ext>
            </a:extLst>
          </p:cNvPr>
          <p:cNvPicPr>
            <a:picLocks noGrp="1"/>
          </p:cNvPicPr>
          <p:nvPr>
            <p:ph idx="1"/>
          </p:nvPr>
        </p:nvPicPr>
        <p:blipFill>
          <a:blip r:embed="rId2" cstate="print"/>
          <a:stretch>
            <a:fillRect/>
          </a:stretch>
        </p:blipFill>
        <p:spPr>
          <a:xfrm>
            <a:off x="4143840" y="976046"/>
            <a:ext cx="7887198" cy="5270642"/>
          </a:xfrm>
          <a:prstGeom prst="rect">
            <a:avLst/>
          </a:prstGeom>
        </p:spPr>
      </p:pic>
    </p:spTree>
    <p:extLst>
      <p:ext uri="{BB962C8B-B14F-4D97-AF65-F5344CB8AC3E}">
        <p14:creationId xmlns:p14="http://schemas.microsoft.com/office/powerpoint/2010/main" val="272426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18CFA-F665-4193-9D00-8FD85C7EE14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Final Output</a:t>
            </a:r>
            <a:endParaRPr lang="en-US" sz="4000" kern="1200" dirty="0">
              <a:solidFill>
                <a:srgbClr val="FFFFFF"/>
              </a:solidFill>
              <a:latin typeface="+mj-lt"/>
              <a:ea typeface="+mj-ea"/>
              <a:cs typeface="+mj-cs"/>
            </a:endParaRPr>
          </a:p>
        </p:txBody>
      </p:sp>
      <p:pic>
        <p:nvPicPr>
          <p:cNvPr id="4" name="image25.jpeg" descr="A picture containing grass, outdoor, field, baseball  Description automatically generated">
            <a:extLst>
              <a:ext uri="{FF2B5EF4-FFF2-40B4-BE49-F238E27FC236}">
                <a16:creationId xmlns:a16="http://schemas.microsoft.com/office/drawing/2014/main" id="{0AFF677B-81D3-454C-926A-659968AC6F07}"/>
              </a:ext>
            </a:extLst>
          </p:cNvPr>
          <p:cNvPicPr>
            <a:picLocks noGrp="1"/>
          </p:cNvPicPr>
          <p:nvPr>
            <p:ph idx="1"/>
          </p:nvPr>
        </p:nvPicPr>
        <p:blipFill>
          <a:blip r:embed="rId2" cstate="print"/>
          <a:stretch>
            <a:fillRect/>
          </a:stretch>
        </p:blipFill>
        <p:spPr>
          <a:xfrm>
            <a:off x="4143840" y="349320"/>
            <a:ext cx="7856376" cy="5291191"/>
          </a:xfrm>
          <a:prstGeom prst="rect">
            <a:avLst/>
          </a:prstGeom>
        </p:spPr>
      </p:pic>
    </p:spTree>
    <p:extLst>
      <p:ext uri="{BB962C8B-B14F-4D97-AF65-F5344CB8AC3E}">
        <p14:creationId xmlns:p14="http://schemas.microsoft.com/office/powerpoint/2010/main" val="398493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2AA9B9-4DA7-48F0-BA16-A104651329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Prediction Process </a:t>
            </a:r>
          </a:p>
        </p:txBody>
      </p:sp>
      <p:pic>
        <p:nvPicPr>
          <p:cNvPr id="4" name="image26.jpeg" descr="A close up of a green field  Description automatically generated">
            <a:extLst>
              <a:ext uri="{FF2B5EF4-FFF2-40B4-BE49-F238E27FC236}">
                <a16:creationId xmlns:a16="http://schemas.microsoft.com/office/drawing/2014/main" id="{48B81D8A-11A5-46C7-B8A4-927168FC8B8D}"/>
              </a:ext>
            </a:extLst>
          </p:cNvPr>
          <p:cNvPicPr>
            <a:picLocks noGrp="1"/>
          </p:cNvPicPr>
          <p:nvPr>
            <p:ph idx="1"/>
          </p:nvPr>
        </p:nvPicPr>
        <p:blipFill>
          <a:blip r:embed="rId3" cstate="print"/>
          <a:stretch>
            <a:fillRect/>
          </a:stretch>
        </p:blipFill>
        <p:spPr>
          <a:xfrm>
            <a:off x="4193498" y="602241"/>
            <a:ext cx="7948843" cy="5671335"/>
          </a:xfrm>
          <a:prstGeom prst="rect">
            <a:avLst/>
          </a:prstGeom>
        </p:spPr>
      </p:pic>
    </p:spTree>
    <p:extLst>
      <p:ext uri="{BB962C8B-B14F-4D97-AF65-F5344CB8AC3E}">
        <p14:creationId xmlns:p14="http://schemas.microsoft.com/office/powerpoint/2010/main" val="194191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IN" sz="4800"/>
              <a:t>Conclusion</a:t>
            </a:r>
          </a:p>
        </p:txBody>
      </p:sp>
      <p:sp>
        <p:nvSpPr>
          <p:cNvPr id="15" name="Freeform: Shape 14"/>
          <p:cNvSpPr>
            <a:spLocks noGrp="1" noRot="1" noChangeAspect="1" noMove="1" noResize="1" noEditPoints="1" noAdjustHandles="1" noChangeArrowheads="1" noChangeShapeType="1" noTextEdit="1"/>
          </p:cNvSpPr>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4E5172D4-5500-40E2-82F1-305701A3F4A0}"/>
              </a:ext>
            </a:extLst>
          </p:cNvPr>
          <p:cNvGraphicFramePr>
            <a:graphicFrameLocks noGrp="1"/>
          </p:cNvGraphicFramePr>
          <p:nvPr>
            <p:ph idx="1"/>
            <p:extLst>
              <p:ext uri="{D42A27DB-BD31-4B8C-83A1-F6EECF244321}">
                <p14:modId xmlns:p14="http://schemas.microsoft.com/office/powerpoint/2010/main" val="1767605212"/>
              </p:ext>
            </p:extLst>
          </p:nvPr>
        </p:nvGraphicFramePr>
        <p:xfrm>
          <a:off x="5189558" y="203200"/>
          <a:ext cx="6408276" cy="566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IN" sz="4800"/>
              <a:t>Future Scope</a:t>
            </a:r>
          </a:p>
        </p:txBody>
      </p:sp>
      <p:sp>
        <p:nvSpPr>
          <p:cNvPr id="8" name="Freeform: Shape 7"/>
          <p:cNvSpPr>
            <a:spLocks noGrp="1" noRot="1" noChangeAspect="1" noMove="1" noResize="1" noEditPoints="1" noAdjustHandles="1" noChangeArrowheads="1" noChangeShapeType="1" noTextEdit="1"/>
          </p:cNvSpPr>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44156" y="203200"/>
            <a:ext cx="6690198" cy="6451600"/>
          </a:xfrm>
        </p:spPr>
        <p:txBody>
          <a:bodyPr anchor="ctr">
            <a:normAutofit/>
          </a:bodyPr>
          <a:lstStyle/>
          <a:p>
            <a:r>
              <a:rPr lang="en-IN" sz="3200" dirty="0">
                <a:solidFill>
                  <a:schemeClr val="bg1"/>
                </a:solidFill>
                <a:latin typeface="Times New Roman" panose="02020603050405020304" charset="0"/>
                <a:cs typeface="Times New Roman" panose="02020603050405020304" charset="0"/>
                <a:sym typeface="+mn-ea"/>
              </a:rPr>
              <a:t>In future, the application can be enhanced by implementing decision tree regressor algorithm ,k nearest neighbour regression, etc. in which we can find the correlation between every independent variable.</a:t>
            </a:r>
          </a:p>
          <a:p>
            <a:pPr marL="0" indent="0">
              <a:buNone/>
            </a:pPr>
            <a:endParaRPr lang="en-IN" sz="3200" dirty="0">
              <a:solidFill>
                <a:schemeClr val="bg1"/>
              </a:solidFill>
              <a:latin typeface="Times New Roman" panose="02020603050405020304" charset="0"/>
              <a:cs typeface="Times New Roman" panose="02020603050405020304" charset="0"/>
              <a:sym typeface="+mn-ea"/>
            </a:endParaRPr>
          </a:p>
          <a:p>
            <a:r>
              <a:rPr lang="en-IN" sz="3200" dirty="0">
                <a:solidFill>
                  <a:schemeClr val="bg1"/>
                </a:solidFill>
                <a:latin typeface="Times New Roman" panose="02020603050405020304" charset="0"/>
                <a:cs typeface="Times New Roman" panose="02020603050405020304" charset="0"/>
                <a:sym typeface="+mn-ea"/>
              </a:rPr>
              <a:t>Developing Android app or IOS app or Web application to provide users in an easy manner</a:t>
            </a:r>
            <a:r>
              <a:rPr lang="en-IN" sz="3200" dirty="0">
                <a:solidFill>
                  <a:schemeClr val="bg1"/>
                </a:solidFill>
                <a:sym typeface="+mn-ea"/>
              </a:rPr>
              <a:t>.</a:t>
            </a:r>
            <a:endParaRPr lang="en-US" sz="3200" dirty="0">
              <a:solidFill>
                <a:schemeClr val="bg1"/>
              </a:solidFill>
            </a:endParaRPr>
          </a:p>
          <a:p>
            <a:endParaRPr lang="en-IN" sz="22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4095" y="851517"/>
            <a:ext cx="5238466" cy="2991416"/>
          </a:xfrm>
        </p:spPr>
        <p:txBody>
          <a:bodyPr anchor="b">
            <a:normAutofit/>
          </a:bodyPr>
          <a:lstStyle/>
          <a:p>
            <a:pPr algn="l"/>
            <a:r>
              <a:rPr lang="en-IN" dirty="0"/>
              <a:t>Thank you</a:t>
            </a:r>
          </a:p>
        </p:txBody>
      </p:sp>
      <p:sp>
        <p:nvSpPr>
          <p:cNvPr id="21" name="Freeform: Shape 20"/>
          <p:cNvSpPr>
            <a:spLocks noGrp="1" noRot="1" noChangeAspect="1" noMove="1" noResize="1" noEditPoints="1" noAdjustHandles="1" noChangeArrowheads="1" noChangeShapeType="1" noTextEdit="1"/>
          </p:cNvSpPr>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IN" dirty="0"/>
              <a:t>				</a:t>
            </a:r>
            <a:r>
              <a:rPr lang="en-IN" b="1" dirty="0"/>
              <a:t>Abstract</a:t>
            </a:r>
          </a:p>
        </p:txBody>
      </p:sp>
      <p:sp>
        <p:nvSpPr>
          <p:cNvPr id="45" name="Freeform: Shape 44"/>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74533" y="1780647"/>
            <a:ext cx="11414589" cy="5195641"/>
          </a:xfrm>
        </p:spPr>
        <p:txBody>
          <a:bodyPr anchor="t">
            <a:normAutofit/>
          </a:bodyPr>
          <a:lstStyle/>
          <a:p>
            <a:pPr marL="0" indent="0">
              <a:buNone/>
            </a:pPr>
            <a:r>
              <a:rPr lang="en-US" sz="2400" dirty="0"/>
              <a:t>Winning is the goal of any sport. Cricket is one the most watched sport now a days. Winning in Cricket depends on various factors like home crowd advantage, performances in the past, experience in the match, performance at the specific venue, performance against the specific team and the current form of the team and the player. </a:t>
            </a:r>
          </a:p>
          <a:p>
            <a:pPr marL="0" indent="0">
              <a:buNone/>
            </a:pPr>
            <a:r>
              <a:rPr lang="en-US" sz="2400" dirty="0"/>
              <a:t>Here we predicts the score of first innings not only based on current run rate but also considers number of wickets fallen, venue  ,batting team, batsman, bowler, etc..</a:t>
            </a:r>
          </a:p>
          <a:p>
            <a:pPr marL="0" indent="0">
              <a:buNone/>
            </a:pPr>
            <a:r>
              <a:rPr lang="en-US" sz="2400" dirty="0"/>
              <a:t>to predict the cricket score I have taken the dataset from espn.cricksheet</a:t>
            </a:r>
          </a:p>
          <a:p>
            <a:pPr marL="0" indent="0">
              <a:buNone/>
            </a:pPr>
            <a:r>
              <a:rPr lang="en-IN" sz="2400" dirty="0"/>
              <a:t>In this Project, a model has been proposed that predicts the score in each of the innings using Multiple Variable Linear Regression , Random Forest algorithm, Lasso, Ridge, Support Vector Regression.</a:t>
            </a:r>
          </a:p>
          <a:p>
            <a:endParaRPr lang="en-IN"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noGrp="1" noRot="1" noChangeAspect="1" noMove="1" noResize="1" noEditPoints="1" noAdjustHandles="1" noChangeArrowheads="1" noChangeShapeType="1"/>
          </p:cNvCxnSpPr>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18589" y="320040"/>
            <a:ext cx="6535212" cy="6217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odi.csv -&gt; 1188 matches (Ball to ball coverage)</a:t>
            </a:r>
          </a:p>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dirty="0"/>
              <a:t>Dataset consist of following columns(features):</a:t>
            </a:r>
          </a:p>
          <a:p>
            <a:pPr marL="342900" indent="-228600">
              <a:lnSpc>
                <a:spcPct val="90000"/>
              </a:lnSpc>
              <a:spcAft>
                <a:spcPts val="600"/>
              </a:spcAft>
              <a:buFont typeface="Arial" panose="020B0604020202020204" pitchFamily="34" charset="0"/>
              <a:buChar char="•"/>
            </a:pPr>
            <a:r>
              <a:rPr lang="en-US" sz="1600" dirty="0"/>
              <a:t>mid -&gt; Each match is given a unique number</a:t>
            </a:r>
          </a:p>
          <a:p>
            <a:pPr marL="342900" indent="-228600">
              <a:lnSpc>
                <a:spcPct val="90000"/>
              </a:lnSpc>
              <a:spcAft>
                <a:spcPts val="600"/>
              </a:spcAft>
              <a:buFont typeface="Arial" panose="020B0604020202020204" pitchFamily="34" charset="0"/>
              <a:buChar char="•"/>
            </a:pPr>
            <a:r>
              <a:rPr lang="en-US" sz="1600" dirty="0"/>
              <a:t> date -&gt; When the match happened</a:t>
            </a:r>
          </a:p>
          <a:p>
            <a:pPr marL="342900" indent="-228600">
              <a:lnSpc>
                <a:spcPct val="90000"/>
              </a:lnSpc>
              <a:spcAft>
                <a:spcPts val="600"/>
              </a:spcAft>
              <a:buFont typeface="Arial" panose="020B0604020202020204" pitchFamily="34" charset="0"/>
              <a:buChar char="•"/>
            </a:pPr>
            <a:r>
              <a:rPr lang="en-US" sz="1600" dirty="0"/>
              <a:t>venue -&gt; Stadium where match is being played</a:t>
            </a:r>
          </a:p>
          <a:p>
            <a:pPr marL="342900" indent="-228600">
              <a:lnSpc>
                <a:spcPct val="90000"/>
              </a:lnSpc>
              <a:spcAft>
                <a:spcPts val="600"/>
              </a:spcAft>
              <a:buFont typeface="Arial" panose="020B0604020202020204" pitchFamily="34" charset="0"/>
              <a:buChar char="•"/>
            </a:pPr>
            <a:r>
              <a:rPr lang="en-US" sz="1600" dirty="0" err="1"/>
              <a:t>bat_team</a:t>
            </a:r>
            <a:r>
              <a:rPr lang="en-US" sz="1600" dirty="0"/>
              <a:t> -&gt; Batting team name</a:t>
            </a:r>
          </a:p>
          <a:p>
            <a:pPr marL="342900" indent="-228600">
              <a:lnSpc>
                <a:spcPct val="90000"/>
              </a:lnSpc>
              <a:spcAft>
                <a:spcPts val="600"/>
              </a:spcAft>
              <a:buFont typeface="Arial" panose="020B0604020202020204" pitchFamily="34" charset="0"/>
              <a:buChar char="•"/>
            </a:pPr>
            <a:r>
              <a:rPr lang="en-US" sz="1600" dirty="0"/>
              <a:t> </a:t>
            </a:r>
            <a:r>
              <a:rPr lang="en-US" sz="1600" dirty="0" err="1"/>
              <a:t>bowl_team</a:t>
            </a:r>
            <a:r>
              <a:rPr lang="en-US" sz="1600" dirty="0"/>
              <a:t> -&gt; Bowling team name</a:t>
            </a:r>
          </a:p>
          <a:p>
            <a:pPr marL="342900" indent="-228600">
              <a:lnSpc>
                <a:spcPct val="90000"/>
              </a:lnSpc>
              <a:spcAft>
                <a:spcPts val="600"/>
              </a:spcAft>
              <a:buFont typeface="Arial" panose="020B0604020202020204" pitchFamily="34" charset="0"/>
              <a:buChar char="•"/>
            </a:pPr>
            <a:r>
              <a:rPr lang="en-US" sz="1600" dirty="0"/>
              <a:t>batsman -&gt; Batsman name who faced that ball</a:t>
            </a:r>
          </a:p>
          <a:p>
            <a:pPr marL="342900" indent="-228600">
              <a:lnSpc>
                <a:spcPct val="90000"/>
              </a:lnSpc>
              <a:spcAft>
                <a:spcPts val="600"/>
              </a:spcAft>
              <a:buFont typeface="Arial" panose="020B0604020202020204" pitchFamily="34" charset="0"/>
              <a:buChar char="•"/>
            </a:pPr>
            <a:r>
              <a:rPr lang="en-US" sz="1600" dirty="0"/>
              <a:t>bowler -&gt; Bowler who bowled that ball</a:t>
            </a:r>
          </a:p>
          <a:p>
            <a:pPr marL="342900" indent="-228600">
              <a:lnSpc>
                <a:spcPct val="90000"/>
              </a:lnSpc>
              <a:spcAft>
                <a:spcPts val="600"/>
              </a:spcAft>
              <a:buFont typeface="Arial" panose="020B0604020202020204" pitchFamily="34" charset="0"/>
              <a:buChar char="•"/>
            </a:pPr>
            <a:r>
              <a:rPr lang="en-US" sz="1600" dirty="0"/>
              <a:t>runs -&gt; Total runs scored by team at that instance</a:t>
            </a:r>
          </a:p>
          <a:p>
            <a:pPr marL="342900" indent="-228600">
              <a:lnSpc>
                <a:spcPct val="90000"/>
              </a:lnSpc>
              <a:spcAft>
                <a:spcPts val="600"/>
              </a:spcAft>
              <a:buFont typeface="Arial" panose="020B0604020202020204" pitchFamily="34" charset="0"/>
              <a:buChar char="•"/>
            </a:pPr>
            <a:r>
              <a:rPr lang="en-US" sz="1600" dirty="0"/>
              <a:t>wickets -&gt; Total wickets fallen at that instance</a:t>
            </a:r>
          </a:p>
          <a:p>
            <a:pPr marL="342900" indent="-228600">
              <a:lnSpc>
                <a:spcPct val="90000"/>
              </a:lnSpc>
              <a:spcAft>
                <a:spcPts val="600"/>
              </a:spcAft>
              <a:buFont typeface="Arial" panose="020B0604020202020204" pitchFamily="34" charset="0"/>
              <a:buChar char="•"/>
            </a:pPr>
            <a:r>
              <a:rPr lang="en-US" sz="1600" dirty="0"/>
              <a:t> overs -&gt; Total overs bowled at that instance</a:t>
            </a:r>
          </a:p>
          <a:p>
            <a:pPr marL="342900" indent="-228600">
              <a:lnSpc>
                <a:spcPct val="90000"/>
              </a:lnSpc>
              <a:spcAft>
                <a:spcPts val="600"/>
              </a:spcAft>
              <a:buFont typeface="Arial" panose="020B0604020202020204" pitchFamily="34" charset="0"/>
              <a:buChar char="•"/>
            </a:pPr>
            <a:r>
              <a:rPr lang="en-US" sz="1600" dirty="0"/>
              <a:t>runs_last_5 -&gt; Total runs scored in last 5 overs </a:t>
            </a:r>
          </a:p>
          <a:p>
            <a:pPr marL="342900" indent="-228600">
              <a:lnSpc>
                <a:spcPct val="90000"/>
              </a:lnSpc>
              <a:spcAft>
                <a:spcPts val="600"/>
              </a:spcAft>
              <a:buFont typeface="Arial" panose="020B0604020202020204" pitchFamily="34" charset="0"/>
              <a:buChar char="•"/>
            </a:pPr>
            <a:r>
              <a:rPr lang="en-US" sz="1600" dirty="0"/>
              <a:t>wickets_last_5 -&gt; Total wickets that fell in last 5 overs</a:t>
            </a:r>
          </a:p>
          <a:p>
            <a:pPr marL="342900" indent="-228600">
              <a:lnSpc>
                <a:spcPct val="90000"/>
              </a:lnSpc>
              <a:spcAft>
                <a:spcPts val="600"/>
              </a:spcAft>
              <a:buFont typeface="Arial" panose="020B0604020202020204" pitchFamily="34" charset="0"/>
              <a:buChar char="•"/>
            </a:pPr>
            <a:r>
              <a:rPr lang="en-US" sz="1600" dirty="0"/>
              <a:t>striker -&gt; max(runs scored by striker, runs scored by non-striker)</a:t>
            </a:r>
          </a:p>
          <a:p>
            <a:pPr marL="342900" indent="-228600">
              <a:lnSpc>
                <a:spcPct val="90000"/>
              </a:lnSpc>
              <a:spcAft>
                <a:spcPts val="600"/>
              </a:spcAft>
              <a:buFont typeface="Arial" panose="020B0604020202020204" pitchFamily="34" charset="0"/>
              <a:buChar char="•"/>
            </a:pPr>
            <a:r>
              <a:rPr lang="en-US" sz="1600" dirty="0"/>
              <a:t>non-striker -&gt; min(runs scored by striker, runs scored by non-striker) </a:t>
            </a:r>
          </a:p>
          <a:p>
            <a:pPr marL="342900" indent="-228600">
              <a:lnSpc>
                <a:spcPct val="90000"/>
              </a:lnSpc>
              <a:spcAft>
                <a:spcPts val="600"/>
              </a:spcAft>
              <a:buFont typeface="Arial" panose="020B0604020202020204" pitchFamily="34" charset="0"/>
              <a:buChar char="•"/>
            </a:pPr>
            <a:r>
              <a:rPr lang="en-US" sz="1600" dirty="0"/>
              <a:t>total -&gt; Total runs scored by batting team after first innings</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
        <p:nvSpPr>
          <p:cNvPr id="3" name="TextBox 2"/>
          <p:cNvSpPr txBox="1"/>
          <p:nvPr/>
        </p:nvSpPr>
        <p:spPr>
          <a:xfrm>
            <a:off x="1366463" y="2208944"/>
            <a:ext cx="2771193" cy="646331"/>
          </a:xfrm>
          <a:prstGeom prst="rect">
            <a:avLst/>
          </a:prstGeom>
          <a:noFill/>
        </p:spPr>
        <p:txBody>
          <a:bodyPr wrap="square" rtlCol="0">
            <a:spAutoFit/>
          </a:bodyPr>
          <a:lstStyle/>
          <a:p>
            <a:r>
              <a:rPr lang="en-IN" sz="3600" dirty="0"/>
              <a:t>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3"/>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Dataset</a:t>
            </a:r>
            <a:endParaRPr lang="en-US" sz="3200" kern="1200" dirty="0">
              <a:solidFill>
                <a:schemeClr val="bg1"/>
              </a:solidFill>
              <a:latin typeface="+mj-lt"/>
              <a:ea typeface="+mj-ea"/>
              <a:cs typeface="+mj-cs"/>
            </a:endParaRPr>
          </a:p>
        </p:txBody>
      </p:sp>
      <p:pic>
        <p:nvPicPr>
          <p:cNvPr id="4" name="Picture 3" descr="A large roo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45728"/>
            <a:ext cx="10905066" cy="36531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50E087F-9552-4E59-9A1F-7B83B274A32C}"/>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Data Pre-Processing </a:t>
            </a:r>
          </a:p>
        </p:txBody>
      </p:sp>
      <p:sp>
        <p:nvSpPr>
          <p:cNvPr id="3" name="Content Placeholder 2">
            <a:extLst>
              <a:ext uri="{FF2B5EF4-FFF2-40B4-BE49-F238E27FC236}">
                <a16:creationId xmlns:a16="http://schemas.microsoft.com/office/drawing/2014/main" id="{4DA00BC9-EBD7-4F0D-8C25-D7E0AF0ECA05}"/>
              </a:ext>
            </a:extLst>
          </p:cNvPr>
          <p:cNvSpPr>
            <a:spLocks noGrp="1"/>
          </p:cNvSpPr>
          <p:nvPr>
            <p:ph idx="1"/>
          </p:nvPr>
        </p:nvSpPr>
        <p:spPr>
          <a:xfrm>
            <a:off x="1367624" y="2490436"/>
            <a:ext cx="9708995" cy="3567173"/>
          </a:xfrm>
        </p:spPr>
        <p:txBody>
          <a:bodyPr anchor="ctr">
            <a:normAutofit/>
          </a:bodyPr>
          <a:lstStyle/>
          <a:p>
            <a:r>
              <a:rPr lang="en-US" sz="2400" kern="1200" dirty="0">
                <a:latin typeface="+mj-lt"/>
                <a:ea typeface="+mj-ea"/>
                <a:cs typeface="+mj-cs"/>
              </a:rPr>
              <a:t>Data preprocessing is a process of preparing the raw data and making it suitable for a machine learning model. It is the first and crucial step while creating a machine learning model.</a:t>
            </a:r>
          </a:p>
          <a:p>
            <a:br>
              <a:rPr lang="en-US" sz="2400" kern="1200" dirty="0">
                <a:latin typeface="+mj-lt"/>
                <a:ea typeface="+mj-ea"/>
                <a:cs typeface="+mj-cs"/>
              </a:rPr>
            </a:br>
            <a:r>
              <a:rPr lang="en-US" sz="2400" kern="1200" dirty="0">
                <a:latin typeface="+mj-lt"/>
                <a:ea typeface="+mj-ea"/>
                <a:cs typeface="+mj-cs"/>
              </a:rPr>
              <a:t>When creating a machine learning project, it is not always a case that we come across the clean and formatted data. And while doing any operation with data, it is mandatory to clean it and put in a formatted way. So, for this, we use data preprocessing task.</a:t>
            </a:r>
            <a:endParaRPr lang="en-IN" sz="2400" dirty="0"/>
          </a:p>
        </p:txBody>
      </p:sp>
    </p:spTree>
    <p:extLst>
      <p:ext uri="{BB962C8B-B14F-4D97-AF65-F5344CB8AC3E}">
        <p14:creationId xmlns:p14="http://schemas.microsoft.com/office/powerpoint/2010/main" val="35784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36" name="Freeform: Shape 3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38" name="Freeform: Shape 3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74A67382-28F7-48ED-82FD-8DA5BA5867A0}"/>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b="1" u="sng" kern="1200">
                <a:solidFill>
                  <a:schemeClr val="tx1"/>
                </a:solidFill>
                <a:latin typeface="+mj-lt"/>
                <a:ea typeface="+mj-ea"/>
                <a:cs typeface="+mj-cs"/>
              </a:rPr>
              <a:t>Missing Values or Null Values</a:t>
            </a:r>
            <a:br>
              <a:rPr lang="en-US" sz="5400" b="1" u="sng" kern="1200">
                <a:solidFill>
                  <a:schemeClr val="tx1"/>
                </a:solidFill>
                <a:latin typeface="+mj-lt"/>
                <a:ea typeface="+mj-ea"/>
                <a:cs typeface="+mj-cs"/>
              </a:rPr>
            </a:br>
            <a:endParaRPr lang="en-US" sz="5400" kern="1200">
              <a:solidFill>
                <a:schemeClr val="tx1"/>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975DBE5E-BD19-43D5-A6C4-5F6A6774F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5256" y="643469"/>
            <a:ext cx="5853331" cy="5571062"/>
          </a:xfrm>
          <a:prstGeom prst="rect">
            <a:avLst/>
          </a:prstGeom>
        </p:spPr>
      </p:pic>
    </p:spTree>
    <p:extLst>
      <p:ext uri="{BB962C8B-B14F-4D97-AF65-F5344CB8AC3E}">
        <p14:creationId xmlns:p14="http://schemas.microsoft.com/office/powerpoint/2010/main" val="37288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BDC90-A55F-4929-BC0E-0D8110D1450C}"/>
              </a:ext>
            </a:extLst>
          </p:cNvPr>
          <p:cNvSpPr>
            <a:spLocks noGrp="1"/>
          </p:cNvSpPr>
          <p:nvPr>
            <p:ph type="title"/>
          </p:nvPr>
        </p:nvSpPr>
        <p:spPr>
          <a:xfrm>
            <a:off x="630918" y="643465"/>
            <a:ext cx="3895359" cy="1846615"/>
          </a:xfrm>
        </p:spPr>
        <p:txBody>
          <a:bodyPr anchor="b">
            <a:normAutofit/>
          </a:bodyPr>
          <a:lstStyle/>
          <a:p>
            <a:r>
              <a:rPr lang="en-IN" sz="5400"/>
              <a:t>Outliers</a:t>
            </a:r>
          </a:p>
        </p:txBody>
      </p:sp>
      <p:sp>
        <p:nvSpPr>
          <p:cNvPr id="2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9F50B0-3FBF-434A-B5B3-F1EEBA6A376A}"/>
              </a:ext>
            </a:extLst>
          </p:cNvPr>
          <p:cNvSpPr>
            <a:spLocks noGrp="1"/>
          </p:cNvSpPr>
          <p:nvPr>
            <p:ph idx="1"/>
          </p:nvPr>
        </p:nvSpPr>
        <p:spPr>
          <a:xfrm>
            <a:off x="630936" y="2807167"/>
            <a:ext cx="3895522" cy="3386399"/>
          </a:xfrm>
        </p:spPr>
        <p:txBody>
          <a:bodyPr>
            <a:normAutofit/>
          </a:bodyPr>
          <a:lstStyle/>
          <a:p>
            <a:r>
              <a:rPr lang="en-US" sz="1500" spc="-15">
                <a:effectLst/>
                <a:latin typeface="Times New Roman" panose="02020603050405020304" pitchFamily="18" charset="0"/>
                <a:ea typeface="Times New Roman" panose="02020603050405020304" pitchFamily="18" charset="0"/>
              </a:rPr>
              <a:t>An outlier </a:t>
            </a:r>
            <a:r>
              <a:rPr lang="en-US" sz="1500" spc="-25">
                <a:effectLst/>
                <a:latin typeface="Times New Roman" panose="02020603050405020304" pitchFamily="18" charset="0"/>
                <a:ea typeface="Times New Roman" panose="02020603050405020304" pitchFamily="18" charset="0"/>
              </a:rPr>
              <a:t>is </a:t>
            </a:r>
            <a:r>
              <a:rPr lang="en-US" sz="1500">
                <a:effectLst/>
                <a:latin typeface="Times New Roman" panose="02020603050405020304" pitchFamily="18" charset="0"/>
                <a:ea typeface="Times New Roman" panose="02020603050405020304" pitchFamily="18" charset="0"/>
              </a:rPr>
              <a:t>an </a:t>
            </a:r>
            <a:r>
              <a:rPr lang="en-US" sz="1500" spc="-15">
                <a:effectLst/>
                <a:latin typeface="Times New Roman" panose="02020603050405020304" pitchFamily="18" charset="0"/>
                <a:ea typeface="Times New Roman" panose="02020603050405020304" pitchFamily="18" charset="0"/>
              </a:rPr>
              <a:t>object </a:t>
            </a:r>
            <a:r>
              <a:rPr lang="en-US" sz="1500">
                <a:effectLst/>
                <a:latin typeface="Times New Roman" panose="02020603050405020304" pitchFamily="18" charset="0"/>
                <a:ea typeface="Times New Roman" panose="02020603050405020304" pitchFamily="18" charset="0"/>
              </a:rPr>
              <a:t>that deviates </a:t>
            </a:r>
            <a:r>
              <a:rPr lang="en-US" sz="1500" spc="-15">
                <a:effectLst/>
                <a:latin typeface="Times New Roman" panose="02020603050405020304" pitchFamily="18" charset="0"/>
                <a:ea typeface="Times New Roman" panose="02020603050405020304" pitchFamily="18" charset="0"/>
              </a:rPr>
              <a:t>significantly </a:t>
            </a:r>
            <a:r>
              <a:rPr lang="en-US" sz="1500">
                <a:effectLst/>
                <a:latin typeface="Times New Roman" panose="02020603050405020304" pitchFamily="18" charset="0"/>
                <a:ea typeface="Times New Roman" panose="02020603050405020304" pitchFamily="18" charset="0"/>
              </a:rPr>
              <a:t>from the rest of the objects. They can </a:t>
            </a:r>
            <a:r>
              <a:rPr lang="en-US" sz="1500" spc="-15">
                <a:effectLst/>
                <a:latin typeface="Times New Roman" panose="02020603050405020304" pitchFamily="18" charset="0"/>
                <a:ea typeface="Times New Roman" panose="02020603050405020304" pitchFamily="18" charset="0"/>
              </a:rPr>
              <a:t>be </a:t>
            </a:r>
            <a:r>
              <a:rPr lang="en-US" sz="1500">
                <a:effectLst/>
                <a:latin typeface="Times New Roman" panose="02020603050405020304" pitchFamily="18" charset="0"/>
                <a:ea typeface="Times New Roman" panose="02020603050405020304" pitchFamily="18" charset="0"/>
              </a:rPr>
              <a:t>caused </a:t>
            </a:r>
            <a:r>
              <a:rPr lang="en-US" sz="1500" spc="-15">
                <a:effectLst/>
                <a:latin typeface="Times New Roman" panose="02020603050405020304" pitchFamily="18" charset="0"/>
                <a:ea typeface="Times New Roman" panose="02020603050405020304" pitchFamily="18" charset="0"/>
              </a:rPr>
              <a:t>by measurement </a:t>
            </a:r>
            <a:r>
              <a:rPr lang="en-US" sz="1500">
                <a:effectLst/>
                <a:latin typeface="Times New Roman" panose="02020603050405020304" pitchFamily="18" charset="0"/>
                <a:ea typeface="Times New Roman" panose="02020603050405020304" pitchFamily="18" charset="0"/>
              </a:rPr>
              <a:t>or </a:t>
            </a:r>
            <a:r>
              <a:rPr lang="en-US" sz="1500" spc="-15">
                <a:effectLst/>
                <a:latin typeface="Times New Roman" panose="02020603050405020304" pitchFamily="18" charset="0"/>
                <a:ea typeface="Times New Roman" panose="02020603050405020304" pitchFamily="18" charset="0"/>
              </a:rPr>
              <a:t>execution error. </a:t>
            </a:r>
            <a:r>
              <a:rPr lang="en-US" sz="1500">
                <a:effectLst/>
                <a:latin typeface="Times New Roman" panose="02020603050405020304" pitchFamily="18" charset="0"/>
                <a:ea typeface="Times New Roman" panose="02020603050405020304" pitchFamily="18" charset="0"/>
              </a:rPr>
              <a:t>The </a:t>
            </a:r>
            <a:r>
              <a:rPr lang="en-US" sz="1500" spc="-20">
                <a:effectLst/>
                <a:latin typeface="Times New Roman" panose="02020603050405020304" pitchFamily="18" charset="0"/>
                <a:ea typeface="Times New Roman" panose="02020603050405020304" pitchFamily="18" charset="0"/>
              </a:rPr>
              <a:t>analysis </a:t>
            </a:r>
            <a:r>
              <a:rPr lang="en-US" sz="1500">
                <a:effectLst/>
                <a:latin typeface="Times New Roman" panose="02020603050405020304" pitchFamily="18" charset="0"/>
                <a:ea typeface="Times New Roman" panose="02020603050405020304" pitchFamily="18" charset="0"/>
              </a:rPr>
              <a:t>of </a:t>
            </a:r>
            <a:r>
              <a:rPr lang="en-US" sz="1500" spc="-15">
                <a:effectLst/>
                <a:latin typeface="Times New Roman" panose="02020603050405020304" pitchFamily="18" charset="0"/>
                <a:ea typeface="Times New Roman" panose="02020603050405020304" pitchFamily="18" charset="0"/>
              </a:rPr>
              <a:t>outlier </a:t>
            </a:r>
            <a:r>
              <a:rPr lang="en-US" sz="1500">
                <a:effectLst/>
                <a:latin typeface="Times New Roman" panose="02020603050405020304" pitchFamily="18" charset="0"/>
                <a:ea typeface="Times New Roman" panose="02020603050405020304" pitchFamily="18" charset="0"/>
              </a:rPr>
              <a:t>data </a:t>
            </a:r>
            <a:r>
              <a:rPr lang="en-US" sz="1500" spc="-25">
                <a:effectLst/>
                <a:latin typeface="Times New Roman" panose="02020603050405020304" pitchFamily="18" charset="0"/>
                <a:ea typeface="Times New Roman" panose="02020603050405020304" pitchFamily="18" charset="0"/>
              </a:rPr>
              <a:t>is </a:t>
            </a:r>
            <a:r>
              <a:rPr lang="en-US" sz="1500">
                <a:effectLst/>
                <a:latin typeface="Times New Roman" panose="02020603050405020304" pitchFamily="18" charset="0"/>
                <a:ea typeface="Times New Roman" panose="02020603050405020304" pitchFamily="18" charset="0"/>
              </a:rPr>
              <a:t>referred </a:t>
            </a:r>
            <a:r>
              <a:rPr lang="en-US" sz="1500" spc="-15">
                <a:effectLst/>
                <a:latin typeface="Times New Roman" panose="02020603050405020304" pitchFamily="18" charset="0"/>
                <a:ea typeface="Times New Roman" panose="02020603050405020304" pitchFamily="18" charset="0"/>
              </a:rPr>
              <a:t>to </a:t>
            </a:r>
            <a:r>
              <a:rPr lang="en-US" sz="1500">
                <a:effectLst/>
                <a:latin typeface="Times New Roman" panose="02020603050405020304" pitchFamily="18" charset="0"/>
                <a:ea typeface="Times New Roman" panose="02020603050405020304" pitchFamily="18" charset="0"/>
              </a:rPr>
              <a:t>as </a:t>
            </a:r>
            <a:r>
              <a:rPr lang="en-US" sz="1500" spc="-15">
                <a:effectLst/>
                <a:latin typeface="Times New Roman" panose="02020603050405020304" pitchFamily="18" charset="0"/>
                <a:ea typeface="Times New Roman" panose="02020603050405020304" pitchFamily="18" charset="0"/>
              </a:rPr>
              <a:t>outlier analysis</a:t>
            </a:r>
            <a:r>
              <a:rPr lang="en-US" sz="1500" spc="-15">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or</a:t>
            </a:r>
            <a:r>
              <a:rPr lang="en-US" sz="1500">
                <a:latin typeface="Times New Roman" panose="02020603050405020304" pitchFamily="18" charset="0"/>
                <a:ea typeface="Times New Roman" panose="02020603050405020304" pitchFamily="18" charset="0"/>
              </a:rPr>
              <a:t> </a:t>
            </a:r>
            <a:r>
              <a:rPr lang="en-US" sz="1500" spc="-15">
                <a:effectLst/>
                <a:latin typeface="Times New Roman" panose="02020603050405020304" pitchFamily="18" charset="0"/>
                <a:ea typeface="Times New Roman" panose="02020603050405020304" pitchFamily="18" charset="0"/>
              </a:rPr>
              <a:t>outlier </a:t>
            </a:r>
            <a:r>
              <a:rPr lang="en-US" sz="1500" spc="-30">
                <a:effectLst/>
                <a:latin typeface="Times New Roman" panose="02020603050405020304" pitchFamily="18" charset="0"/>
                <a:ea typeface="Times New Roman" panose="02020603050405020304" pitchFamily="18" charset="0"/>
              </a:rPr>
              <a:t>mining. </a:t>
            </a:r>
          </a:p>
          <a:p>
            <a:r>
              <a:rPr lang="en-US" sz="1500">
                <a:effectLst/>
                <a:latin typeface="Times New Roman" panose="02020603050405020304" pitchFamily="18" charset="0"/>
                <a:ea typeface="Times New Roman" panose="02020603050405020304" pitchFamily="18" charset="0"/>
              </a:rPr>
              <a:t>Most data </a:t>
            </a:r>
            <a:r>
              <a:rPr lang="en-US" sz="1500" spc="-25">
                <a:effectLst/>
                <a:latin typeface="Times New Roman" panose="02020603050405020304" pitchFamily="18" charset="0"/>
                <a:ea typeface="Times New Roman" panose="02020603050405020304" pitchFamily="18" charset="0"/>
              </a:rPr>
              <a:t>mining </a:t>
            </a:r>
            <a:r>
              <a:rPr lang="en-US" sz="1500">
                <a:effectLst/>
                <a:latin typeface="Times New Roman" panose="02020603050405020304" pitchFamily="18" charset="0"/>
                <a:ea typeface="Times New Roman" panose="02020603050405020304" pitchFamily="18" charset="0"/>
              </a:rPr>
              <a:t>methods discard outliers </a:t>
            </a:r>
            <a:r>
              <a:rPr lang="en-US" sz="1500" spc="-15">
                <a:effectLst/>
                <a:latin typeface="Times New Roman" panose="02020603050405020304" pitchFamily="18" charset="0"/>
                <a:ea typeface="Times New Roman" panose="02020603050405020304" pitchFamily="18" charset="0"/>
              </a:rPr>
              <a:t>noise or exceptions, however, </a:t>
            </a:r>
            <a:r>
              <a:rPr lang="en-US" sz="1500" spc="-25">
                <a:effectLst/>
                <a:latin typeface="Times New Roman" panose="02020603050405020304" pitchFamily="18" charset="0"/>
                <a:ea typeface="Times New Roman" panose="02020603050405020304" pitchFamily="18" charset="0"/>
              </a:rPr>
              <a:t>in </a:t>
            </a:r>
            <a:r>
              <a:rPr lang="en-US" sz="1500" spc="-20">
                <a:effectLst/>
                <a:latin typeface="Times New Roman" panose="02020603050405020304" pitchFamily="18" charset="0"/>
                <a:ea typeface="Times New Roman" panose="02020603050405020304" pitchFamily="18" charset="0"/>
              </a:rPr>
              <a:t>some </a:t>
            </a:r>
            <a:r>
              <a:rPr lang="en-US" sz="1500" spc="-15">
                <a:effectLst/>
                <a:latin typeface="Times New Roman" panose="02020603050405020304" pitchFamily="18" charset="0"/>
                <a:ea typeface="Times New Roman" panose="02020603050405020304" pitchFamily="18" charset="0"/>
              </a:rPr>
              <a:t>applications </a:t>
            </a:r>
            <a:r>
              <a:rPr lang="en-US" sz="1500">
                <a:effectLst/>
                <a:latin typeface="Times New Roman" panose="02020603050405020304" pitchFamily="18" charset="0"/>
                <a:ea typeface="Times New Roman" panose="02020603050405020304" pitchFamily="18" charset="0"/>
              </a:rPr>
              <a:t>such as </a:t>
            </a:r>
            <a:r>
              <a:rPr lang="en-US" sz="1500" spc="-15">
                <a:effectLst/>
                <a:latin typeface="Times New Roman" panose="02020603050405020304" pitchFamily="18" charset="0"/>
                <a:ea typeface="Times New Roman" panose="02020603050405020304" pitchFamily="18" charset="0"/>
              </a:rPr>
              <a:t>fraud detection, </a:t>
            </a:r>
            <a:r>
              <a:rPr lang="en-US" sz="1500">
                <a:effectLst/>
                <a:latin typeface="Times New Roman" panose="02020603050405020304" pitchFamily="18" charset="0"/>
                <a:ea typeface="Times New Roman" panose="02020603050405020304" pitchFamily="18" charset="0"/>
              </a:rPr>
              <a:t>the </a:t>
            </a:r>
            <a:r>
              <a:rPr lang="en-US" sz="1500" spc="-15">
                <a:effectLst/>
                <a:latin typeface="Times New Roman" panose="02020603050405020304" pitchFamily="18" charset="0"/>
                <a:ea typeface="Times New Roman" panose="02020603050405020304" pitchFamily="18" charset="0"/>
              </a:rPr>
              <a:t>rare </a:t>
            </a:r>
            <a:r>
              <a:rPr lang="en-US" sz="1500">
                <a:effectLst/>
                <a:latin typeface="Times New Roman" panose="02020603050405020304" pitchFamily="18" charset="0"/>
                <a:ea typeface="Times New Roman" panose="02020603050405020304" pitchFamily="18" charset="0"/>
              </a:rPr>
              <a:t>events can </a:t>
            </a:r>
            <a:r>
              <a:rPr lang="en-US" sz="1500" spc="-15">
                <a:effectLst/>
                <a:latin typeface="Times New Roman" panose="02020603050405020304" pitchFamily="18" charset="0"/>
                <a:ea typeface="Times New Roman" panose="02020603050405020304" pitchFamily="18" charset="0"/>
              </a:rPr>
              <a:t>be more interesting </a:t>
            </a:r>
            <a:r>
              <a:rPr lang="en-US" sz="1500">
                <a:effectLst/>
                <a:latin typeface="Times New Roman" panose="02020603050405020304" pitchFamily="18" charset="0"/>
                <a:ea typeface="Times New Roman" panose="02020603050405020304" pitchFamily="18" charset="0"/>
              </a:rPr>
              <a:t>than the </a:t>
            </a:r>
            <a:r>
              <a:rPr lang="en-US" sz="1500" spc="-15">
                <a:effectLst/>
                <a:latin typeface="Times New Roman" panose="02020603050405020304" pitchFamily="18" charset="0"/>
                <a:ea typeface="Times New Roman" panose="02020603050405020304" pitchFamily="18" charset="0"/>
              </a:rPr>
              <a:t>more regularly occurring </a:t>
            </a:r>
            <a:r>
              <a:rPr lang="en-US" sz="1500">
                <a:effectLst/>
                <a:latin typeface="Times New Roman" panose="02020603050405020304" pitchFamily="18" charset="0"/>
                <a:ea typeface="Times New Roman" panose="02020603050405020304" pitchFamily="18" charset="0"/>
              </a:rPr>
              <a:t>one and </a:t>
            </a:r>
            <a:r>
              <a:rPr lang="en-US" sz="1500" spc="-15">
                <a:effectLst/>
                <a:latin typeface="Times New Roman" panose="02020603050405020304" pitchFamily="18" charset="0"/>
                <a:ea typeface="Times New Roman" panose="02020603050405020304" pitchFamily="18" charset="0"/>
              </a:rPr>
              <a:t>hence, </a:t>
            </a:r>
            <a:r>
              <a:rPr lang="en-US" sz="1500">
                <a:effectLst/>
                <a:latin typeface="Times New Roman" panose="02020603050405020304" pitchFamily="18" charset="0"/>
                <a:ea typeface="Times New Roman" panose="02020603050405020304" pitchFamily="18" charset="0"/>
              </a:rPr>
              <a:t>the </a:t>
            </a:r>
            <a:r>
              <a:rPr lang="en-US" sz="1500" spc="-15">
                <a:effectLst/>
                <a:latin typeface="Times New Roman" panose="02020603050405020304" pitchFamily="18" charset="0"/>
                <a:ea typeface="Times New Roman" panose="02020603050405020304" pitchFamily="18" charset="0"/>
              </a:rPr>
              <a:t>outlier </a:t>
            </a:r>
            <a:r>
              <a:rPr lang="en-US" sz="1500" spc="-20">
                <a:effectLst/>
                <a:latin typeface="Times New Roman" panose="02020603050405020304" pitchFamily="18" charset="0"/>
                <a:ea typeface="Times New Roman" panose="02020603050405020304" pitchFamily="18" charset="0"/>
              </a:rPr>
              <a:t>analysis </a:t>
            </a:r>
            <a:r>
              <a:rPr lang="en-US" sz="1500">
                <a:effectLst/>
                <a:latin typeface="Times New Roman" panose="02020603050405020304" pitchFamily="18" charset="0"/>
                <a:ea typeface="Times New Roman" panose="02020603050405020304" pitchFamily="18" charset="0"/>
              </a:rPr>
              <a:t>becomes </a:t>
            </a:r>
            <a:r>
              <a:rPr lang="en-US" sz="1500" spc="-15">
                <a:effectLst/>
                <a:latin typeface="Times New Roman" panose="02020603050405020304" pitchFamily="18" charset="0"/>
                <a:ea typeface="Times New Roman" panose="02020603050405020304" pitchFamily="18" charset="0"/>
              </a:rPr>
              <a:t>important </a:t>
            </a:r>
            <a:r>
              <a:rPr lang="en-US" sz="1500" spc="-25">
                <a:effectLst/>
                <a:latin typeface="Times New Roman" panose="02020603050405020304" pitchFamily="18" charset="0"/>
                <a:ea typeface="Times New Roman" panose="02020603050405020304" pitchFamily="18" charset="0"/>
              </a:rPr>
              <a:t>in </a:t>
            </a:r>
            <a:r>
              <a:rPr lang="en-US" sz="1500">
                <a:effectLst/>
                <a:latin typeface="Times New Roman" panose="02020603050405020304" pitchFamily="18" charset="0"/>
                <a:ea typeface="Times New Roman" panose="02020603050405020304" pitchFamily="18" charset="0"/>
              </a:rPr>
              <a:t>such</a:t>
            </a:r>
            <a:r>
              <a:rPr lang="en-US" sz="1500" spc="10">
                <a:effectLst/>
                <a:latin typeface="Times New Roman" panose="02020603050405020304" pitchFamily="18" charset="0"/>
                <a:ea typeface="Times New Roman" panose="02020603050405020304" pitchFamily="18" charset="0"/>
              </a:rPr>
              <a:t> </a:t>
            </a:r>
            <a:r>
              <a:rPr lang="en-US" sz="1500" spc="-20">
                <a:effectLst/>
                <a:latin typeface="Times New Roman" panose="02020603050405020304" pitchFamily="18" charset="0"/>
                <a:ea typeface="Times New Roman" panose="02020603050405020304" pitchFamily="18" charset="0"/>
              </a:rPr>
              <a:t>case.</a:t>
            </a:r>
          </a:p>
          <a:p>
            <a:endParaRPr lang="en-US" sz="1500" spc="-20">
              <a:latin typeface="Times New Roman" panose="02020603050405020304" pitchFamily="18" charset="0"/>
            </a:endParaRPr>
          </a:p>
          <a:p>
            <a:endParaRPr lang="en-IN" sz="1500"/>
          </a:p>
        </p:txBody>
      </p:sp>
      <p:pic>
        <p:nvPicPr>
          <p:cNvPr id="7" name="Picture 6">
            <a:extLst>
              <a:ext uri="{FF2B5EF4-FFF2-40B4-BE49-F238E27FC236}">
                <a16:creationId xmlns:a16="http://schemas.microsoft.com/office/drawing/2014/main" id="{230CCFCC-C30B-46EF-8D81-D6EF40021F2B}"/>
              </a:ext>
            </a:extLst>
          </p:cNvPr>
          <p:cNvPicPr>
            <a:picLocks noChangeAspect="1"/>
          </p:cNvPicPr>
          <p:nvPr/>
        </p:nvPicPr>
        <p:blipFill>
          <a:blip r:embed="rId2"/>
          <a:stretch>
            <a:fillRect/>
          </a:stretch>
        </p:blipFill>
        <p:spPr>
          <a:xfrm>
            <a:off x="4992624" y="740697"/>
            <a:ext cx="3099816" cy="2304221"/>
          </a:xfrm>
          <a:prstGeom prst="rect">
            <a:avLst/>
          </a:prstGeom>
        </p:spPr>
      </p:pic>
      <p:pic>
        <p:nvPicPr>
          <p:cNvPr id="5" name="Picture 4">
            <a:extLst>
              <a:ext uri="{FF2B5EF4-FFF2-40B4-BE49-F238E27FC236}">
                <a16:creationId xmlns:a16="http://schemas.microsoft.com/office/drawing/2014/main" id="{B3364B50-7C04-455A-B9A8-A66336BF8DA7}"/>
              </a:ext>
            </a:extLst>
          </p:cNvPr>
          <p:cNvPicPr>
            <a:picLocks noChangeAspect="1"/>
          </p:cNvPicPr>
          <p:nvPr/>
        </p:nvPicPr>
        <p:blipFill>
          <a:blip r:embed="rId3"/>
          <a:stretch>
            <a:fillRect/>
          </a:stretch>
        </p:blipFill>
        <p:spPr>
          <a:xfrm>
            <a:off x="8330713" y="164592"/>
            <a:ext cx="3619965" cy="2642575"/>
          </a:xfrm>
          <a:prstGeom prst="rect">
            <a:avLst/>
          </a:prstGeom>
        </p:spPr>
      </p:pic>
      <p:pic>
        <p:nvPicPr>
          <p:cNvPr id="8" name="Picture 7">
            <a:extLst>
              <a:ext uri="{FF2B5EF4-FFF2-40B4-BE49-F238E27FC236}">
                <a16:creationId xmlns:a16="http://schemas.microsoft.com/office/drawing/2014/main" id="{2CF12DF2-FB0C-4C26-86AC-78181DF6C405}"/>
              </a:ext>
            </a:extLst>
          </p:cNvPr>
          <p:cNvPicPr>
            <a:picLocks noChangeAspect="1"/>
          </p:cNvPicPr>
          <p:nvPr/>
        </p:nvPicPr>
        <p:blipFill>
          <a:blip r:embed="rId4"/>
          <a:stretch>
            <a:fillRect/>
          </a:stretch>
        </p:blipFill>
        <p:spPr>
          <a:xfrm>
            <a:off x="4992624" y="3859236"/>
            <a:ext cx="3099816" cy="2270615"/>
          </a:xfrm>
          <a:prstGeom prst="rect">
            <a:avLst/>
          </a:prstGeom>
        </p:spPr>
      </p:pic>
      <p:pic>
        <p:nvPicPr>
          <p:cNvPr id="6" name="Picture 5">
            <a:extLst>
              <a:ext uri="{FF2B5EF4-FFF2-40B4-BE49-F238E27FC236}">
                <a16:creationId xmlns:a16="http://schemas.microsoft.com/office/drawing/2014/main" id="{983D771C-F9B6-4D31-A274-2BD16F2D55F6}"/>
              </a:ext>
            </a:extLst>
          </p:cNvPr>
          <p:cNvPicPr>
            <a:picLocks noChangeAspect="1"/>
          </p:cNvPicPr>
          <p:nvPr/>
        </p:nvPicPr>
        <p:blipFill>
          <a:blip r:embed="rId5"/>
          <a:stretch>
            <a:fillRect/>
          </a:stretch>
        </p:blipFill>
        <p:spPr>
          <a:xfrm>
            <a:off x="8247888" y="3196180"/>
            <a:ext cx="3785616" cy="2772964"/>
          </a:xfrm>
          <a:prstGeom prst="rect">
            <a:avLst/>
          </a:prstGeom>
        </p:spPr>
      </p:pic>
    </p:spTree>
    <p:extLst>
      <p:ext uri="{BB962C8B-B14F-4D97-AF65-F5344CB8AC3E}">
        <p14:creationId xmlns:p14="http://schemas.microsoft.com/office/powerpoint/2010/main" val="29677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A40D4-FEB7-4C35-A386-3AEDA3623C56}"/>
              </a:ext>
            </a:extLst>
          </p:cNvPr>
          <p:cNvSpPr>
            <a:spLocks noGrp="1"/>
          </p:cNvSpPr>
          <p:nvPr>
            <p:ph type="title"/>
          </p:nvPr>
        </p:nvSpPr>
        <p:spPr>
          <a:xfrm>
            <a:off x="630918" y="643465"/>
            <a:ext cx="3895359" cy="1846615"/>
          </a:xfrm>
        </p:spPr>
        <p:txBody>
          <a:bodyPr anchor="b">
            <a:normAutofit/>
          </a:bodyPr>
          <a:lstStyle/>
          <a:p>
            <a:endParaRPr lang="en-IN" sz="5400" dirty="0"/>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F23908-3D0A-4D7F-BAD0-B5E825E15282}"/>
              </a:ext>
            </a:extLst>
          </p:cNvPr>
          <p:cNvSpPr>
            <a:spLocks noGrp="1"/>
          </p:cNvSpPr>
          <p:nvPr>
            <p:ph idx="1"/>
          </p:nvPr>
        </p:nvSpPr>
        <p:spPr>
          <a:xfrm>
            <a:off x="630936" y="2807167"/>
            <a:ext cx="3895522" cy="3386399"/>
          </a:xfrm>
        </p:spPr>
        <p:txBody>
          <a:bodyPr>
            <a:normAutofit/>
          </a:bodyPr>
          <a:lstStyle/>
          <a:p>
            <a:pPr marL="0" indent="0">
              <a:buNone/>
            </a:pPr>
            <a:r>
              <a:rPr lang="en-IN" sz="2200" b="1" u="sng" dirty="0"/>
              <a:t>After Removing Outliers:</a:t>
            </a:r>
          </a:p>
          <a:p>
            <a:pPr marL="0" indent="0">
              <a:buNone/>
            </a:pPr>
            <a:endParaRPr lang="en-IN" sz="2200" b="1" u="sng" dirty="0"/>
          </a:p>
          <a:p>
            <a:pPr marL="0" indent="0">
              <a:buNone/>
            </a:pPr>
            <a:endParaRPr lang="en-IN" sz="2200" b="1" u="sng" dirty="0"/>
          </a:p>
          <a:p>
            <a:pPr marL="0" indent="0">
              <a:buNone/>
            </a:pPr>
            <a:endParaRPr lang="en-IN" sz="2200" dirty="0"/>
          </a:p>
        </p:txBody>
      </p:sp>
      <p:pic>
        <p:nvPicPr>
          <p:cNvPr id="4" name="image13.png" descr="Chart, box and whisker chart  Description automatically generated">
            <a:extLst>
              <a:ext uri="{FF2B5EF4-FFF2-40B4-BE49-F238E27FC236}">
                <a16:creationId xmlns:a16="http://schemas.microsoft.com/office/drawing/2014/main" id="{B6571A66-932E-4F42-AB8D-ADE99E8C9DA7}"/>
              </a:ext>
            </a:extLst>
          </p:cNvPr>
          <p:cNvPicPr/>
          <p:nvPr/>
        </p:nvPicPr>
        <p:blipFill>
          <a:blip r:embed="rId2" cstate="print"/>
          <a:stretch>
            <a:fillRect/>
          </a:stretch>
        </p:blipFill>
        <p:spPr>
          <a:xfrm>
            <a:off x="4992624" y="707849"/>
            <a:ext cx="3099816" cy="2369917"/>
          </a:xfrm>
          <a:prstGeom prst="rect">
            <a:avLst/>
          </a:prstGeom>
        </p:spPr>
      </p:pic>
      <p:pic>
        <p:nvPicPr>
          <p:cNvPr id="6" name="Picture 5">
            <a:extLst>
              <a:ext uri="{FF2B5EF4-FFF2-40B4-BE49-F238E27FC236}">
                <a16:creationId xmlns:a16="http://schemas.microsoft.com/office/drawing/2014/main" id="{0C3E7C07-1509-417A-B461-B0177B715576}"/>
              </a:ext>
            </a:extLst>
          </p:cNvPr>
          <p:cNvPicPr>
            <a:picLocks noChangeAspect="1"/>
          </p:cNvPicPr>
          <p:nvPr/>
        </p:nvPicPr>
        <p:blipFill>
          <a:blip r:embed="rId3"/>
          <a:stretch>
            <a:fillRect/>
          </a:stretch>
        </p:blipFill>
        <p:spPr>
          <a:xfrm>
            <a:off x="8247888" y="809200"/>
            <a:ext cx="3785616" cy="1353358"/>
          </a:xfrm>
          <a:prstGeom prst="rect">
            <a:avLst/>
          </a:prstGeom>
        </p:spPr>
      </p:pic>
      <p:pic>
        <p:nvPicPr>
          <p:cNvPr id="5" name="Picture 4">
            <a:extLst>
              <a:ext uri="{FF2B5EF4-FFF2-40B4-BE49-F238E27FC236}">
                <a16:creationId xmlns:a16="http://schemas.microsoft.com/office/drawing/2014/main" id="{7E984F34-24F6-4ED5-AAF4-C8CC645F5163}"/>
              </a:ext>
            </a:extLst>
          </p:cNvPr>
          <p:cNvPicPr>
            <a:picLocks noChangeAspect="1"/>
          </p:cNvPicPr>
          <p:nvPr/>
        </p:nvPicPr>
        <p:blipFill>
          <a:blip r:embed="rId4"/>
          <a:stretch>
            <a:fillRect/>
          </a:stretch>
        </p:blipFill>
        <p:spPr>
          <a:xfrm>
            <a:off x="4992624" y="4215715"/>
            <a:ext cx="3099816" cy="1557657"/>
          </a:xfrm>
          <a:prstGeom prst="rect">
            <a:avLst/>
          </a:prstGeom>
        </p:spPr>
      </p:pic>
      <p:pic>
        <p:nvPicPr>
          <p:cNvPr id="8" name="Picture 7">
            <a:extLst>
              <a:ext uri="{FF2B5EF4-FFF2-40B4-BE49-F238E27FC236}">
                <a16:creationId xmlns:a16="http://schemas.microsoft.com/office/drawing/2014/main" id="{3EE8FEBA-593F-4263-BBA5-9F8989EFAD65}"/>
              </a:ext>
            </a:extLst>
          </p:cNvPr>
          <p:cNvPicPr>
            <a:picLocks noChangeAspect="1"/>
          </p:cNvPicPr>
          <p:nvPr/>
        </p:nvPicPr>
        <p:blipFill>
          <a:blip r:embed="rId5"/>
          <a:stretch>
            <a:fillRect/>
          </a:stretch>
        </p:blipFill>
        <p:spPr>
          <a:xfrm>
            <a:off x="8247888" y="3626794"/>
            <a:ext cx="3785616" cy="1911736"/>
          </a:xfrm>
          <a:prstGeom prst="rect">
            <a:avLst/>
          </a:prstGeom>
        </p:spPr>
      </p:pic>
    </p:spTree>
    <p:extLst>
      <p:ext uri="{BB962C8B-B14F-4D97-AF65-F5344CB8AC3E}">
        <p14:creationId xmlns:p14="http://schemas.microsoft.com/office/powerpoint/2010/main" val="252211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1542</Words>
  <Application>Microsoft Office PowerPoint</Application>
  <PresentationFormat>Widescreen</PresentationFormat>
  <Paragraphs>105</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Cavolini</vt:lpstr>
      <vt:lpstr>erdana</vt:lpstr>
      <vt:lpstr>Times New Roman</vt:lpstr>
      <vt:lpstr>Wingdings</vt:lpstr>
      <vt:lpstr>Office Theme</vt:lpstr>
      <vt:lpstr>PowerPoint Presentation</vt:lpstr>
      <vt:lpstr>PowerPoint Presentation</vt:lpstr>
      <vt:lpstr>    Abstract</vt:lpstr>
      <vt:lpstr>PowerPoint Presentation</vt:lpstr>
      <vt:lpstr>PowerPoint Presentation</vt:lpstr>
      <vt:lpstr>Data Pre-Processing </vt:lpstr>
      <vt:lpstr>Missing Values or Null Values </vt:lpstr>
      <vt:lpstr>Outliers</vt:lpstr>
      <vt:lpstr>PowerPoint Presentation</vt:lpstr>
      <vt:lpstr>PowerPoint Presentation</vt:lpstr>
      <vt:lpstr>PowerPoint Presentation</vt:lpstr>
      <vt:lpstr>PowerPoint Presentation</vt:lpstr>
      <vt:lpstr>PowerPoint Presentation</vt:lpstr>
      <vt:lpstr>Linear Regression</vt:lpstr>
      <vt:lpstr>Decision Tree Regression</vt:lpstr>
      <vt:lpstr>PowerPoint Presentation</vt:lpstr>
      <vt:lpstr>K-Nearest Neighbor(KNN) Algorithm </vt:lpstr>
      <vt:lpstr>Comparison of algorithms</vt:lpstr>
      <vt:lpstr>OUTPUTS</vt:lpstr>
      <vt:lpstr>Predict Score Page</vt:lpstr>
      <vt:lpstr>Final Output</vt:lpstr>
      <vt:lpstr>Prediction Process </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mastan shaik.</dc:creator>
  <cp:lastModifiedBy>gouse mastan shaik.</cp:lastModifiedBy>
  <cp:revision>45</cp:revision>
  <dcterms:created xsi:type="dcterms:W3CDTF">2020-03-11T03:09:00Z</dcterms:created>
  <dcterms:modified xsi:type="dcterms:W3CDTF">2021-07-16T19:31:10Z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