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2" r:id="rId9"/>
    <p:sldId id="263" r:id="rId10"/>
    <p:sldId id="264" r:id="rId11"/>
    <p:sldId id="274" r:id="rId12"/>
    <p:sldId id="275" r:id="rId13"/>
    <p:sldId id="265" r:id="rId14"/>
    <p:sldId id="280" r:id="rId15"/>
    <p:sldId id="273" r:id="rId16"/>
    <p:sldId id="276" r:id="rId17"/>
    <p:sldId id="277" r:id="rId18"/>
    <p:sldId id="278" r:id="rId19"/>
    <p:sldId id="282" r:id="rId20"/>
    <p:sldId id="283" r:id="rId21"/>
    <p:sldId id="279" r:id="rId22"/>
    <p:sldId id="266" r:id="rId23"/>
    <p:sldId id="281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>
                <a:solidFill>
                  <a:schemeClr val="tx1">
                    <a:lumMod val="50000"/>
                  </a:schemeClr>
                </a:solidFill>
              </a:rPr>
              <a:t>Related Research</a:t>
            </a:r>
          </a:p>
        </c:rich>
      </c:tx>
      <c:layout>
        <c:manualLayout>
          <c:xMode val="edge"/>
          <c:yMode val="edge"/>
          <c:x val="0.38462916686312415"/>
          <c:y val="4.9464138499587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solidFill>
                <a:schemeClr val="bg2">
                  <a:lumMod val="10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4.107773530143484E-2"/>
                  <c:y val="6.84386847979259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FE-44CB-805F-7E6775A50A6F}"/>
                </c:ext>
              </c:extLst>
            </c:dLbl>
            <c:dLbl>
              <c:idx val="1"/>
              <c:layout>
                <c:manualLayout>
                  <c:x val="-3.6513542490164343E-2"/>
                  <c:y val="6.10717650134344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EFE-44CB-805F-7E6775A50A6F}"/>
                </c:ext>
              </c:extLst>
            </c:dLbl>
            <c:dLbl>
              <c:idx val="2"/>
              <c:layout>
                <c:manualLayout>
                  <c:x val="-2.5103060461987996E-2"/>
                  <c:y val="5.12492053007791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FE-44CB-805F-7E6775A50A6F}"/>
                </c:ext>
              </c:extLst>
            </c:dLbl>
            <c:dLbl>
              <c:idx val="3"/>
              <c:layout>
                <c:manualLayout>
                  <c:x val="-3.6513542490164301E-2"/>
                  <c:y val="8.31725243669089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FE-44CB-805F-7E6775A50A6F}"/>
                </c:ext>
              </c:extLst>
            </c:dLbl>
            <c:dLbl>
              <c:idx val="4"/>
              <c:layout>
                <c:manualLayout>
                  <c:x val="-4.4500879909887825E-2"/>
                  <c:y val="9.29949874008269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00" b="0" i="0" u="none" strike="noStrike" kern="1200" baseline="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388768959032509E-2"/>
                      <c:h val="7.580560458241744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EFE-44CB-805F-7E6775A50A6F}"/>
                </c:ext>
              </c:extLst>
            </c:dLbl>
            <c:dLbl>
              <c:idx val="5"/>
              <c:layout>
                <c:manualLayout>
                  <c:x val="-3.7654590692982021E-2"/>
                  <c:y val="7.334996465425362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FE-44CB-805F-7E6775A50A6F}"/>
                </c:ext>
              </c:extLst>
            </c:dLbl>
            <c:dLbl>
              <c:idx val="6"/>
              <c:layout>
                <c:manualLayout>
                  <c:x val="-3.8795638895799733E-2"/>
                  <c:y val="6.598304486976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FE-44CB-805F-7E6775A50A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Sheet1!$A$2:$C$8</c:f>
              <c:multiLvlStrCache>
                <c:ptCount val="7"/>
                <c:lvl>
                  <c:pt idx="0">
                    <c:v>1024</c:v>
                  </c:pt>
                  <c:pt idx="1">
                    <c:v>5749</c:v>
                  </c:pt>
                  <c:pt idx="2">
                    <c:v>40,000</c:v>
                  </c:pt>
                  <c:pt idx="3">
                    <c:v>140</c:v>
                  </c:pt>
                  <c:pt idx="4">
                    <c:v>201</c:v>
                  </c:pt>
                  <c:pt idx="5">
                    <c:v>31</c:v>
                  </c:pt>
                  <c:pt idx="6">
                    <c:v>N/A</c:v>
                  </c:pt>
                </c:lvl>
                <c:lvl>
                  <c:pt idx="0">
                    <c:v>Naive Bayes and Random Forest </c:v>
                  </c:pt>
                  <c:pt idx="1">
                    <c:v>Deep Neural Network with Scaled PCA</c:v>
                  </c:pt>
                  <c:pt idx="2">
                    <c:v>CNN</c:v>
                  </c:pt>
                  <c:pt idx="3">
                    <c:v>ROI extraction with joint space width calculation</c:v>
                  </c:pt>
                  <c:pt idx="4">
                    <c:v>Intrinsic dimension reduction with graph CNN</c:v>
                  </c:pt>
                  <c:pt idx="5">
                    <c:v>Group method of data handling</c:v>
                  </c:pt>
                  <c:pt idx="6">
                    <c:v>VGG and ResNet-50</c:v>
                  </c:pt>
                </c:lvl>
                <c:lvl>
                  <c:pt idx="0">
                    <c:v>Brahim [5]</c:v>
                  </c:pt>
                  <c:pt idx="1">
                    <c:v>Lim [7]</c:v>
                  </c:pt>
                  <c:pt idx="2">
                    <c:v>Thomas [11]</c:v>
                  </c:pt>
                  <c:pt idx="3">
                    <c:v>Saleem [6]</c:v>
                  </c:pt>
                  <c:pt idx="4">
                    <c:v>Von Tycowicz [8]</c:v>
                  </c:pt>
                  <c:pt idx="5">
                    <c:v>Jakaite [10]</c:v>
                  </c:pt>
                  <c:pt idx="6">
                    <c:v>Wang [9]</c:v>
                  </c:pt>
                </c:lvl>
              </c:multiLvlStrCache>
            </c:multiLvlStrRef>
          </c:cat>
          <c:val>
            <c:numRef>
              <c:f>Sheet1!$D$2:$D$8</c:f>
              <c:numCache>
                <c:formatCode>0.00%</c:formatCode>
                <c:ptCount val="7"/>
                <c:pt idx="0">
                  <c:v>0.82979999999999998</c:v>
                </c:pt>
                <c:pt idx="1">
                  <c:v>0.71970000000000001</c:v>
                </c:pt>
                <c:pt idx="2" formatCode="0%">
                  <c:v>0.71</c:v>
                </c:pt>
                <c:pt idx="3">
                  <c:v>0.97140000000000004</c:v>
                </c:pt>
                <c:pt idx="4">
                  <c:v>0.64639999999999997</c:v>
                </c:pt>
                <c:pt idx="5">
                  <c:v>0.85</c:v>
                </c:pt>
                <c:pt idx="6">
                  <c:v>0.81410000000000005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42-49DF-9FD6-2D9E9DF4096C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Year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Sheet1!$A$2:$C$8</c:f>
              <c:multiLvlStrCache>
                <c:ptCount val="7"/>
                <c:lvl>
                  <c:pt idx="0">
                    <c:v>1024</c:v>
                  </c:pt>
                  <c:pt idx="1">
                    <c:v>5749</c:v>
                  </c:pt>
                  <c:pt idx="2">
                    <c:v>40,000</c:v>
                  </c:pt>
                  <c:pt idx="3">
                    <c:v>140</c:v>
                  </c:pt>
                  <c:pt idx="4">
                    <c:v>201</c:v>
                  </c:pt>
                  <c:pt idx="5">
                    <c:v>31</c:v>
                  </c:pt>
                  <c:pt idx="6">
                    <c:v>N/A</c:v>
                  </c:pt>
                </c:lvl>
                <c:lvl>
                  <c:pt idx="0">
                    <c:v>Naive Bayes and Random Forest </c:v>
                  </c:pt>
                  <c:pt idx="1">
                    <c:v>Deep Neural Network with Scaled PCA</c:v>
                  </c:pt>
                  <c:pt idx="2">
                    <c:v>CNN</c:v>
                  </c:pt>
                  <c:pt idx="3">
                    <c:v>ROI extraction with joint space width calculation</c:v>
                  </c:pt>
                  <c:pt idx="4">
                    <c:v>Intrinsic dimension reduction with graph CNN</c:v>
                  </c:pt>
                  <c:pt idx="5">
                    <c:v>Group method of data handling</c:v>
                  </c:pt>
                  <c:pt idx="6">
                    <c:v>VGG and ResNet-50</c:v>
                  </c:pt>
                </c:lvl>
                <c:lvl>
                  <c:pt idx="0">
                    <c:v>Brahim [5]</c:v>
                  </c:pt>
                  <c:pt idx="1">
                    <c:v>Lim [7]</c:v>
                  </c:pt>
                  <c:pt idx="2">
                    <c:v>Thomas [11]</c:v>
                  </c:pt>
                  <c:pt idx="3">
                    <c:v>Saleem [6]</c:v>
                  </c:pt>
                  <c:pt idx="4">
                    <c:v>Von Tycowicz [8]</c:v>
                  </c:pt>
                  <c:pt idx="5">
                    <c:v>Jakaite [10]</c:v>
                  </c:pt>
                  <c:pt idx="6">
                    <c:v>Wang [9]</c:v>
                  </c:pt>
                </c:lvl>
              </c:multiLvlStrCache>
            </c:multiLvl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2019</c:v>
                </c:pt>
                <c:pt idx="1">
                  <c:v>2019</c:v>
                </c:pt>
                <c:pt idx="2">
                  <c:v>2020</c:v>
                </c:pt>
                <c:pt idx="3">
                  <c:v>2020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42-49DF-9FD6-2D9E9DF40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328905832"/>
        <c:axId val="328907144"/>
      </c:barChart>
      <c:catAx>
        <c:axId val="328905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907144"/>
        <c:crossesAt val="0"/>
        <c:auto val="1"/>
        <c:lblAlgn val="ctr"/>
        <c:lblOffset val="100"/>
        <c:noMultiLvlLbl val="0"/>
      </c:catAx>
      <c:valAx>
        <c:axId val="3289071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>
                    <a:solidFill>
                      <a:schemeClr val="accent3"/>
                    </a:solidFill>
                  </a:rPr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905832"/>
        <c:crosses val="autoZero"/>
        <c:crossBetween val="midCat"/>
        <c:majorUnit val="0.2"/>
        <c:minorUnit val="4.0000000000000008E-2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bg2">
                <a:lumMod val="1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230DC-A630-4C15-9A94-CFAA67DD6EC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B2B06-DF12-4FCB-9CF0-2404489BA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1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16F74-58DE-47E6-BB01-A0CD9C3B33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23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B2B06-DF12-4FCB-9CF0-2404489BA3E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4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286" y="1122363"/>
            <a:ext cx="6389225" cy="2387600"/>
          </a:xfrm>
        </p:spPr>
        <p:txBody>
          <a:bodyPr anchor="b"/>
          <a:lstStyle>
            <a:lvl1pPr algn="l">
              <a:defRPr sz="6000" b="1">
                <a:solidFill>
                  <a:srgbClr val="25356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86" y="3613613"/>
            <a:ext cx="6389225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76757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9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549" y="365125"/>
            <a:ext cx="10416251" cy="1325563"/>
          </a:xfrm>
        </p:spPr>
        <p:txBody>
          <a:bodyPr/>
          <a:lstStyle>
            <a:lvl1pPr>
              <a:defRPr>
                <a:solidFill>
                  <a:srgbClr val="25356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49" y="1825625"/>
            <a:ext cx="10416251" cy="4351338"/>
          </a:xfrm>
        </p:spPr>
        <p:txBody>
          <a:bodyPr/>
          <a:lstStyle>
            <a:lvl1pPr>
              <a:defRPr>
                <a:solidFill>
                  <a:srgbClr val="767575"/>
                </a:solidFill>
              </a:defRPr>
            </a:lvl1pPr>
            <a:lvl2pPr>
              <a:defRPr>
                <a:solidFill>
                  <a:srgbClr val="767575"/>
                </a:solidFill>
              </a:defRPr>
            </a:lvl2pPr>
            <a:lvl3pPr>
              <a:defRPr>
                <a:solidFill>
                  <a:srgbClr val="767575"/>
                </a:solidFill>
              </a:defRPr>
            </a:lvl3pPr>
            <a:lvl4pPr>
              <a:defRPr>
                <a:solidFill>
                  <a:srgbClr val="767575"/>
                </a:solidFill>
              </a:defRPr>
            </a:lvl4pPr>
            <a:lvl5pPr>
              <a:defRPr>
                <a:solidFill>
                  <a:srgbClr val="76757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87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5356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67575"/>
                </a:solidFill>
              </a:defRPr>
            </a:lvl1pPr>
            <a:lvl2pPr>
              <a:defRPr>
                <a:solidFill>
                  <a:srgbClr val="767575"/>
                </a:solidFill>
              </a:defRPr>
            </a:lvl2pPr>
            <a:lvl3pPr>
              <a:defRPr>
                <a:solidFill>
                  <a:srgbClr val="767575"/>
                </a:solidFill>
              </a:defRPr>
            </a:lvl3pPr>
            <a:lvl4pPr>
              <a:defRPr>
                <a:solidFill>
                  <a:srgbClr val="767575"/>
                </a:solidFill>
              </a:defRPr>
            </a:lvl4pPr>
            <a:lvl5pPr>
              <a:defRPr>
                <a:solidFill>
                  <a:srgbClr val="76757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67575"/>
                </a:solidFill>
              </a:defRPr>
            </a:lvl1pPr>
            <a:lvl2pPr>
              <a:defRPr>
                <a:solidFill>
                  <a:srgbClr val="767575"/>
                </a:solidFill>
              </a:defRPr>
            </a:lvl2pPr>
            <a:lvl3pPr>
              <a:defRPr>
                <a:solidFill>
                  <a:srgbClr val="767575"/>
                </a:solidFill>
              </a:defRPr>
            </a:lvl3pPr>
            <a:lvl4pPr>
              <a:defRPr>
                <a:solidFill>
                  <a:srgbClr val="767575"/>
                </a:solidFill>
              </a:defRPr>
            </a:lvl4pPr>
            <a:lvl5pPr>
              <a:defRPr>
                <a:solidFill>
                  <a:srgbClr val="76757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0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5356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76757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62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25356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675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67575"/>
                </a:solidFill>
              </a:defRPr>
            </a:lvl1pPr>
            <a:lvl2pPr>
              <a:defRPr>
                <a:solidFill>
                  <a:srgbClr val="767575"/>
                </a:solidFill>
              </a:defRPr>
            </a:lvl2pPr>
            <a:lvl3pPr>
              <a:defRPr>
                <a:solidFill>
                  <a:srgbClr val="767575"/>
                </a:solidFill>
              </a:defRPr>
            </a:lvl3pPr>
            <a:lvl4pPr>
              <a:defRPr>
                <a:solidFill>
                  <a:srgbClr val="767575"/>
                </a:solidFill>
              </a:defRPr>
            </a:lvl4pPr>
            <a:lvl5pPr>
              <a:defRPr>
                <a:solidFill>
                  <a:srgbClr val="76757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7675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67575"/>
                </a:solidFill>
              </a:defRPr>
            </a:lvl1pPr>
            <a:lvl2pPr>
              <a:defRPr>
                <a:solidFill>
                  <a:srgbClr val="767575"/>
                </a:solidFill>
              </a:defRPr>
            </a:lvl2pPr>
            <a:lvl3pPr>
              <a:defRPr>
                <a:solidFill>
                  <a:srgbClr val="767575"/>
                </a:solidFill>
              </a:defRPr>
            </a:lvl3pPr>
            <a:lvl4pPr>
              <a:defRPr>
                <a:solidFill>
                  <a:srgbClr val="767575"/>
                </a:solidFill>
              </a:defRPr>
            </a:lvl4pPr>
            <a:lvl5pPr>
              <a:defRPr>
                <a:solidFill>
                  <a:srgbClr val="76757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23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5356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540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0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5356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767575"/>
                </a:solidFill>
              </a:defRPr>
            </a:lvl1pPr>
            <a:lvl2pPr>
              <a:defRPr sz="2800">
                <a:solidFill>
                  <a:srgbClr val="767575"/>
                </a:solidFill>
              </a:defRPr>
            </a:lvl2pPr>
            <a:lvl3pPr>
              <a:defRPr sz="2400">
                <a:solidFill>
                  <a:srgbClr val="767575"/>
                </a:solidFill>
              </a:defRPr>
            </a:lvl3pPr>
            <a:lvl4pPr>
              <a:defRPr sz="2000">
                <a:solidFill>
                  <a:srgbClr val="767575"/>
                </a:solidFill>
              </a:defRPr>
            </a:lvl4pPr>
            <a:lvl5pPr>
              <a:defRPr sz="2000">
                <a:solidFill>
                  <a:srgbClr val="767575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76757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4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5356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76757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59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0C6F74-6576-B646-8488-B1C8FADA120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499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499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499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4EF9A8-9EAE-9942-BEF6-E71D052195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499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499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1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dobe Garamond Pro" charset="0"/>
          <a:ea typeface="Adobe Garamond Pro" charset="0"/>
          <a:cs typeface="Adobe Garamon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dobe Garamond Pro" charset="0"/>
          <a:ea typeface="Adobe Garamond Pro" charset="0"/>
          <a:cs typeface="Adobe Garamon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dobe Garamond Pro" charset="0"/>
          <a:ea typeface="Adobe Garamond Pro" charset="0"/>
          <a:cs typeface="Adobe Garamon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dobe Garamond Pro" charset="0"/>
          <a:ea typeface="Adobe Garamond Pro" charset="0"/>
          <a:cs typeface="Adobe Garamon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dobe Garamond Pro" charset="0"/>
          <a:ea typeface="Adobe Garamond Pro" charset="0"/>
          <a:cs typeface="Adobe Garamon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/30784984" TargetMode="External"/><Relationship Id="rId13" Type="http://schemas.openxmlformats.org/officeDocument/2006/relationships/hyperlink" Target="https://www.mdpi.com/1660-4601/16/7/1281/pdf" TargetMode="External"/><Relationship Id="rId3" Type="http://schemas.openxmlformats.org/officeDocument/2006/relationships/hyperlink" Target="https://www.ncbi.nlm.nih.gov/pmc/articles/PMC7704420/" TargetMode="External"/><Relationship Id="rId7" Type="http://schemas.openxmlformats.org/officeDocument/2006/relationships/hyperlink" Target="https://doi.org/10.1016/j.compmedimag.2019.01.007" TargetMode="External"/><Relationship Id="rId12" Type="http://schemas.openxmlformats.org/officeDocument/2006/relationships/hyperlink" Target="https://doi.org/10.3390/ijerph16071281" TargetMode="External"/><Relationship Id="rId2" Type="http://schemas.openxmlformats.org/officeDocument/2006/relationships/hyperlink" Target="https://data.mendeley.com/datasets/56rmx5bjcr/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holar.google.com/scholar_lookup?title=A+decision+support+tool+for+early+detection+of+knee+OsteoArthritis+using+X-ray+imaging+and+machine+learning:+Data+from+the+OsteoArthritis+Initiative&amp;author=Brahim,+A.&amp;author=Jennane,+R.&amp;author=Riad,+R.&amp;author=Janvier,+T.&amp;author=Khedher,+L.&amp;author=Toumi,+H.&amp;author=Lespessailles,+E.&amp;publication_year=2019&amp;journal=Comput.+Med.+Imaging+Graph.&amp;volume=73&amp;pages=11%E2%80%9318&amp;doi=10.1016/j.compmedimag.2019.01.007&amp;pmid=30784984" TargetMode="External"/><Relationship Id="rId11" Type="http://schemas.openxmlformats.org/officeDocument/2006/relationships/hyperlink" Target="https://scholar.google.com/scholar_lookup?title=A+deep+neural+network-based+method+for+early+detection+of+osteoarthritis+using+statistical+data&amp;author=Lim,+J.&amp;author=Kim,+J.&amp;author=Cheon,+S.&amp;publication_year=2019&amp;journal=Int.+J.+Environ.+Res.+Public+Health&amp;volume=16&amp;pages=1281&amp;doi=10.3390/ijerph16071281" TargetMode="External"/><Relationship Id="rId5" Type="http://schemas.openxmlformats.org/officeDocument/2006/relationships/hyperlink" Target="https://arxiv.org/ftp/arxiv/papers/2207/2207.12521.pdf" TargetMode="External"/><Relationship Id="rId10" Type="http://schemas.openxmlformats.org/officeDocument/2006/relationships/hyperlink" Target="https://doi.org/10.1007/s11760-020-01645-z" TargetMode="External"/><Relationship Id="rId4" Type="http://schemas.openxmlformats.org/officeDocument/2006/relationships/hyperlink" Target="https://www.mdpi.com/2075-4418/13/8/1380" TargetMode="External"/><Relationship Id="rId9" Type="http://schemas.openxmlformats.org/officeDocument/2006/relationships/hyperlink" Target="https://scholar.google.com/scholar_lookup?title=X-ray+image+analysis+for+automated+knee+osteoarthritis+detection&amp;author=Saleem,+M.&amp;author=Farid,+M.S.&amp;author=Saleem,+S.&amp;author=Khan,+M.H.&amp;publication_year=2020&amp;journal=Signal+Image+Video+Process.&amp;volume=14&amp;pages=1079%E2%80%931087&amp;doi=10.1007/s11760-020-01645-z" TargetMode="External"/><Relationship Id="rId14" Type="http://schemas.openxmlformats.org/officeDocument/2006/relationships/hyperlink" Target="https://scholar.google.com/scholar_lookup?title=Towards+shape-based+knee+osteoarthritis+classification+using+graph+convolutional+networks&amp;conference=Proceedings+of+the+2020+IEEE+17th+International+Symposium+on+Biomedical+Imaging+(ISBI)&amp;author=von+Tycowicz,+C.&amp;publication_year=2020&amp;pages=750%E2%80%93753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323" y="1200727"/>
            <a:ext cx="6668655" cy="2858574"/>
          </a:xfrm>
          <a:noFill/>
        </p:spPr>
        <p:txBody>
          <a:bodyPr>
            <a:normAutofit/>
          </a:bodyPr>
          <a:lstStyle/>
          <a:p>
            <a:r>
              <a:rPr lang="en-US" sz="5200" dirty="0">
                <a:latin typeface="Adobe Garamond Pro"/>
                <a:ea typeface="Gadugi" panose="020B0502040204020203" pitchFamily="34" charset="0"/>
                <a:cs typeface="Arial" panose="020B0604020202020204" pitchFamily="34" charset="0"/>
              </a:rPr>
              <a:t>Knee Osteoarthritis Severity Detection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229" y="4629235"/>
            <a:ext cx="3973386" cy="949530"/>
          </a:xfrm>
          <a:noFill/>
        </p:spPr>
        <p:txBody>
          <a:bodyPr>
            <a:normAutofit fontScale="85000" lnSpcReduction="20000"/>
          </a:bodyPr>
          <a:lstStyle/>
          <a:p>
            <a:endParaRPr lang="en-US" sz="1900" b="0" dirty="0">
              <a:latin typeface="Adobe Garamond Pro"/>
            </a:endParaRPr>
          </a:p>
          <a:p>
            <a:r>
              <a:rPr lang="en-US" sz="2600" dirty="0">
                <a:solidFill>
                  <a:schemeClr val="accent3"/>
                </a:solidFill>
                <a:latin typeface="Adobe Garamond Pro"/>
                <a:cs typeface="Arial" panose="020B0604020202020204" pitchFamily="34" charset="0"/>
              </a:rPr>
              <a:t>Shaik Gouse Mastan Vali</a:t>
            </a:r>
          </a:p>
          <a:p>
            <a:r>
              <a:rPr lang="en-US" sz="1500" dirty="0">
                <a:solidFill>
                  <a:schemeClr val="accent3"/>
                </a:solidFill>
                <a:latin typeface="Adobe Garamond Pro"/>
                <a:cs typeface="Arial" panose="020B0604020202020204" pitchFamily="34" charset="0"/>
              </a:rPr>
              <a:t>            Sam Houston State University</a:t>
            </a:r>
          </a:p>
        </p:txBody>
      </p:sp>
      <p:pic>
        <p:nvPicPr>
          <p:cNvPr id="1028" name="Picture 4" descr="Osteoarthritis of the Knee | Kozmary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74" y="421672"/>
            <a:ext cx="5514109" cy="5803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826814" y="6009115"/>
            <a:ext cx="1431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/>
                <a:uLnTx/>
                <a:uFillTx/>
                <a:latin typeface="Adobe Garamond Pro"/>
              </a:rPr>
              <a:t>Supervisor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/>
                <a:uLnTx/>
                <a:uFillTx/>
                <a:latin typeface="Adobe Garamond Pro"/>
              </a:rPr>
              <a:t>  Dr. Frank Liu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/>
              <a:uLnTx/>
              <a:uFillTx/>
              <a:latin typeface="Adobe Garamond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4303" y="5988816"/>
            <a:ext cx="2033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/>
                <a:uLnTx/>
                <a:uFillTx/>
                <a:latin typeface="Adobe Garamond Pro"/>
              </a:rPr>
              <a:t>Committee Members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/>
                <a:uLnTx/>
                <a:uFillTx/>
                <a:latin typeface="Adobe Garamond Pro"/>
              </a:rPr>
              <a:t>Dr. An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/>
                <a:uLnTx/>
                <a:uFillTx/>
                <a:latin typeface="Adobe Garamond Pro"/>
              </a:rPr>
              <a:t>Dr. Islam ABM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/>
              <a:uLnTx/>
              <a:uFillTx/>
              <a:latin typeface="Adobe Garamond Pro"/>
            </a:endParaRPr>
          </a:p>
        </p:txBody>
      </p:sp>
      <p:pic>
        <p:nvPicPr>
          <p:cNvPr id="6" name="Picture 5" descr="Sam Houston State University – Logos Download">
            <a:extLst>
              <a:ext uri="{FF2B5EF4-FFF2-40B4-BE49-F238E27FC236}">
                <a16:creationId xmlns:a16="http://schemas.microsoft.com/office/drawing/2014/main" id="{77CA2CCA-523B-1647-95D2-736C5F24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946" y="0"/>
            <a:ext cx="926054" cy="9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42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761" y="335721"/>
            <a:ext cx="68345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Proposed Methodology (cont..)</a:t>
            </a:r>
            <a:endParaRPr kumimoji="0" lang="en-IN" sz="4000" b="1" i="0" u="sng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CB7D-90B8-29E9-FE09-2AF84B316C8A}"/>
              </a:ext>
            </a:extLst>
          </p:cNvPr>
          <p:cNvSpPr txBox="1"/>
          <p:nvPr/>
        </p:nvSpPr>
        <p:spPr>
          <a:xfrm>
            <a:off x="595086" y="1509486"/>
            <a:ext cx="1101634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Deep Learning Models for Classification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        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Dataset 1 :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Inception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VITB16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VGG16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ResNet101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DenseNet121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EfficientNetB0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ConvNextBase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cs typeface="Helvetica" panose="020B0604020202020204" pitchFamily="34" charset="0"/>
              </a:rPr>
              <a:t>	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49698-91FF-B801-7834-602BB885C3CB}"/>
              </a:ext>
            </a:extLst>
          </p:cNvPr>
          <p:cNvSpPr txBox="1"/>
          <p:nvPr/>
        </p:nvSpPr>
        <p:spPr>
          <a:xfrm>
            <a:off x="5384800" y="2201983"/>
            <a:ext cx="3889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Dataset 2: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Custom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ResNet101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VGG16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EfficientNetB0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ConvNextBase</a:t>
            </a:r>
          </a:p>
        </p:txBody>
      </p:sp>
    </p:spTree>
    <p:extLst>
      <p:ext uri="{BB962C8B-B14F-4D97-AF65-F5344CB8AC3E}">
        <p14:creationId xmlns:p14="http://schemas.microsoft.com/office/powerpoint/2010/main" val="312269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D2A8-A62A-35CC-2048-B97AA3F9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65125"/>
            <a:ext cx="4504027" cy="1325563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DF16-749A-BD17-F813-7B06B14B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08" y="1583578"/>
            <a:ext cx="7560992" cy="4351338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Built Own CNN Model First,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Tried Different Transfer Learning Models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Leveraged and Fine Tuned Transfer Learning Model </a:t>
            </a:r>
            <a:r>
              <a:rPr lang="en-GB" sz="18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ConvNextBase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our Task.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different Loss Functions</a:t>
            </a:r>
          </a:p>
          <a:p>
            <a:r>
              <a:rPr lang="en-GB" sz="18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 CE (Cross Entropy), </a:t>
            </a:r>
          </a:p>
          <a:p>
            <a:r>
              <a:rPr lang="en-GB" sz="1800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Focal CE, Class Balanced CE, </a:t>
            </a:r>
          </a:p>
          <a:p>
            <a:r>
              <a:rPr lang="en-GB" sz="1800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Balanced Focal CE, </a:t>
            </a:r>
          </a:p>
          <a:p>
            <a:r>
              <a:rPr lang="en-GB" sz="1800" i="1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CE loss functions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Experimented and implemented with Different Learning Rate </a:t>
            </a:r>
            <a:r>
              <a:rPr lang="en-GB" sz="18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ADCC4-A1A0-BD73-A0AF-B95968FF2DAF}"/>
              </a:ext>
            </a:extLst>
          </p:cNvPr>
          <p:cNvSpPr txBox="1"/>
          <p:nvPr/>
        </p:nvSpPr>
        <p:spPr>
          <a:xfrm>
            <a:off x="8672510" y="2644170"/>
            <a:ext cx="3559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Freeze the layers 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(weights update)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Batch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Global Avg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Fully connected layer 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	(Regularization and Dropout)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3531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5F4E-279F-01BA-1D51-2686AE1C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Training (cont..)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AE18D6-AB88-7C9C-D1C3-80F42B5A9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00" y="1690688"/>
            <a:ext cx="4505954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3245D-5AB8-65B5-D7C1-C53CA1AD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9" y="1571910"/>
            <a:ext cx="6026046" cy="3446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AABEB-8CC3-49DF-F475-A828E9EB7B7A}"/>
              </a:ext>
            </a:extLst>
          </p:cNvPr>
          <p:cNvSpPr txBox="1"/>
          <p:nvPr/>
        </p:nvSpPr>
        <p:spPr>
          <a:xfrm>
            <a:off x="2058138" y="5217459"/>
            <a:ext cx="283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Custom Learning Rate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21C45-8BDD-2A49-5455-053C3A8F3EA7}"/>
              </a:ext>
            </a:extLst>
          </p:cNvPr>
          <p:cNvSpPr txBox="1"/>
          <p:nvPr/>
        </p:nvSpPr>
        <p:spPr>
          <a:xfrm>
            <a:off x="8129989" y="4110376"/>
            <a:ext cx="2545976" cy="377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ConvxNextBase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Layers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7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727" y="678329"/>
            <a:ext cx="699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Performance evaluation</a:t>
            </a:r>
            <a:endParaRPr kumimoji="0" lang="en-IN" sz="4400" b="1" i="0" u="sng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What is a confusion matrix?. Everything you Should Know about… | by  Anuganti Suresh | Analytics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30" y="2002296"/>
            <a:ext cx="3745865" cy="317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27760" y="2124601"/>
            <a:ext cx="431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 Score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0E53C49B-CBAB-A487-CE9E-DB79845E085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4365" y="2373024"/>
            <a:ext cx="2803596" cy="211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7F30FB-F649-1372-0AF3-A1E1B8EA1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75113"/>
              </p:ext>
            </p:extLst>
          </p:nvPr>
        </p:nvGraphicFramePr>
        <p:xfrm>
          <a:off x="412377" y="1660960"/>
          <a:ext cx="5767294" cy="263053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05660">
                  <a:extLst>
                    <a:ext uri="{9D8B030D-6E8A-4147-A177-3AD203B41FA5}">
                      <a16:colId xmlns:a16="http://schemas.microsoft.com/office/drawing/2014/main" val="1347929207"/>
                    </a:ext>
                  </a:extLst>
                </a:gridCol>
                <a:gridCol w="1068810">
                  <a:extLst>
                    <a:ext uri="{9D8B030D-6E8A-4147-A177-3AD203B41FA5}">
                      <a16:colId xmlns:a16="http://schemas.microsoft.com/office/drawing/2014/main" val="1743438706"/>
                    </a:ext>
                  </a:extLst>
                </a:gridCol>
                <a:gridCol w="1061816">
                  <a:extLst>
                    <a:ext uri="{9D8B030D-6E8A-4147-A177-3AD203B41FA5}">
                      <a16:colId xmlns:a16="http://schemas.microsoft.com/office/drawing/2014/main" val="2562637990"/>
                    </a:ext>
                  </a:extLst>
                </a:gridCol>
                <a:gridCol w="1004556">
                  <a:extLst>
                    <a:ext uri="{9D8B030D-6E8A-4147-A177-3AD203B41FA5}">
                      <a16:colId xmlns:a16="http://schemas.microsoft.com/office/drawing/2014/main" val="2340192052"/>
                    </a:ext>
                  </a:extLst>
                </a:gridCol>
                <a:gridCol w="1026452">
                  <a:extLst>
                    <a:ext uri="{9D8B030D-6E8A-4147-A177-3AD203B41FA5}">
                      <a16:colId xmlns:a16="http://schemas.microsoft.com/office/drawing/2014/main" val="3510037539"/>
                    </a:ext>
                  </a:extLst>
                </a:gridCol>
              </a:tblGrid>
              <a:tr h="32353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549337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DenseNet121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32165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VGG16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62.6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41731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InceptionV3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46.2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45.7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45978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VIT-B16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0226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EfficientNet-V1B0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20578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ResNet101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858561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ConvNextBase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617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421EE3-45C4-9511-392F-C2DC0D92A7B4}"/>
              </a:ext>
            </a:extLst>
          </p:cNvPr>
          <p:cNvSpPr txBox="1"/>
          <p:nvPr/>
        </p:nvSpPr>
        <p:spPr>
          <a:xfrm>
            <a:off x="412377" y="1213565"/>
            <a:ext cx="499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 1 (Before Augmentation i.e. Original Data)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0111D7-0E0C-627C-7B25-D4EB183B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94534"/>
              </p:ext>
            </p:extLst>
          </p:nvPr>
        </p:nvGraphicFramePr>
        <p:xfrm>
          <a:off x="6344024" y="1660960"/>
          <a:ext cx="5600813" cy="270479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54910">
                  <a:extLst>
                    <a:ext uri="{9D8B030D-6E8A-4147-A177-3AD203B41FA5}">
                      <a16:colId xmlns:a16="http://schemas.microsoft.com/office/drawing/2014/main" val="1347929207"/>
                    </a:ext>
                  </a:extLst>
                </a:gridCol>
                <a:gridCol w="1194267">
                  <a:extLst>
                    <a:ext uri="{9D8B030D-6E8A-4147-A177-3AD203B41FA5}">
                      <a16:colId xmlns:a16="http://schemas.microsoft.com/office/drawing/2014/main" val="1743438706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2562637990"/>
                    </a:ext>
                  </a:extLst>
                </a:gridCol>
                <a:gridCol w="759872">
                  <a:extLst>
                    <a:ext uri="{9D8B030D-6E8A-4147-A177-3AD203B41FA5}">
                      <a16:colId xmlns:a16="http://schemas.microsoft.com/office/drawing/2014/main" val="2340192052"/>
                    </a:ext>
                  </a:extLst>
                </a:gridCol>
                <a:gridCol w="998070">
                  <a:extLst>
                    <a:ext uri="{9D8B030D-6E8A-4147-A177-3AD203B41FA5}">
                      <a16:colId xmlns:a16="http://schemas.microsoft.com/office/drawing/2014/main" val="3510037539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549337"/>
                  </a:ext>
                </a:extLst>
              </a:tr>
              <a:tr h="2924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DenseNet121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32165"/>
                  </a:ext>
                </a:extLst>
              </a:tr>
              <a:tr h="2924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VGG16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41731"/>
                  </a:ext>
                </a:extLst>
              </a:tr>
              <a:tr h="2924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InceptionV3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47.2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47.5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47.2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47.2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45978"/>
                  </a:ext>
                </a:extLst>
              </a:tr>
              <a:tr h="2924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VIT-B16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48.3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48.2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0226"/>
                  </a:ext>
                </a:extLst>
              </a:tr>
              <a:tr h="39189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EfficientNet-V1B0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20578"/>
                  </a:ext>
                </a:extLst>
              </a:tr>
              <a:tr h="2924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ResNet101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858561"/>
                  </a:ext>
                </a:extLst>
              </a:tr>
              <a:tr h="29242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ConvNextBase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66.3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66.1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64.2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65.7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617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EFDD0A-8905-D5B3-7009-EC109562F560}"/>
              </a:ext>
            </a:extLst>
          </p:cNvPr>
          <p:cNvSpPr txBox="1"/>
          <p:nvPr/>
        </p:nvSpPr>
        <p:spPr>
          <a:xfrm>
            <a:off x="6723530" y="1047028"/>
            <a:ext cx="31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 1 (After Augmentation)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900603-7242-8850-6636-8E077C7CB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06500"/>
              </p:ext>
            </p:extLst>
          </p:nvPr>
        </p:nvGraphicFramePr>
        <p:xfrm>
          <a:off x="3021106" y="4610350"/>
          <a:ext cx="7404848" cy="1981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39245">
                  <a:extLst>
                    <a:ext uri="{9D8B030D-6E8A-4147-A177-3AD203B41FA5}">
                      <a16:colId xmlns:a16="http://schemas.microsoft.com/office/drawing/2014/main" val="1347929207"/>
                    </a:ext>
                  </a:extLst>
                </a:gridCol>
                <a:gridCol w="1157733">
                  <a:extLst>
                    <a:ext uri="{9D8B030D-6E8A-4147-A177-3AD203B41FA5}">
                      <a16:colId xmlns:a16="http://schemas.microsoft.com/office/drawing/2014/main" val="1216539519"/>
                    </a:ext>
                  </a:extLst>
                </a:gridCol>
                <a:gridCol w="1157733">
                  <a:extLst>
                    <a:ext uri="{9D8B030D-6E8A-4147-A177-3AD203B41FA5}">
                      <a16:colId xmlns:a16="http://schemas.microsoft.com/office/drawing/2014/main" val="1743438706"/>
                    </a:ext>
                  </a:extLst>
                </a:gridCol>
                <a:gridCol w="1150155">
                  <a:extLst>
                    <a:ext uri="{9D8B030D-6E8A-4147-A177-3AD203B41FA5}">
                      <a16:colId xmlns:a16="http://schemas.microsoft.com/office/drawing/2014/main" val="2562637990"/>
                    </a:ext>
                  </a:extLst>
                </a:gridCol>
                <a:gridCol w="1088133">
                  <a:extLst>
                    <a:ext uri="{9D8B030D-6E8A-4147-A177-3AD203B41FA5}">
                      <a16:colId xmlns:a16="http://schemas.microsoft.com/office/drawing/2014/main" val="2340192052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3510037539"/>
                    </a:ext>
                  </a:extLst>
                </a:gridCol>
              </a:tblGrid>
              <a:tr h="5796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Function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549337"/>
                  </a:ext>
                </a:extLst>
              </a:tr>
              <a:tr h="29298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ConvNextBase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Weighted 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32165"/>
                  </a:ext>
                </a:extLst>
              </a:tr>
              <a:tr h="29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ConvNextBase</a:t>
                      </a:r>
                    </a:p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Weighted Focal 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41731"/>
                  </a:ext>
                </a:extLst>
              </a:tr>
              <a:tr h="29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ConvNextBase</a:t>
                      </a:r>
                    </a:p>
                    <a:p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Categorical 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617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B437D5-6971-7564-5DC7-B48C544D135B}"/>
              </a:ext>
            </a:extLst>
          </p:cNvPr>
          <p:cNvSpPr txBox="1"/>
          <p:nvPr/>
        </p:nvSpPr>
        <p:spPr>
          <a:xfrm>
            <a:off x="248024" y="5416284"/>
            <a:ext cx="2683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Dataset 1 (Original Data)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E3DA0-4DA2-051F-EAE8-AA5EE3F25D84}"/>
              </a:ext>
            </a:extLst>
          </p:cNvPr>
          <p:cNvSpPr txBox="1"/>
          <p:nvPr/>
        </p:nvSpPr>
        <p:spPr>
          <a:xfrm>
            <a:off x="412377" y="20599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en-US" sz="4400" dirty="0">
              <a:solidFill>
                <a:schemeClr val="tx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4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52F0-FD82-E6A8-DAB7-D5CA79D2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1" y="97790"/>
            <a:ext cx="10416251" cy="1325563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A0E1-47D3-93A9-F989-4AF0281A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93" y="1565806"/>
            <a:ext cx="10416251" cy="4351338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Dataset 1</a:t>
            </a:r>
          </a:p>
          <a:p>
            <a:pPr marL="0" indent="0">
              <a:buNone/>
            </a:pPr>
            <a:endParaRPr lang="en-US" u="sng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7426F-9400-0BEE-7CBF-061CFD92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605" y="262034"/>
            <a:ext cx="3860548" cy="2943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2BD9A-7197-7174-058F-944D9730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605" y="3205936"/>
            <a:ext cx="3953837" cy="3139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96C723-1288-B611-ED8C-6A5CEA392048}"/>
              </a:ext>
            </a:extLst>
          </p:cNvPr>
          <p:cNvSpPr txBox="1"/>
          <p:nvPr/>
        </p:nvSpPr>
        <p:spPr>
          <a:xfrm>
            <a:off x="8379799" y="6345545"/>
            <a:ext cx="2958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ConvNextBase Model Weighted 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1CC2AD-27D9-D367-09BA-DC9C1F74F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93" y="2236457"/>
            <a:ext cx="6415100" cy="382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F2CB99-F8E8-ABEB-F76C-23E7B1DC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622" y="262034"/>
            <a:ext cx="3860548" cy="2943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6FAB6-44F9-3B35-F2F7-68535BCB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622" y="3205936"/>
            <a:ext cx="3953837" cy="313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6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D5B1-7BA6-83F0-1DE9-2369D4AA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(cont..)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99253-A90A-68B0-C638-F8A12FC8159B}"/>
              </a:ext>
            </a:extLst>
          </p:cNvPr>
          <p:cNvSpPr txBox="1"/>
          <p:nvPr/>
        </p:nvSpPr>
        <p:spPr>
          <a:xfrm>
            <a:off x="6391836" y="1690688"/>
            <a:ext cx="4509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classification report is as follows: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13765-DA9A-F17C-39DB-DB29AC9A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65" y="1690688"/>
            <a:ext cx="4857750" cy="3743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BD85F4-919D-649C-AD26-354796F1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6" y="2315553"/>
            <a:ext cx="4502381" cy="2140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B42CE4-A5E2-06C7-4E34-9064725D534D}"/>
              </a:ext>
            </a:extLst>
          </p:cNvPr>
          <p:cNvSpPr txBox="1"/>
          <p:nvPr/>
        </p:nvSpPr>
        <p:spPr>
          <a:xfrm>
            <a:off x="5405716" y="5504880"/>
            <a:ext cx="355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ConvNextBase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Model Weighted CE</a:t>
            </a:r>
          </a:p>
        </p:txBody>
      </p:sp>
    </p:spTree>
    <p:extLst>
      <p:ext uri="{BB962C8B-B14F-4D97-AF65-F5344CB8AC3E}">
        <p14:creationId xmlns:p14="http://schemas.microsoft.com/office/powerpoint/2010/main" val="415603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57C8-3E1E-825A-713F-373F8603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(cont..)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3925F-301C-C6FC-CA51-CF6100C2C3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57" y="350027"/>
            <a:ext cx="3640549" cy="291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5A990-8AFB-AA3C-C257-AD11DFA0A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222" y="3337393"/>
            <a:ext cx="3588284" cy="31705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01A99-4048-B9B3-18E7-F2F2B63218D7}"/>
              </a:ext>
            </a:extLst>
          </p:cNvPr>
          <p:cNvSpPr txBox="1"/>
          <p:nvPr/>
        </p:nvSpPr>
        <p:spPr>
          <a:xfrm>
            <a:off x="937549" y="1783976"/>
            <a:ext cx="151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2">
                    <a:lumMod val="10000"/>
                  </a:schemeClr>
                </a:solidFill>
              </a:rPr>
              <a:t>Dataset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1B87EB-3C2B-4BE5-433B-686D7B0F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3" y="2411844"/>
            <a:ext cx="5361174" cy="320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3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90EC-69A5-D005-697C-ADBB9908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(cont..)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329B3D-0459-4C52-FF6D-E86830AED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29" y="1724719"/>
            <a:ext cx="4512166" cy="35465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DB1C9-734D-D782-AD43-AB3C832AA518}"/>
              </a:ext>
            </a:extLst>
          </p:cNvPr>
          <p:cNvSpPr txBox="1"/>
          <p:nvPr/>
        </p:nvSpPr>
        <p:spPr>
          <a:xfrm>
            <a:off x="6329083" y="17247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classification report is as follows: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2E64E-C70F-6513-A5E9-69A338B83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65" y="2426999"/>
            <a:ext cx="4420687" cy="2269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97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CDB703-180A-B9E3-3B05-2F4B6363D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69167"/>
              </p:ext>
            </p:extLst>
          </p:nvPr>
        </p:nvGraphicFramePr>
        <p:xfrm>
          <a:off x="1828800" y="1238470"/>
          <a:ext cx="7404848" cy="22860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739245">
                  <a:extLst>
                    <a:ext uri="{9D8B030D-6E8A-4147-A177-3AD203B41FA5}">
                      <a16:colId xmlns:a16="http://schemas.microsoft.com/office/drawing/2014/main" val="1347929207"/>
                    </a:ext>
                  </a:extLst>
                </a:gridCol>
                <a:gridCol w="1157733">
                  <a:extLst>
                    <a:ext uri="{9D8B030D-6E8A-4147-A177-3AD203B41FA5}">
                      <a16:colId xmlns:a16="http://schemas.microsoft.com/office/drawing/2014/main" val="1216539519"/>
                    </a:ext>
                  </a:extLst>
                </a:gridCol>
                <a:gridCol w="1157733">
                  <a:extLst>
                    <a:ext uri="{9D8B030D-6E8A-4147-A177-3AD203B41FA5}">
                      <a16:colId xmlns:a16="http://schemas.microsoft.com/office/drawing/2014/main" val="1743438706"/>
                    </a:ext>
                  </a:extLst>
                </a:gridCol>
                <a:gridCol w="1150155">
                  <a:extLst>
                    <a:ext uri="{9D8B030D-6E8A-4147-A177-3AD203B41FA5}">
                      <a16:colId xmlns:a16="http://schemas.microsoft.com/office/drawing/2014/main" val="2562637990"/>
                    </a:ext>
                  </a:extLst>
                </a:gridCol>
                <a:gridCol w="1088133">
                  <a:extLst>
                    <a:ext uri="{9D8B030D-6E8A-4147-A177-3AD203B41FA5}">
                      <a16:colId xmlns:a16="http://schemas.microsoft.com/office/drawing/2014/main" val="2340192052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3510037539"/>
                    </a:ext>
                  </a:extLst>
                </a:gridCol>
              </a:tblGrid>
              <a:tr h="5796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Function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549337"/>
                  </a:ext>
                </a:extLst>
              </a:tr>
              <a:tr h="29298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ConvNextBase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Weighted 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75.3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32165"/>
                  </a:ext>
                </a:extLst>
              </a:tr>
              <a:tr h="29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ConvNextBase</a:t>
                      </a:r>
                    </a:p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Weighted Focal 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41731"/>
                  </a:ext>
                </a:extLst>
              </a:tr>
              <a:tr h="292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ConvNextBase</a:t>
                      </a:r>
                    </a:p>
                    <a:p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Categorical 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61756"/>
                  </a:ext>
                </a:extLst>
              </a:tr>
              <a:tr h="29298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ConvNextBase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Focal Loss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21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91BFD7-43E9-79B0-B3B3-770D9A7DD413}"/>
              </a:ext>
            </a:extLst>
          </p:cNvPr>
          <p:cNvSpPr txBox="1"/>
          <p:nvPr/>
        </p:nvSpPr>
        <p:spPr>
          <a:xfrm>
            <a:off x="4114800" y="4081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Dataset 2 (Augmented Data)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D10EAC2-3D0C-23E3-52D1-56B13E2B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40" y="4062804"/>
            <a:ext cx="3818189" cy="249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9095" y="319334"/>
            <a:ext cx="26554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77642" y="1445772"/>
            <a:ext cx="4050143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dobe Garamond Pro"/>
              </a:rPr>
              <a:t>Motivation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dobe Garamond Pro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12806" y="1445772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219206" y="6103232"/>
            <a:ext cx="4031669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dobe Garamond Pro"/>
              </a:rPr>
              <a:t>Tools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49933" y="2720251"/>
            <a:ext cx="4077852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dobe Garamond Pro"/>
              </a:rPr>
              <a:t>Dataset</a:t>
            </a:r>
          </a:p>
        </p:txBody>
      </p:sp>
      <p:sp>
        <p:nvSpPr>
          <p:cNvPr id="34" name="Oval 33"/>
          <p:cNvSpPr/>
          <p:nvPr/>
        </p:nvSpPr>
        <p:spPr>
          <a:xfrm>
            <a:off x="808188" y="2720251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7642" y="3597454"/>
            <a:ext cx="4031671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dobe Garamond Pro"/>
              </a:rPr>
              <a:t>Proposed Methodology</a:t>
            </a:r>
          </a:p>
        </p:txBody>
      </p:sp>
      <p:sp>
        <p:nvSpPr>
          <p:cNvPr id="36" name="Oval 35"/>
          <p:cNvSpPr/>
          <p:nvPr/>
        </p:nvSpPr>
        <p:spPr>
          <a:xfrm>
            <a:off x="812806" y="3597454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155914" y="6467896"/>
            <a:ext cx="4071871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dobe Garamond Pro"/>
              </a:rPr>
              <a:t>References</a:t>
            </a:r>
          </a:p>
        </p:txBody>
      </p:sp>
      <p:sp>
        <p:nvSpPr>
          <p:cNvPr id="38" name="Oval 37"/>
          <p:cNvSpPr/>
          <p:nvPr/>
        </p:nvSpPr>
        <p:spPr>
          <a:xfrm>
            <a:off x="831280" y="6103232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12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42297" y="2295309"/>
            <a:ext cx="3985488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dobe Garamond Pro"/>
              </a:rPr>
              <a:t>Related Research</a:t>
            </a:r>
          </a:p>
        </p:txBody>
      </p:sp>
      <p:sp>
        <p:nvSpPr>
          <p:cNvPr id="40" name="Oval 39"/>
          <p:cNvSpPr/>
          <p:nvPr/>
        </p:nvSpPr>
        <p:spPr>
          <a:xfrm>
            <a:off x="808188" y="2295309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9570" y="6467896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6115" y="1870367"/>
            <a:ext cx="4031670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dobe Garamond Pro"/>
              </a:rPr>
              <a:t>Problem Statement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dobe Garamond Pro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8188" y="1870367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626447C4-695E-B2BC-7239-24996C3317CE}"/>
              </a:ext>
            </a:extLst>
          </p:cNvPr>
          <p:cNvSpPr/>
          <p:nvPr/>
        </p:nvSpPr>
        <p:spPr>
          <a:xfrm>
            <a:off x="1196115" y="3145193"/>
            <a:ext cx="4031671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E7E6E6">
                    <a:lumMod val="10000"/>
                  </a:srgbClr>
                </a:solidFill>
                <a:latin typeface="Adobe Garamond Pro"/>
              </a:rPr>
              <a:t>Data Pre-Process and Augmentation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dobe Garamond Pro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754E90-BB3E-0F4E-5B3B-7343E16F4948}"/>
              </a:ext>
            </a:extLst>
          </p:cNvPr>
          <p:cNvSpPr/>
          <p:nvPr/>
        </p:nvSpPr>
        <p:spPr>
          <a:xfrm>
            <a:off x="810088" y="3145193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9389D5F2-1A36-B5E2-A214-C3F68FC79C06}"/>
              </a:ext>
            </a:extLst>
          </p:cNvPr>
          <p:cNvSpPr/>
          <p:nvPr/>
        </p:nvSpPr>
        <p:spPr>
          <a:xfrm>
            <a:off x="1081731" y="4031827"/>
            <a:ext cx="4146054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E7E6E6">
                    <a:lumMod val="10000"/>
                  </a:srgbClr>
                </a:solidFill>
                <a:latin typeface="Adobe Garamond Pro"/>
              </a:rPr>
              <a:t>Model Training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dobe Garamond Pro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14D0C0-1EFC-BEB0-BFCE-A39CA324DAC1}"/>
              </a:ext>
            </a:extLst>
          </p:cNvPr>
          <p:cNvSpPr/>
          <p:nvPr/>
        </p:nvSpPr>
        <p:spPr>
          <a:xfrm>
            <a:off x="808188" y="4025339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7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F664FE1-FA59-3FF7-1090-223A65B750F2}"/>
              </a:ext>
            </a:extLst>
          </p:cNvPr>
          <p:cNvSpPr/>
          <p:nvPr/>
        </p:nvSpPr>
        <p:spPr>
          <a:xfrm>
            <a:off x="1264031" y="4466092"/>
            <a:ext cx="3963754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dobe Garamond Pro"/>
              </a:rPr>
              <a:t>Performance Evaluation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dobe Garamond Pro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A8DFBC-CA8D-6F61-AAE2-BEC56E29A1FC}"/>
              </a:ext>
            </a:extLst>
          </p:cNvPr>
          <p:cNvSpPr/>
          <p:nvPr/>
        </p:nvSpPr>
        <p:spPr>
          <a:xfrm>
            <a:off x="831280" y="4473699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9C0B12A-5CE7-6201-FEF9-CBE77934A92B}"/>
              </a:ext>
            </a:extLst>
          </p:cNvPr>
          <p:cNvSpPr/>
          <p:nvPr/>
        </p:nvSpPr>
        <p:spPr>
          <a:xfrm>
            <a:off x="1177643" y="4900357"/>
            <a:ext cx="4050142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E7E6E6">
                    <a:lumMod val="10000"/>
                  </a:srgbClr>
                </a:solidFill>
                <a:latin typeface="Adobe Garamond Pro"/>
              </a:rPr>
              <a:t>Results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dobe Garamond Pro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C85F5C-633A-C21D-A559-CC598D365595}"/>
              </a:ext>
            </a:extLst>
          </p:cNvPr>
          <p:cNvSpPr/>
          <p:nvPr/>
        </p:nvSpPr>
        <p:spPr>
          <a:xfrm>
            <a:off x="831280" y="4895964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9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here's Your Pain: Knee | Kansas Spine &amp; Specialty Hospital">
            <a:extLst>
              <a:ext uri="{FF2B5EF4-FFF2-40B4-BE49-F238E27FC236}">
                <a16:creationId xmlns:a16="http://schemas.microsoft.com/office/drawing/2014/main" id="{2D34B9EC-C1ED-9FCF-5DA7-7F4079AD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38" y="797215"/>
            <a:ext cx="4315386" cy="5563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ounded Rectangle 31">
            <a:extLst>
              <a:ext uri="{FF2B5EF4-FFF2-40B4-BE49-F238E27FC236}">
                <a16:creationId xmlns:a16="http://schemas.microsoft.com/office/drawing/2014/main" id="{E599FCFC-082B-5BED-2E86-1DC4FCD95321}"/>
              </a:ext>
            </a:extLst>
          </p:cNvPr>
          <p:cNvSpPr/>
          <p:nvPr/>
        </p:nvSpPr>
        <p:spPr>
          <a:xfrm>
            <a:off x="1228442" y="5712356"/>
            <a:ext cx="4031669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E7E6E6">
                    <a:lumMod val="10000"/>
                  </a:srgbClr>
                </a:solidFill>
                <a:latin typeface="Adobe Garamond Pro"/>
              </a:rPr>
              <a:t>GUI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dobe Garamond Pro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861607-3503-A4CB-8088-983FA8D807D5}"/>
              </a:ext>
            </a:extLst>
          </p:cNvPr>
          <p:cNvSpPr/>
          <p:nvPr/>
        </p:nvSpPr>
        <p:spPr>
          <a:xfrm>
            <a:off x="851652" y="5712356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11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414DD768-9F3A-1C8F-1EF9-11E511FCC4C3}"/>
              </a:ext>
            </a:extLst>
          </p:cNvPr>
          <p:cNvSpPr/>
          <p:nvPr/>
        </p:nvSpPr>
        <p:spPr>
          <a:xfrm>
            <a:off x="1231699" y="5331912"/>
            <a:ext cx="4031669" cy="230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E7E6E6">
                    <a:lumMod val="10000"/>
                  </a:srgbClr>
                </a:solidFill>
                <a:latin typeface="Adobe Garamond Pro"/>
              </a:rPr>
              <a:t>Cross Validation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dobe Garamond Pr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E33AC4-A541-0061-98FB-F4078708B412}"/>
              </a:ext>
            </a:extLst>
          </p:cNvPr>
          <p:cNvSpPr/>
          <p:nvPr/>
        </p:nvSpPr>
        <p:spPr>
          <a:xfrm>
            <a:off x="843773" y="5331912"/>
            <a:ext cx="775854" cy="230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10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99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6FAD-B66F-3C14-CCBD-E2311488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2F4F-5351-17C3-1B91-73D6582F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Performed K fold Validation on train data (</a:t>
            </a:r>
            <a:r>
              <a:rPr lang="en-US" sz="200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5 fold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r>
              <a:rPr lang="en-US" sz="200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Successfully trained the model on each fold, achieving an impressive 87% accuracy on average across all folds</a:t>
            </a:r>
          </a:p>
          <a:p>
            <a:pPr marL="0" indent="0">
              <a:buNone/>
            </a:pPr>
            <a:endParaRPr lang="en-US" sz="2000" i="0" dirty="0"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P</a:t>
            </a:r>
            <a:r>
              <a:rPr lang="en-US" sz="200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roviding a more reliable estimate of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model</a:t>
            </a:r>
            <a:r>
              <a:rPr lang="en-US" sz="200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 performance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8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7596-2331-C501-6688-041F16CA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9930-4900-0DAE-89F1-5AF4F9696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75" y="2858784"/>
            <a:ext cx="4846137" cy="31336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32D07-C798-73D4-1042-F5679A50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29" y="2858784"/>
            <a:ext cx="5157786" cy="3133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3D91F-EB26-86E1-302C-39496EC82D9E}"/>
              </a:ext>
            </a:extLst>
          </p:cNvPr>
          <p:cNvSpPr txBox="1"/>
          <p:nvPr/>
        </p:nvSpPr>
        <p:spPr>
          <a:xfrm>
            <a:off x="1141791" y="1457605"/>
            <a:ext cx="842737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Created User-Friendly </a:t>
            </a:r>
            <a:r>
              <a:rPr lang="en-US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Gradio</a:t>
            </a: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Load and then convert.h5 file to .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tflite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model 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öhne"/>
              </a:rPr>
              <a:t>TFLite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öhne"/>
              </a:rPr>
              <a:t> Converter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Integrate </a:t>
            </a:r>
            <a:r>
              <a:rPr lang="en-US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TFLite</a:t>
            </a: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Model with </a:t>
            </a:r>
            <a:r>
              <a:rPr lang="en-US" i="0" dirty="0" err="1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Gradio</a:t>
            </a: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Interface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68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440" y="640080"/>
            <a:ext cx="1648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Tools</a:t>
            </a:r>
            <a:endParaRPr kumimoji="0" lang="en-IN" sz="4400" b="1" i="0" u="sng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080" y="1920240"/>
            <a:ext cx="6502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Programming Language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Programming Libraries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Keras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Tensorflow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Platform: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Google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colaboratory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sng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34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CD6A-1F9F-2C50-D27F-48426B2B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65125"/>
            <a:ext cx="3248969" cy="1325563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F1C7AF-0BCE-20E9-3E24-8421AC267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78" y="1690688"/>
            <a:ext cx="5395401" cy="29709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1BB4C-8DF8-BAC9-08DB-CC7B649ED7E3}"/>
              </a:ext>
            </a:extLst>
          </p:cNvPr>
          <p:cNvSpPr txBox="1"/>
          <p:nvPr/>
        </p:nvSpPr>
        <p:spPr>
          <a:xfrm>
            <a:off x="6447923" y="724285"/>
            <a:ext cx="6096000" cy="540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 Driver Version: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525.105.17    </a:t>
            </a:r>
          </a:p>
          <a:p>
            <a:pPr lvl="2">
              <a:lnSpc>
                <a:spcPct val="150000"/>
              </a:lnSpc>
            </a:pPr>
            <a:r>
              <a:rPr lang="en-US" sz="9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(</a:t>
            </a:r>
            <a:r>
              <a:rPr lang="en-US" sz="900" b="0" i="0" dirty="0">
                <a:solidFill>
                  <a:srgbClr val="1F1F1F"/>
                </a:solidFill>
                <a:effectLst/>
                <a:latin typeface="Google Sans"/>
              </a:rPr>
              <a:t>Version </a:t>
            </a:r>
            <a:r>
              <a:rPr lang="en-US" sz="900" dirty="0">
                <a:solidFill>
                  <a:srgbClr val="1F1F1F"/>
                </a:solidFill>
                <a:latin typeface="Google Sans"/>
              </a:rPr>
              <a:t>of G</a:t>
            </a:r>
            <a:r>
              <a:rPr lang="en-US" sz="900" b="0" i="0" dirty="0">
                <a:solidFill>
                  <a:srgbClr val="1F1F1F"/>
                </a:solidFill>
                <a:effectLst/>
                <a:latin typeface="Google Sans"/>
              </a:rPr>
              <a:t>raphics driver that is used to control the graphics card)</a:t>
            </a:r>
            <a:endParaRPr lang="en-US" sz="900" b="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 CUDA Version: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12.0  </a:t>
            </a:r>
          </a:p>
          <a:p>
            <a:pPr lvl="2">
              <a:lnSpc>
                <a:spcPct val="150000"/>
              </a:lnSpc>
            </a:pPr>
            <a:r>
              <a:rPr lang="en-US" sz="9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(Version of the CUDA toolkit that is used to develop and run applications on GPUs)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 GPU: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NVIDIA A100-SXM  </a:t>
            </a:r>
          </a:p>
          <a:p>
            <a:pPr lvl="2">
              <a:lnSpc>
                <a:spcPct val="150000"/>
              </a:lnSpc>
            </a:pPr>
            <a:r>
              <a:rPr lang="en-US" sz="9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(</a:t>
            </a:r>
            <a:r>
              <a:rPr lang="en-US" sz="900" b="0" i="0" dirty="0">
                <a:solidFill>
                  <a:srgbClr val="1F1F1F"/>
                </a:solidFill>
                <a:effectLst/>
                <a:latin typeface="Google Sans"/>
              </a:rPr>
              <a:t>This is the model of the graphics card</a:t>
            </a:r>
            <a:r>
              <a:rPr lang="en-US" sz="9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Persistence Mode: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Off  </a:t>
            </a:r>
          </a:p>
          <a:p>
            <a:pPr lvl="3">
              <a:lnSpc>
                <a:spcPct val="150000"/>
              </a:lnSpc>
            </a:pPr>
            <a:r>
              <a:rPr lang="en-US" sz="9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(GPU memory is preserved between kernel launches)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Power Usage: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72W/400W</a:t>
            </a:r>
          </a:p>
          <a:p>
            <a:pPr lvl="3">
              <a:lnSpc>
                <a:spcPct val="150000"/>
              </a:lnSpc>
            </a:pPr>
            <a:r>
              <a:rPr lang="en-US" sz="900" b="0" i="0" dirty="0">
                <a:solidFill>
                  <a:srgbClr val="1F1F1F"/>
                </a:solidFill>
                <a:effectLst/>
                <a:latin typeface="Google Sans"/>
              </a:rPr>
              <a:t>(How much power the GPU is consuming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Google Sans"/>
              </a:rPr>
              <a:t>)</a:t>
            </a:r>
            <a:endParaRPr lang="en-US" sz="900" b="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Temperature: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43°C</a:t>
            </a:r>
          </a:p>
          <a:p>
            <a:pPr lvl="2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                   </a:t>
            </a:r>
            <a:r>
              <a:rPr lang="en-US" sz="9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(temperature of the GPU)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Memory Usage: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34135MiB/40960MiB (34GB out of 40 GB)</a:t>
            </a:r>
          </a:p>
          <a:p>
            <a:pPr lvl="3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(GPU's memory is being used)</a:t>
            </a:r>
            <a:endParaRPr lang="en-US" sz="900" b="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GPU Utilization: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29%</a:t>
            </a:r>
          </a:p>
          <a:p>
            <a:pPr lvl="3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(How busy the GPU is)</a:t>
            </a:r>
            <a:endParaRPr lang="en-US" sz="900" b="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Compute Mode: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Default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 Processes:</a:t>
            </a: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No active GPU processes currently.</a:t>
            </a:r>
          </a:p>
        </p:txBody>
      </p:sp>
    </p:spTree>
    <p:extLst>
      <p:ext uri="{BB962C8B-B14F-4D97-AF65-F5344CB8AC3E}">
        <p14:creationId xmlns:p14="http://schemas.microsoft.com/office/powerpoint/2010/main" val="188130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120" y="1361440"/>
            <a:ext cx="115316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[1] https://data.mendeley.com/datasets/56rmx5bjcr/1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 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https://www.ncbi.nlm.nih.gov/pmc/articles/PMC7704420/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[3] </a:t>
            </a:r>
            <a:r>
              <a:rPr kumimoji="0" lang="en-IN" sz="1100" b="0" i="0" u="sng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https://www.mdpi.com/2075-4418/13/8/1380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[4] 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https://arxiv.org/ftp/arxiv/papers/2207/2207.12521.pdf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sng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[5]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Brahim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A.;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Jennane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R.;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Riad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R.;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Janvier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T.;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Khedher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L.;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Toumi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H.;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Lespessailles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E. A decision support tool for early detection of knee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OsteoArthritis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X-ray imaging and machine learning: Data from the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OsteoArthritis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Initiative. </a:t>
            </a:r>
            <a:r>
              <a:rPr kumimoji="0" lang="en-IN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</a:t>
            </a:r>
            <a:r>
              <a:rPr kumimoji="0" lang="en-IN" sz="1100" b="0" i="1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Med. Imaging Graph.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 </a:t>
            </a:r>
            <a:r>
              <a:rPr kumimoji="0" lang="en-IN" sz="1100" b="0" i="1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73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11–18. [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Google Scholar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[</a:t>
            </a:r>
            <a:r>
              <a:rPr kumimoji="0" lang="en-IN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CrossRef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[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PubMed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[6]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Saleem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M.;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Farid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M.S.;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Saleem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S.; Khan, M.H. X-ray image analysis for automated knee osteoarthritis detection. </a:t>
            </a:r>
            <a:r>
              <a:rPr kumimoji="0" lang="en-IN" sz="1100" b="0" i="1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 Image Video Process.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 </a:t>
            </a:r>
            <a:r>
              <a:rPr kumimoji="0" lang="en-IN" sz="1100" b="0" i="1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1079–1087. [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Google Scholar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[</a:t>
            </a:r>
            <a:r>
              <a:rPr kumimoji="0" lang="en-IN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/>
              </a:rPr>
              <a:t>CrossRef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[7] 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Lim, J.; Kim, J.;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Cheon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S. A deep neural network-based method for early detection of osteoarthritis using statistical data. </a:t>
            </a:r>
            <a:r>
              <a:rPr kumimoji="0" lang="en-IN" sz="1100" b="0" i="1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Int. J. Environ. Res. Public Health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 </a:t>
            </a:r>
            <a:r>
              <a:rPr kumimoji="0" lang="en-IN" sz="1100" b="0" i="1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1281. [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1"/>
              </a:rPr>
              <a:t>Google Scholar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[</a:t>
            </a:r>
            <a:r>
              <a:rPr kumimoji="0" lang="en-IN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/>
              </a:rPr>
              <a:t>CrossRef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][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3"/>
              </a:rPr>
              <a:t>Green Version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[8] 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von </a:t>
            </a:r>
            <a:r>
              <a:rPr kumimoji="0" lang="en-I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Tycowicz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C. Towards shape-based knee osteoarthritis classification using graph convolutional networks. In Proceedings of the 2020 IEEE 17th International Symposium on Biomedical Imaging (ISBI), Iowa City, IA, USA, 3–7 April 2020; IEEE: Piscataway, NJ, USA, 2020; pp. 750–753. [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4"/>
              </a:rPr>
              <a:t>Google Scholar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[9] Wang, Y.; Li, S.; Zhao, B.; Zhang, J.; Yang, Y.; Li, B. 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ResNet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-based approach for accurate radiographic diagnosis of knee osteoarthritis. CAAI Trans.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Technol. 2022, 7, 512–521. [Google Scholar] [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CrossRef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Jakaite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Schetinin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V.;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Hladůvka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Minaev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Ambia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Krzanowski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W. Deep learning for early detection of pathological changes in x-ray bone microstructures: Case of osteoarthritis. Sci. Rep. 2021, 11, 1–9. [Google Scholar] [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CrossRef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 Thomas, K.A.;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Kidziński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Ł.;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Halilaj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E.; Fleming, S.L.;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Venkataraman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G.R.;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Oei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E.H.;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S.L. Automated classification of radiographic knee osteoarthritis severity using deep neural networks. Radiology.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2020, 2, e190065. [Google Scholar]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rgbClr val="00499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[12] https://www.kaggle.com/datasets/tommyngx/digital-knee-xray/data?select=MedicalExpert-I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499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447040"/>
            <a:ext cx="377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References</a:t>
            </a:r>
            <a:endParaRPr kumimoji="0" lang="en-IN" sz="4400" b="1" i="0" u="sng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5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840" y="2468880"/>
            <a:ext cx="833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Thank you  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1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37" y="2872509"/>
            <a:ext cx="255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Q&amp;A</a:t>
            </a:r>
            <a:endParaRPr kumimoji="0" lang="en-IN" sz="6600" b="1" i="0" u="none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2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1296-2057-F53A-0306-7E7F273E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614558"/>
            <a:ext cx="10668000" cy="1524000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D1D7-8C1F-C828-A8D2-DAF8A0B8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86" y="2671711"/>
            <a:ext cx="77797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Developing the Deep Learning model to identify the knee OA severity early. so that appropriate treatment can be provided to prevent further damage.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Preparing this project based on the dataset provided by the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Mendeley Dataset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[1]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and Kaggle Dataset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[12] with its motivation.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4D1D7-8C1F-C828-A8D2-DAF8A0B8F24F}"/>
              </a:ext>
            </a:extLst>
          </p:cNvPr>
          <p:cNvSpPr>
            <a:spLocks noGrp="1"/>
          </p:cNvSpPr>
          <p:nvPr/>
        </p:nvSpPr>
        <p:spPr>
          <a:xfrm>
            <a:off x="762000" y="1519959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31" y="453652"/>
            <a:ext cx="3386457" cy="98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013" y="467468"/>
            <a:ext cx="5328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Problem Statement</a:t>
            </a:r>
            <a:endParaRPr kumimoji="0" lang="en-IN" sz="4400" b="1" i="0" u="sng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047" y="1776152"/>
            <a:ext cx="75108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Knee osteoarthritis is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degenerative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 joint disease that affects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90 million people.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60% of knee OA is occurring above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50+ years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people. Listed 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Top 50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diseases in the world [2]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It occurs when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cartilage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 in the knee joint breaks down over time. leads to causing pain, stiffness, swelling and reduce quality of life. In severe cases, knee osteoarthritis can lead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disability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 and require surgery.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Factor of effecting includes: genetics, environment, lifestyle choices and etc.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711" y="3040465"/>
            <a:ext cx="3728607" cy="32164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15893" y="6256962"/>
            <a:ext cx="6334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49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https://www.ncbi.nlm.nih.gov/pmc/articles/PMC7704420/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10" y="154113"/>
            <a:ext cx="3236361" cy="28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452283" y="609600"/>
          <a:ext cx="11130117" cy="51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8091" y="4513008"/>
            <a:ext cx="973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Author: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58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166" y="459919"/>
            <a:ext cx="264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endParaRPr kumimoji="0" lang="en-IN" sz="4400" b="1" i="0" u="sng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991" y="2331879"/>
            <a:ext cx="4394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Collected dataset from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Mendeley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 Data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platform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[1]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It contain more than 8200 X-ray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All images resolution :  224 × 224 pixels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Labelled from 0-4 based on severity  (0-healthy, 1-doubtful, 2-mild , 3-moderate, 4-severe)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Already Augmented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Need to perform Data Augmentation for balancing the data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83" y="546597"/>
            <a:ext cx="945387" cy="802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B0912-32ED-8E7F-A292-797F7E969CA2}"/>
              </a:ext>
            </a:extLst>
          </p:cNvPr>
          <p:cNvSpPr txBox="1"/>
          <p:nvPr/>
        </p:nvSpPr>
        <p:spPr>
          <a:xfrm>
            <a:off x="5306518" y="2366969"/>
            <a:ext cx="47368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Collected dataset from Kaggle [12]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It contain </a:t>
            </a:r>
            <a:r>
              <a:rPr lang="en-US" dirty="0">
                <a:solidFill>
                  <a:srgbClr val="E7E6E6">
                    <a:lumMod val="10000"/>
                  </a:srgbClr>
                </a:solidFill>
              </a:rPr>
              <a:t>1200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 X-ray Images, developed by medical experts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All images resolution :  240 x 240  pixels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Labelled from 0-4 based on severity  (0-healthy, 1-doubtful, 2-mild , 3-moderate, 4-severe)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E7E6E6">
                    <a:lumMod val="10000"/>
                  </a:srgbClr>
                </a:solidFill>
              </a:rPr>
              <a:t>Unique and original images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</a:rPr>
              <a:t>Need to perform Data Augmentation for balancing the data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80704-C403-F96A-5D80-EFEBD19D6FA3}"/>
              </a:ext>
            </a:extLst>
          </p:cNvPr>
          <p:cNvSpPr txBox="1"/>
          <p:nvPr/>
        </p:nvSpPr>
        <p:spPr>
          <a:xfrm>
            <a:off x="974361" y="1723869"/>
            <a:ext cx="31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dobe Garamond Pro"/>
              </a:rPr>
              <a:t>Dataset 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9948B-838D-6EB0-1D48-D7A3E81DE856}"/>
              </a:ext>
            </a:extLst>
          </p:cNvPr>
          <p:cNvSpPr txBox="1"/>
          <p:nvPr/>
        </p:nvSpPr>
        <p:spPr>
          <a:xfrm>
            <a:off x="6523220" y="1741358"/>
            <a:ext cx="31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dobe Garamond Pro"/>
              </a:rPr>
              <a:t>Dataset -2 </a:t>
            </a:r>
          </a:p>
        </p:txBody>
      </p:sp>
    </p:spTree>
    <p:extLst>
      <p:ext uri="{BB962C8B-B14F-4D97-AF65-F5344CB8AC3E}">
        <p14:creationId xmlns:p14="http://schemas.microsoft.com/office/powerpoint/2010/main" val="422853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331B-032D-B3E0-25E3-CEFEF17A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Pre-Processing and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3915-BBB7-5C6C-0D24-68348405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Resize of image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Normalization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Gray Scale Conversion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Histogram equalization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Noise Removal Gaussian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2346E-6F5E-B575-13C2-841668402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49" y="3947289"/>
            <a:ext cx="2870644" cy="241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22ACD-538F-A2AF-A48F-1E736F2E10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3" y="1384388"/>
            <a:ext cx="4190066" cy="252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E8A81-DA0D-2023-B697-73CE2D0D9F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354" y="3851830"/>
            <a:ext cx="4190066" cy="26951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E355D2-8AB9-637B-B499-B48DA0E7E1A2}"/>
              </a:ext>
            </a:extLst>
          </p:cNvPr>
          <p:cNvSpPr txBox="1"/>
          <p:nvPr/>
        </p:nvSpPr>
        <p:spPr>
          <a:xfrm>
            <a:off x="5279769" y="2359156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dobe Garamond Pro"/>
              </a:rPr>
              <a:t>Before Augmentation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0CC9-49B5-F9C5-F9E4-BC11EDC0C05A}"/>
              </a:ext>
            </a:extLst>
          </p:cNvPr>
          <p:cNvSpPr txBox="1"/>
          <p:nvPr/>
        </p:nvSpPr>
        <p:spPr>
          <a:xfrm>
            <a:off x="9197930" y="5234129"/>
            <a:ext cx="19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dobe Garamond Pro"/>
              </a:rPr>
              <a:t>After Augmentation</a:t>
            </a:r>
          </a:p>
        </p:txBody>
      </p:sp>
    </p:spTree>
    <p:extLst>
      <p:ext uri="{BB962C8B-B14F-4D97-AF65-F5344CB8AC3E}">
        <p14:creationId xmlns:p14="http://schemas.microsoft.com/office/powerpoint/2010/main" val="145669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80B8-B916-0CFB-56FC-4DDCF14EA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90" y="150677"/>
            <a:ext cx="9309696" cy="760225"/>
          </a:xfrm>
        </p:spPr>
        <p:txBody>
          <a:bodyPr>
            <a:no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Pre-Processing and Augmentation (cont..)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47C93-A63B-0C09-1086-09333ABE0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8" y="1515260"/>
            <a:ext cx="5324121" cy="2749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B9CE6-F7D8-0DF2-9A6B-E6A426A84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950" y="1515260"/>
            <a:ext cx="5578972" cy="27709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BFE6E-0034-229A-276B-D6C576E6A22A}"/>
              </a:ext>
            </a:extLst>
          </p:cNvPr>
          <p:cNvSpPr txBox="1"/>
          <p:nvPr/>
        </p:nvSpPr>
        <p:spPr>
          <a:xfrm>
            <a:off x="1712259" y="4499854"/>
            <a:ext cx="256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dobe Garamond Pro"/>
              </a:rPr>
              <a:t>Class balancing-Dataset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CC6B7-B796-69A9-882A-BB309AA19DD5}"/>
              </a:ext>
            </a:extLst>
          </p:cNvPr>
          <p:cNvSpPr txBox="1"/>
          <p:nvPr/>
        </p:nvSpPr>
        <p:spPr>
          <a:xfrm>
            <a:off x="7799294" y="4499854"/>
            <a:ext cx="256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dobe Garamond Pro"/>
              </a:rPr>
              <a:t>Class balancing-Dataset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FDDE3-E702-4651-115C-746376083847}"/>
              </a:ext>
            </a:extLst>
          </p:cNvPr>
          <p:cNvSpPr txBox="1"/>
          <p:nvPr/>
        </p:nvSpPr>
        <p:spPr>
          <a:xfrm>
            <a:off x="3703550" y="5217459"/>
            <a:ext cx="4784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Created separate datasets after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8000 images for Dataset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7000 images for Dataset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Split the 70%, 10%, 20%</a:t>
            </a:r>
          </a:p>
        </p:txBody>
      </p:sp>
    </p:spTree>
    <p:extLst>
      <p:ext uri="{BB962C8B-B14F-4D97-AF65-F5344CB8AC3E}">
        <p14:creationId xmlns:p14="http://schemas.microsoft.com/office/powerpoint/2010/main" val="113474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6" y="658614"/>
            <a:ext cx="5959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003A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Proposed Methodology</a:t>
            </a:r>
            <a:endParaRPr kumimoji="0" lang="en-IN" sz="4400" b="1" i="0" u="sng" strike="noStrike" kern="1200" cap="none" spc="0" normalizeH="0" baseline="0" noProof="0" dirty="0">
              <a:ln>
                <a:noFill/>
              </a:ln>
              <a:solidFill>
                <a:srgbClr val="003A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6079C-848B-BA13-2DD9-B1A28020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25" y="1998603"/>
            <a:ext cx="8679949" cy="42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73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HSU">
      <a:dk1>
        <a:srgbClr val="004990"/>
      </a:dk1>
      <a:lt1>
        <a:srgbClr val="FFFFFF"/>
      </a:lt1>
      <a:dk2>
        <a:srgbClr val="807F83"/>
      </a:dk2>
      <a:lt2>
        <a:srgbClr val="E7E6E6"/>
      </a:lt2>
      <a:accent1>
        <a:srgbClr val="F78E1E"/>
      </a:accent1>
      <a:accent2>
        <a:srgbClr val="589BBE"/>
      </a:accent2>
      <a:accent3>
        <a:srgbClr val="003A63"/>
      </a:accent3>
      <a:accent4>
        <a:srgbClr val="6CADDF"/>
      </a:accent4>
      <a:accent5>
        <a:srgbClr val="6CB353"/>
      </a:accent5>
      <a:accent6>
        <a:srgbClr val="BCD6CD"/>
      </a:accent6>
      <a:hlink>
        <a:srgbClr val="004990"/>
      </a:hlink>
      <a:folHlink>
        <a:srgbClr val="589BB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1537</Words>
  <Application>Microsoft Office PowerPoint</Application>
  <PresentationFormat>Widescreen</PresentationFormat>
  <Paragraphs>364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Adobe Garamond Pro</vt:lpstr>
      <vt:lpstr>Arial</vt:lpstr>
      <vt:lpstr>Calibri</vt:lpstr>
      <vt:lpstr>Cambria</vt:lpstr>
      <vt:lpstr>Google Sans</vt:lpstr>
      <vt:lpstr>Helvetica</vt:lpstr>
      <vt:lpstr>Söhne</vt:lpstr>
      <vt:lpstr>1_Office Theme</vt:lpstr>
      <vt:lpstr>Knee Osteoarthritis Severity Detection Using Deep Learning</vt:lpstr>
      <vt:lpstr>PowerPoint Presentation</vt:lpstr>
      <vt:lpstr>Motivation</vt:lpstr>
      <vt:lpstr>PowerPoint Presentation</vt:lpstr>
      <vt:lpstr>PowerPoint Presentation</vt:lpstr>
      <vt:lpstr>PowerPoint Presentation</vt:lpstr>
      <vt:lpstr>Data Pre-Processing and Augmentation</vt:lpstr>
      <vt:lpstr>Data Pre-Processing and Augmentation (cont..)</vt:lpstr>
      <vt:lpstr>PowerPoint Presentation</vt:lpstr>
      <vt:lpstr>PowerPoint Presentation</vt:lpstr>
      <vt:lpstr>Model Training</vt:lpstr>
      <vt:lpstr>Model Training (cont..)</vt:lpstr>
      <vt:lpstr>PowerPoint Presentation</vt:lpstr>
      <vt:lpstr>PowerPoint Presentation</vt:lpstr>
      <vt:lpstr>Results (cont..)</vt:lpstr>
      <vt:lpstr>Results (cont..)</vt:lpstr>
      <vt:lpstr>Results (cont..)</vt:lpstr>
      <vt:lpstr>Results (cont..)</vt:lpstr>
      <vt:lpstr>PowerPoint Presentation</vt:lpstr>
      <vt:lpstr>Cross Validation</vt:lpstr>
      <vt:lpstr>GUI</vt:lpstr>
      <vt:lpstr>PowerPoint Presentation</vt:lpstr>
      <vt:lpstr>GPU Info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Knee Osteoarthritis Severity Detection Using Deep Learning</dc:title>
  <dc:creator>DELL</dc:creator>
  <cp:lastModifiedBy>dell</cp:lastModifiedBy>
  <cp:revision>154</cp:revision>
  <dcterms:created xsi:type="dcterms:W3CDTF">2023-07-01T03:58:57Z</dcterms:created>
  <dcterms:modified xsi:type="dcterms:W3CDTF">2023-11-28T09:27:25Z</dcterms:modified>
</cp:coreProperties>
</file>