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6" r:id="rId7"/>
    <p:sldId id="261" r:id="rId8"/>
    <p:sldId id="267" r:id="rId9"/>
    <p:sldId id="262" r:id="rId10"/>
    <p:sldId id="263" r:id="rId11"/>
    <p:sldId id="264" r:id="rId12"/>
    <p:sldId id="265" r:id="rId13"/>
    <p:sldId id="269"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3/31/2022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3/31/2022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3/31/2022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3/31/2022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3/31/2022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3/31/2022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3/31/2022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3/31/2022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3/31/2022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3/31/2022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3/31/2022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3/31/2022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3/31/2022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3/31/2022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3/31/2022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3/31/2022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3/31/2022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jpe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3/31/2022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jpeg" /><Relationship Id="rId1" Type="http://schemas.openxmlformats.org/officeDocument/2006/relationships/slideLayout" Target="../slideLayouts/slideLayout2.xml" /><Relationship Id="rId4" Type="http://schemas.openxmlformats.org/officeDocument/2006/relationships/image" Target="../media/image4.jpeg"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hyperlink" Target="https://youtu.be/b8GVj1tUmGE" TargetMode="External" /><Relationship Id="rId2" Type="http://schemas.openxmlformats.org/officeDocument/2006/relationships/hyperlink" Target="http://www.ijmtst.com/vol7issue06.html" TargetMode="External" /><Relationship Id="rId1" Type="http://schemas.openxmlformats.org/officeDocument/2006/relationships/slideLayout" Target="../slideLayouts/slideLayout2.xml" /><Relationship Id="rId4" Type="http://schemas.openxmlformats.org/officeDocument/2006/relationships/hyperlink" Target="https://drive.google.com/file/d/14oOpsI30G4Rt75evLi8RcU_bstLCpesJ/view" TargetMode="External" /></Relationships>
</file>

<file path=ppt/slides/_rels/slide14.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jpeg" /><Relationship Id="rId1" Type="http://schemas.openxmlformats.org/officeDocument/2006/relationships/slideLayout" Target="../slideLayouts/slideLayout2.xml" /><Relationship Id="rId4" Type="http://schemas.openxmlformats.org/officeDocument/2006/relationships/image" Target="../media/image9.jpeg"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61845-A172-AF4C-8612-5C2C9E4483A0}"/>
              </a:ext>
            </a:extLst>
          </p:cNvPr>
          <p:cNvSpPr>
            <a:spLocks noGrp="1"/>
          </p:cNvSpPr>
          <p:nvPr>
            <p:ph type="title"/>
          </p:nvPr>
        </p:nvSpPr>
        <p:spPr>
          <a:xfrm>
            <a:off x="639704" y="448574"/>
            <a:ext cx="10512778" cy="1962965"/>
          </a:xfrm>
        </p:spPr>
        <p:txBody>
          <a:bodyPr/>
          <a:lstStyle/>
          <a:p>
            <a:pPr algn="ctr"/>
            <a:r>
              <a:rPr lang="en-US" sz="2000" b="1">
                <a:solidFill>
                  <a:schemeClr val="bg1"/>
                </a:solidFill>
              </a:rPr>
              <a:t>GEETHANJALI INSTITUTE OF SCIENCE AND TECHNOLOGY</a:t>
            </a:r>
            <a:br>
              <a:rPr lang="en-US" sz="2000" b="1">
                <a:solidFill>
                  <a:schemeClr val="bg1"/>
                </a:solidFill>
              </a:rPr>
            </a:br>
            <a:r>
              <a:rPr lang="en-US" sz="2000" b="1">
                <a:solidFill>
                  <a:schemeClr val="bg1"/>
                </a:solidFill>
              </a:rPr>
              <a:t>        Gangavaram(V),Kovur(M),Nellore(Dt),AndhraPradesh,India-524137</a:t>
            </a:r>
            <a:br>
              <a:rPr lang="en-US" sz="2000" b="1">
                <a:solidFill>
                  <a:schemeClr val="bg1"/>
                </a:solidFill>
              </a:rPr>
            </a:br>
            <a:r>
              <a:rPr lang="en-US" sz="2000" b="1">
                <a:solidFill>
                  <a:schemeClr val="bg1"/>
                </a:solidFill>
              </a:rPr>
              <a:t>Accredited with NAAC A , Affiliated to JNTU Anantapur</a:t>
            </a:r>
            <a:br>
              <a:rPr lang="en-US" sz="2000" b="1">
                <a:solidFill>
                  <a:srgbClr val="FFFF00"/>
                </a:solidFill>
              </a:rPr>
            </a:br>
            <a:endParaRPr lang="en-US" sz="2000" b="1">
              <a:solidFill>
                <a:srgbClr val="FFFF00"/>
              </a:solidFill>
            </a:endParaRPr>
          </a:p>
        </p:txBody>
      </p:sp>
      <p:sp>
        <p:nvSpPr>
          <p:cNvPr id="3" name="Subtitle 2">
            <a:extLst>
              <a:ext uri="{FF2B5EF4-FFF2-40B4-BE49-F238E27FC236}">
                <a16:creationId xmlns:a16="http://schemas.microsoft.com/office/drawing/2014/main" id="{37932FBA-867F-B648-8E8D-CC7E10063081}"/>
              </a:ext>
            </a:extLst>
          </p:cNvPr>
          <p:cNvSpPr>
            <a:spLocks noGrp="1"/>
          </p:cNvSpPr>
          <p:nvPr>
            <p:ph idx="1"/>
          </p:nvPr>
        </p:nvSpPr>
        <p:spPr>
          <a:xfrm>
            <a:off x="0" y="2411539"/>
            <a:ext cx="11994444" cy="3416300"/>
          </a:xfrm>
        </p:spPr>
        <p:txBody>
          <a:bodyPr>
            <a:normAutofit fontScale="70000" lnSpcReduction="20000"/>
          </a:bodyPr>
          <a:lstStyle/>
          <a:p>
            <a:pPr marL="0" indent="0" algn="ctr">
              <a:buNone/>
            </a:pPr>
            <a:r>
              <a:rPr lang="en-US" sz="3200" b="1">
                <a:solidFill>
                  <a:schemeClr val="tx1"/>
                </a:solidFill>
              </a:rPr>
              <a:t>Department of Electronics and Communication Engineering </a:t>
            </a:r>
          </a:p>
          <a:p>
            <a:pPr marL="0" indent="0" algn="ctr">
              <a:buNone/>
            </a:pPr>
            <a:endParaRPr lang="en-US" sz="3200" b="1">
              <a:solidFill>
                <a:schemeClr val="tx1"/>
              </a:solidFill>
            </a:endParaRPr>
          </a:p>
          <a:p>
            <a:pPr marL="0" indent="0" algn="ctr">
              <a:buNone/>
            </a:pPr>
            <a:r>
              <a:rPr lang="en-US" sz="3200" b="1">
                <a:solidFill>
                  <a:schemeClr val="tx1"/>
                </a:solidFill>
              </a:rPr>
              <a:t>Contactless Smart Switch</a:t>
            </a:r>
          </a:p>
          <a:p>
            <a:pPr marL="0" indent="0" algn="ctr">
              <a:buNone/>
            </a:pPr>
            <a:r>
              <a:rPr lang="en-US" sz="3200" b="1">
                <a:solidFill>
                  <a:schemeClr val="tx1"/>
                </a:solidFill>
              </a:rPr>
              <a:t>                               </a:t>
            </a:r>
            <a:r>
              <a:rPr lang="en-US" sz="2400">
                <a:solidFill>
                  <a:schemeClr val="tx1"/>
                </a:solidFill>
              </a:rPr>
              <a:t>For COVID isolation centres</a:t>
            </a:r>
          </a:p>
          <a:p>
            <a:pPr marL="0" indent="0" algn="ctr">
              <a:buNone/>
            </a:pPr>
            <a:r>
              <a:rPr lang="en-US" sz="2400">
                <a:solidFill>
                  <a:schemeClr val="tx1"/>
                </a:solidFill>
              </a:rPr>
              <a:t>                                                                                 </a:t>
            </a:r>
            <a:r>
              <a:rPr lang="en-US" sz="2400" b="1">
                <a:solidFill>
                  <a:schemeClr val="tx1"/>
                </a:solidFill>
              </a:rPr>
              <a:t>Presented By :</a:t>
            </a:r>
          </a:p>
          <a:p>
            <a:pPr marL="0" indent="0" algn="ctr">
              <a:buNone/>
            </a:pPr>
            <a:r>
              <a:rPr lang="en-US" sz="2400" b="1">
                <a:solidFill>
                  <a:schemeClr val="tx1"/>
                </a:solidFill>
              </a:rPr>
              <a:t>       </a:t>
            </a:r>
            <a:r>
              <a:rPr lang="en-US" sz="2400">
                <a:solidFill>
                  <a:schemeClr val="tx1"/>
                </a:solidFill>
              </a:rPr>
              <a:t>                                                                                                 Sk.Asif – 192U1A04D9</a:t>
            </a:r>
          </a:p>
          <a:p>
            <a:pPr marL="0" indent="0" algn="ctr">
              <a:buNone/>
            </a:pPr>
            <a:r>
              <a:rPr lang="en-US" sz="2400">
                <a:solidFill>
                  <a:schemeClr val="tx1"/>
                </a:solidFill>
              </a:rPr>
              <a:t>                                                                                                                            SK.Khaja Mohiddin – 192U1A04E3</a:t>
            </a:r>
          </a:p>
          <a:p>
            <a:pPr marL="0" indent="0" algn="ctr">
              <a:buNone/>
            </a:pPr>
            <a:r>
              <a:rPr lang="en-US" sz="2400">
                <a:solidFill>
                  <a:schemeClr val="tx1"/>
                </a:solidFill>
              </a:rPr>
              <a:t>                                                                                                                                  Sk.Mohammad Javad – 192U1A04E5</a:t>
            </a:r>
          </a:p>
          <a:p>
            <a:pPr marL="0" indent="0" algn="ctr">
              <a:buNone/>
            </a:pPr>
            <a:r>
              <a:rPr lang="en-US" sz="2400">
                <a:solidFill>
                  <a:schemeClr val="tx1"/>
                </a:solidFill>
              </a:rPr>
              <a:t>                                                                                                                            Sk.Mohammad Taj – 192U1A04E6</a:t>
            </a:r>
          </a:p>
        </p:txBody>
      </p:sp>
      <p:pic>
        <p:nvPicPr>
          <p:cNvPr id="4" name="Picture 4">
            <a:extLst>
              <a:ext uri="{FF2B5EF4-FFF2-40B4-BE49-F238E27FC236}">
                <a16:creationId xmlns:a16="http://schemas.microsoft.com/office/drawing/2014/main" id="{CC77731E-B3C2-6743-96C9-F9C3E08557F3}"/>
              </a:ext>
            </a:extLst>
          </p:cNvPr>
          <p:cNvPicPr>
            <a:picLocks noChangeAspect="1"/>
          </p:cNvPicPr>
          <p:nvPr/>
        </p:nvPicPr>
        <p:blipFill>
          <a:blip r:embed="rId2"/>
          <a:stretch>
            <a:fillRect/>
          </a:stretch>
        </p:blipFill>
        <p:spPr>
          <a:xfrm>
            <a:off x="102500" y="448574"/>
            <a:ext cx="1726064" cy="1534280"/>
          </a:xfrm>
          <a:prstGeom prst="rect">
            <a:avLst/>
          </a:prstGeom>
        </p:spPr>
      </p:pic>
      <p:pic>
        <p:nvPicPr>
          <p:cNvPr id="5" name="Picture 5">
            <a:extLst>
              <a:ext uri="{FF2B5EF4-FFF2-40B4-BE49-F238E27FC236}">
                <a16:creationId xmlns:a16="http://schemas.microsoft.com/office/drawing/2014/main" id="{548A55DC-B5C9-6F42-BCD4-459CCDCD8A94}"/>
              </a:ext>
            </a:extLst>
          </p:cNvPr>
          <p:cNvPicPr>
            <a:picLocks noChangeAspect="1"/>
          </p:cNvPicPr>
          <p:nvPr/>
        </p:nvPicPr>
        <p:blipFill>
          <a:blip r:embed="rId3"/>
          <a:stretch>
            <a:fillRect/>
          </a:stretch>
        </p:blipFill>
        <p:spPr>
          <a:xfrm>
            <a:off x="473193" y="4610906"/>
            <a:ext cx="2723948" cy="1645617"/>
          </a:xfrm>
          <a:prstGeom prst="rect">
            <a:avLst/>
          </a:prstGeom>
        </p:spPr>
      </p:pic>
      <p:pic>
        <p:nvPicPr>
          <p:cNvPr id="6" name="Picture 6">
            <a:extLst>
              <a:ext uri="{FF2B5EF4-FFF2-40B4-BE49-F238E27FC236}">
                <a16:creationId xmlns:a16="http://schemas.microsoft.com/office/drawing/2014/main" id="{88FA740D-B790-5349-A636-F52BA8FC4AC3}"/>
              </a:ext>
            </a:extLst>
          </p:cNvPr>
          <p:cNvPicPr>
            <a:picLocks noChangeAspect="1"/>
          </p:cNvPicPr>
          <p:nvPr/>
        </p:nvPicPr>
        <p:blipFill>
          <a:blip r:embed="rId4"/>
          <a:stretch>
            <a:fillRect/>
          </a:stretch>
        </p:blipFill>
        <p:spPr>
          <a:xfrm>
            <a:off x="3801498" y="4689484"/>
            <a:ext cx="2840761" cy="1597928"/>
          </a:xfrm>
          <a:prstGeom prst="rect">
            <a:avLst/>
          </a:prstGeom>
        </p:spPr>
      </p:pic>
    </p:spTree>
    <p:extLst>
      <p:ext uri="{BB962C8B-B14F-4D97-AF65-F5344CB8AC3E}">
        <p14:creationId xmlns:p14="http://schemas.microsoft.com/office/powerpoint/2010/main" val="25144671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413E6-E438-0042-BF78-C7FD0431ACA9}"/>
              </a:ext>
            </a:extLst>
          </p:cNvPr>
          <p:cNvSpPr>
            <a:spLocks noGrp="1"/>
          </p:cNvSpPr>
          <p:nvPr>
            <p:ph type="title"/>
          </p:nvPr>
        </p:nvSpPr>
        <p:spPr/>
        <p:txBody>
          <a:bodyPr/>
          <a:lstStyle/>
          <a:p>
            <a:pPr algn="ctr"/>
            <a:r>
              <a:rPr lang="en-US" sz="4000" b="1"/>
              <a:t>WORKING</a:t>
            </a:r>
          </a:p>
        </p:txBody>
      </p:sp>
      <p:sp>
        <p:nvSpPr>
          <p:cNvPr id="3" name="Picture Placeholder 2">
            <a:extLst>
              <a:ext uri="{FF2B5EF4-FFF2-40B4-BE49-F238E27FC236}">
                <a16:creationId xmlns:a16="http://schemas.microsoft.com/office/drawing/2014/main" id="{C11FE71E-B25C-2E47-8E69-8A9D4FB2D743}"/>
              </a:ext>
            </a:extLst>
          </p:cNvPr>
          <p:cNvSpPr>
            <a:spLocks noGrp="1"/>
          </p:cNvSpPr>
          <p:nvPr>
            <p:ph idx="1"/>
          </p:nvPr>
        </p:nvSpPr>
        <p:spPr>
          <a:xfrm>
            <a:off x="733206" y="2518267"/>
            <a:ext cx="10366729" cy="3826300"/>
          </a:xfrm>
        </p:spPr>
        <p:txBody>
          <a:bodyPr>
            <a:normAutofit/>
          </a:bodyPr>
          <a:lstStyle/>
          <a:p>
            <a:r>
              <a:rPr lang="en-US" sz="2000"/>
              <a:t>In the above diagram, we can see that the positive and negative pins of the 5v Relay connected to the arduino. The positive pin is connected to pin13 and the negative pin is connected to the GND pin of the Arduino with the help of jumper wires</a:t>
            </a:r>
          </a:p>
          <a:p>
            <a:r>
              <a:rPr lang="en-US" sz="2000"/>
              <a:t>The ouput of the IR Obstacle sensor is connected to the pin 7 of the arduino , like that the Vcc of IR sensor is connected to the 5volt Pin of arduino, and the output of IR sensor is also connected to the output of the arduino board.</a:t>
            </a:r>
          </a:p>
          <a:p>
            <a:r>
              <a:rPr lang="en-US" sz="2000"/>
              <a:t>Now the electrical wires are connected to the COM pin of the 5v Relay and power source is also connected .</a:t>
            </a:r>
          </a:p>
          <a:p>
            <a:r>
              <a:rPr lang="en-US" sz="2000"/>
              <a:t>ThIs Results in the proper working of the conctactless smart switch .</a:t>
            </a:r>
          </a:p>
        </p:txBody>
      </p:sp>
    </p:spTree>
    <p:extLst>
      <p:ext uri="{BB962C8B-B14F-4D97-AF65-F5344CB8AC3E}">
        <p14:creationId xmlns:p14="http://schemas.microsoft.com/office/powerpoint/2010/main" val="710367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E9E61-12D2-F749-9D24-F2DBD5BF31E3}"/>
              </a:ext>
            </a:extLst>
          </p:cNvPr>
          <p:cNvSpPr>
            <a:spLocks noGrp="1"/>
          </p:cNvSpPr>
          <p:nvPr>
            <p:ph type="title"/>
          </p:nvPr>
        </p:nvSpPr>
        <p:spPr/>
        <p:txBody>
          <a:bodyPr/>
          <a:lstStyle/>
          <a:p>
            <a:pPr algn="ctr"/>
            <a:r>
              <a:rPr lang="en-US" sz="4000" b="1"/>
              <a:t>APPLICATIONS</a:t>
            </a:r>
          </a:p>
        </p:txBody>
      </p:sp>
      <p:sp>
        <p:nvSpPr>
          <p:cNvPr id="3" name="Content Placeholder 2">
            <a:extLst>
              <a:ext uri="{FF2B5EF4-FFF2-40B4-BE49-F238E27FC236}">
                <a16:creationId xmlns:a16="http://schemas.microsoft.com/office/drawing/2014/main" id="{09F7B9E3-6C36-FC48-B6AA-C8FB4D4CD51E}"/>
              </a:ext>
            </a:extLst>
          </p:cNvPr>
          <p:cNvSpPr>
            <a:spLocks noGrp="1"/>
          </p:cNvSpPr>
          <p:nvPr>
            <p:ph idx="1"/>
          </p:nvPr>
        </p:nvSpPr>
        <p:spPr/>
        <p:txBody>
          <a:bodyPr>
            <a:normAutofit/>
          </a:bodyPr>
          <a:lstStyle/>
          <a:p>
            <a:r>
              <a:rPr lang="en-US" sz="2000"/>
              <a:t>Covid isolation centres </a:t>
            </a:r>
          </a:p>
          <a:p>
            <a:r>
              <a:rPr lang="en-US" sz="2000"/>
              <a:t>Homes, offices, industries etc.</a:t>
            </a:r>
          </a:p>
          <a:p>
            <a:r>
              <a:rPr lang="en-US" sz="2000"/>
              <a:t>Biological laboratories</a:t>
            </a:r>
          </a:p>
          <a:p>
            <a:r>
              <a:rPr lang="en-US" sz="2000"/>
              <a:t>Chemical plants </a:t>
            </a:r>
          </a:p>
          <a:p>
            <a:r>
              <a:rPr lang="en-US" sz="2000"/>
              <a:t>Pharmaceutical industries</a:t>
            </a:r>
          </a:p>
          <a:p>
            <a:r>
              <a:rPr lang="en-US" sz="2000"/>
              <a:t>Public transport corridors like bustands, railway stations, aiports etc.</a:t>
            </a:r>
          </a:p>
        </p:txBody>
      </p:sp>
    </p:spTree>
    <p:extLst>
      <p:ext uri="{BB962C8B-B14F-4D97-AF65-F5344CB8AC3E}">
        <p14:creationId xmlns:p14="http://schemas.microsoft.com/office/powerpoint/2010/main" val="3136229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E75BE-36D0-D246-8561-41194AB9B563}"/>
              </a:ext>
            </a:extLst>
          </p:cNvPr>
          <p:cNvSpPr>
            <a:spLocks noGrp="1"/>
          </p:cNvSpPr>
          <p:nvPr>
            <p:ph type="title"/>
          </p:nvPr>
        </p:nvSpPr>
        <p:spPr/>
        <p:txBody>
          <a:bodyPr/>
          <a:lstStyle/>
          <a:p>
            <a:pPr algn="ctr"/>
            <a:r>
              <a:rPr lang="en-US" sz="4000" b="1"/>
              <a:t>Conclusion</a:t>
            </a:r>
          </a:p>
        </p:txBody>
      </p:sp>
      <p:sp>
        <p:nvSpPr>
          <p:cNvPr id="3" name="Content Placeholder 2">
            <a:extLst>
              <a:ext uri="{FF2B5EF4-FFF2-40B4-BE49-F238E27FC236}">
                <a16:creationId xmlns:a16="http://schemas.microsoft.com/office/drawing/2014/main" id="{B31C536D-40A5-0F4B-A080-D74BF95A749A}"/>
              </a:ext>
            </a:extLst>
          </p:cNvPr>
          <p:cNvSpPr>
            <a:spLocks noGrp="1"/>
          </p:cNvSpPr>
          <p:nvPr>
            <p:ph idx="1"/>
          </p:nvPr>
        </p:nvSpPr>
        <p:spPr>
          <a:xfrm>
            <a:off x="476759" y="2456804"/>
            <a:ext cx="10635401" cy="3912211"/>
          </a:xfrm>
        </p:spPr>
        <p:txBody>
          <a:bodyPr>
            <a:normAutofit/>
          </a:bodyPr>
          <a:lstStyle/>
          <a:p>
            <a:pPr marL="0" indent="0">
              <a:buNone/>
            </a:pPr>
            <a:r>
              <a:rPr lang="en-US" sz="2000"/>
              <a:t>Social distancing is one of the best methods to escape from covid -19 . But it is not applicable for all cases . In some chumaisolation centres, covid patients may use the same switches to switch on/off the Fans, lights etc. In this case the Spreading of disease is most likely to happen. So we recommend using of these contactless smart switches to avoid spreading of contagious diseases. It Is not only applicable for isolation centres, It is very much appilcable in places that we have mentioned In the above applications, we recommend using of these contactless smart switches which will play a vital role in the future saving humans from the Contagious diseases and will definitely ensure us a healthy life.   </a:t>
            </a:r>
          </a:p>
          <a:p>
            <a:pPr marL="0" indent="0" algn="ctr">
              <a:buNone/>
            </a:pPr>
            <a:endParaRPr lang="en-US" sz="4400" b="1">
              <a:solidFill>
                <a:schemeClr val="accent2"/>
              </a:solidFill>
            </a:endParaRPr>
          </a:p>
        </p:txBody>
      </p:sp>
    </p:spTree>
    <p:extLst>
      <p:ext uri="{BB962C8B-B14F-4D97-AF65-F5344CB8AC3E}">
        <p14:creationId xmlns:p14="http://schemas.microsoft.com/office/powerpoint/2010/main" val="4142194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A3679-EF51-1141-9EFF-03B5B48EDB30}"/>
              </a:ext>
            </a:extLst>
          </p:cNvPr>
          <p:cNvSpPr>
            <a:spLocks noGrp="1"/>
          </p:cNvSpPr>
          <p:nvPr>
            <p:ph type="title"/>
          </p:nvPr>
        </p:nvSpPr>
        <p:spPr/>
        <p:txBody>
          <a:bodyPr/>
          <a:lstStyle/>
          <a:p>
            <a:pPr algn="ctr"/>
            <a:r>
              <a:rPr lang="en-US" b="1"/>
              <a:t>REFERENCES </a:t>
            </a:r>
          </a:p>
        </p:txBody>
      </p:sp>
      <p:sp>
        <p:nvSpPr>
          <p:cNvPr id="3" name="Content Placeholder 2">
            <a:extLst>
              <a:ext uri="{FF2B5EF4-FFF2-40B4-BE49-F238E27FC236}">
                <a16:creationId xmlns:a16="http://schemas.microsoft.com/office/drawing/2014/main" id="{A149C7DF-4DEF-D44B-8251-D225CDB11AA0}"/>
              </a:ext>
            </a:extLst>
          </p:cNvPr>
          <p:cNvSpPr>
            <a:spLocks noGrp="1"/>
          </p:cNvSpPr>
          <p:nvPr>
            <p:ph idx="1"/>
          </p:nvPr>
        </p:nvSpPr>
        <p:spPr>
          <a:xfrm>
            <a:off x="1072639" y="2638777"/>
            <a:ext cx="8825659" cy="4016963"/>
          </a:xfrm>
        </p:spPr>
        <p:txBody>
          <a:bodyPr>
            <a:normAutofit/>
          </a:bodyPr>
          <a:lstStyle/>
          <a:p>
            <a:r>
              <a:rPr lang="en-US" sz="2400">
                <a:hlinkClick r:id="rId2"/>
              </a:rPr>
              <a:t>http://www.ijmtst.com/vol7issue06.html</a:t>
            </a:r>
            <a:endParaRPr lang="en-US" sz="2400"/>
          </a:p>
          <a:p>
            <a:r>
              <a:rPr lang="en-US" sz="2400">
                <a:hlinkClick r:id="rId3"/>
              </a:rPr>
              <a:t>https://youtu.be/b8GVj1tUmGE</a:t>
            </a:r>
            <a:endParaRPr lang="en-US" sz="2400"/>
          </a:p>
          <a:p>
            <a:r>
              <a:rPr lang="en-US" sz="2400">
                <a:hlinkClick r:id="rId4"/>
              </a:rPr>
              <a:t>https://drive.google.com/file/d/14oOpsI30G4Rt75evLi8RcU_bstLCpesJ/view</a:t>
            </a:r>
            <a:endParaRPr lang="en-US" sz="2400"/>
          </a:p>
          <a:p>
            <a:r>
              <a:rPr lang="en-US" sz="2400"/>
              <a:t>Ieee-sensors.org/myosa/rgb-and-gesture-sensor/sharvielectronics.com/product/apds9960-rgb-gesture-sensor-detection-i2c-breakout-module-for-arduino.</a:t>
            </a:r>
          </a:p>
          <a:p>
            <a:endParaRPr lang="en-US"/>
          </a:p>
        </p:txBody>
      </p:sp>
    </p:spTree>
    <p:extLst>
      <p:ext uri="{BB962C8B-B14F-4D97-AF65-F5344CB8AC3E}">
        <p14:creationId xmlns:p14="http://schemas.microsoft.com/office/powerpoint/2010/main" val="3871911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02C644-E1AD-534E-8130-771F2962EB88}"/>
              </a:ext>
            </a:extLst>
          </p:cNvPr>
          <p:cNvSpPr txBox="1"/>
          <p:nvPr/>
        </p:nvSpPr>
        <p:spPr>
          <a:xfrm>
            <a:off x="5182776" y="2501664"/>
            <a:ext cx="1828800" cy="369332"/>
          </a:xfrm>
          <a:prstGeom prst="rect">
            <a:avLst/>
          </a:prstGeom>
          <a:noFill/>
        </p:spPr>
        <p:txBody>
          <a:bodyPr wrap="square" rtlCol="0">
            <a:spAutoFit/>
          </a:bodyPr>
          <a:lstStyle/>
          <a:p>
            <a:pPr algn="l"/>
            <a:endParaRPr lang="en-US"/>
          </a:p>
        </p:txBody>
      </p:sp>
      <p:pic>
        <p:nvPicPr>
          <p:cNvPr id="3" name="Picture 3">
            <a:extLst>
              <a:ext uri="{FF2B5EF4-FFF2-40B4-BE49-F238E27FC236}">
                <a16:creationId xmlns:a16="http://schemas.microsoft.com/office/drawing/2014/main" id="{5C2B5105-F32B-0849-B0B7-C5EFB2F9AD4C}"/>
              </a:ext>
            </a:extLst>
          </p:cNvPr>
          <p:cNvPicPr>
            <a:picLocks noChangeAspect="1"/>
          </p:cNvPicPr>
          <p:nvPr/>
        </p:nvPicPr>
        <p:blipFill>
          <a:blip r:embed="rId2"/>
          <a:stretch>
            <a:fillRect/>
          </a:stretch>
        </p:blipFill>
        <p:spPr>
          <a:xfrm>
            <a:off x="1" y="-141111"/>
            <a:ext cx="13931136" cy="7126111"/>
          </a:xfrm>
          <a:prstGeom prst="rect">
            <a:avLst/>
          </a:prstGeom>
        </p:spPr>
      </p:pic>
    </p:spTree>
    <p:extLst>
      <p:ext uri="{BB962C8B-B14F-4D97-AF65-F5344CB8AC3E}">
        <p14:creationId xmlns:p14="http://schemas.microsoft.com/office/powerpoint/2010/main" val="2568495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59C594-5DEF-A14D-B5FF-1B2359647054}"/>
              </a:ext>
            </a:extLst>
          </p:cNvPr>
          <p:cNvSpPr>
            <a:spLocks noGrp="1"/>
          </p:cNvSpPr>
          <p:nvPr>
            <p:ph idx="1"/>
          </p:nvPr>
        </p:nvSpPr>
        <p:spPr/>
        <p:txBody>
          <a:bodyPr>
            <a:normAutofit/>
          </a:bodyPr>
          <a:lstStyle/>
          <a:p>
            <a:r>
              <a:rPr lang="en-US" sz="2400"/>
              <a:t>Introduction</a:t>
            </a:r>
          </a:p>
          <a:p>
            <a:r>
              <a:rPr lang="en-US" sz="2400"/>
              <a:t>Requirements</a:t>
            </a:r>
          </a:p>
          <a:p>
            <a:r>
              <a:rPr lang="en-US" sz="2400"/>
              <a:t>Circuit diagram</a:t>
            </a:r>
          </a:p>
          <a:p>
            <a:r>
              <a:rPr lang="en-US" sz="2400"/>
              <a:t>Working</a:t>
            </a:r>
          </a:p>
          <a:p>
            <a:r>
              <a:rPr lang="en-US" sz="2400"/>
              <a:t>Applications </a:t>
            </a:r>
          </a:p>
          <a:p>
            <a:r>
              <a:rPr lang="en-US" sz="2400"/>
              <a:t>conclusion</a:t>
            </a:r>
          </a:p>
        </p:txBody>
      </p:sp>
      <p:sp>
        <p:nvSpPr>
          <p:cNvPr id="5" name="Title 4">
            <a:extLst>
              <a:ext uri="{FF2B5EF4-FFF2-40B4-BE49-F238E27FC236}">
                <a16:creationId xmlns:a16="http://schemas.microsoft.com/office/drawing/2014/main" id="{701BA336-C84C-1942-ACE2-C99F2C6E07A3}"/>
              </a:ext>
            </a:extLst>
          </p:cNvPr>
          <p:cNvSpPr>
            <a:spLocks noGrp="1"/>
          </p:cNvSpPr>
          <p:nvPr>
            <p:ph type="title"/>
          </p:nvPr>
        </p:nvSpPr>
        <p:spPr/>
        <p:txBody>
          <a:bodyPr/>
          <a:lstStyle/>
          <a:p>
            <a:pPr algn="ctr"/>
            <a:r>
              <a:rPr lang="en-US" sz="4400" b="1"/>
              <a:t>Contents</a:t>
            </a:r>
          </a:p>
        </p:txBody>
      </p:sp>
    </p:spTree>
    <p:extLst>
      <p:ext uri="{BB962C8B-B14F-4D97-AF65-F5344CB8AC3E}">
        <p14:creationId xmlns:p14="http://schemas.microsoft.com/office/powerpoint/2010/main" val="1725144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EF90A-2928-7E4E-BBE3-172659485CAB}"/>
              </a:ext>
            </a:extLst>
          </p:cNvPr>
          <p:cNvSpPr>
            <a:spLocks noGrp="1"/>
          </p:cNvSpPr>
          <p:nvPr>
            <p:ph type="title"/>
          </p:nvPr>
        </p:nvSpPr>
        <p:spPr/>
        <p:txBody>
          <a:bodyPr/>
          <a:lstStyle/>
          <a:p>
            <a:pPr algn="ctr"/>
            <a:r>
              <a:rPr lang="en-US" sz="4000" b="1"/>
              <a:t>INTRODUCTION </a:t>
            </a:r>
          </a:p>
        </p:txBody>
      </p:sp>
      <p:sp>
        <p:nvSpPr>
          <p:cNvPr id="3" name="Content Placeholder 2">
            <a:extLst>
              <a:ext uri="{FF2B5EF4-FFF2-40B4-BE49-F238E27FC236}">
                <a16:creationId xmlns:a16="http://schemas.microsoft.com/office/drawing/2014/main" id="{BFE860CF-416C-B647-84FF-9ACAEA22BF40}"/>
              </a:ext>
            </a:extLst>
          </p:cNvPr>
          <p:cNvSpPr>
            <a:spLocks noGrp="1"/>
          </p:cNvSpPr>
          <p:nvPr>
            <p:ph idx="1"/>
          </p:nvPr>
        </p:nvSpPr>
        <p:spPr/>
        <p:txBody>
          <a:bodyPr/>
          <a:lstStyle/>
          <a:p>
            <a:r>
              <a:rPr lang="en-US"/>
              <a:t>To stay from the danger of contracting coronavirus, it is significant not to contact surfaces including switches, door handles that have been as often as possible Utilized by others.</a:t>
            </a:r>
          </a:p>
          <a:p>
            <a:r>
              <a:rPr lang="en-US"/>
              <a:t>This undertaking is for a contactless switch that works with hand signals, that can identify hand developments and make an interpretation of them into orders for controlling electrical appliances such as lights, fans, etc.,</a:t>
            </a:r>
          </a:p>
          <a:p>
            <a:endParaRPr lang="en-US"/>
          </a:p>
        </p:txBody>
      </p:sp>
    </p:spTree>
    <p:extLst>
      <p:ext uri="{BB962C8B-B14F-4D97-AF65-F5344CB8AC3E}">
        <p14:creationId xmlns:p14="http://schemas.microsoft.com/office/powerpoint/2010/main" val="1904404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B4504-0845-F346-BD75-FBBAF402CD83}"/>
              </a:ext>
            </a:extLst>
          </p:cNvPr>
          <p:cNvSpPr>
            <a:spLocks noGrp="1"/>
          </p:cNvSpPr>
          <p:nvPr>
            <p:ph type="title"/>
          </p:nvPr>
        </p:nvSpPr>
        <p:spPr/>
        <p:txBody>
          <a:bodyPr/>
          <a:lstStyle/>
          <a:p>
            <a:pPr algn="ctr"/>
            <a:r>
              <a:rPr lang="en-US" sz="4000" b="1"/>
              <a:t>REQUIREMENTS </a:t>
            </a:r>
          </a:p>
        </p:txBody>
      </p:sp>
      <p:sp>
        <p:nvSpPr>
          <p:cNvPr id="3" name="Content Placeholder 2">
            <a:extLst>
              <a:ext uri="{FF2B5EF4-FFF2-40B4-BE49-F238E27FC236}">
                <a16:creationId xmlns:a16="http://schemas.microsoft.com/office/drawing/2014/main" id="{0F7E7B38-7028-3340-96F3-D6198E5676BB}"/>
              </a:ext>
            </a:extLst>
          </p:cNvPr>
          <p:cNvSpPr>
            <a:spLocks noGrp="1"/>
          </p:cNvSpPr>
          <p:nvPr>
            <p:ph idx="1"/>
          </p:nvPr>
        </p:nvSpPr>
        <p:spPr>
          <a:xfrm>
            <a:off x="1154954" y="2603500"/>
            <a:ext cx="8825659" cy="4083356"/>
          </a:xfrm>
        </p:spPr>
        <p:txBody>
          <a:bodyPr>
            <a:normAutofit lnSpcReduction="10000"/>
          </a:bodyPr>
          <a:lstStyle/>
          <a:p>
            <a:pPr marL="0" indent="0">
              <a:buNone/>
            </a:pPr>
            <a:r>
              <a:rPr lang="en-US" sz="3200" b="1"/>
              <a:t>Hardware requirements:</a:t>
            </a:r>
          </a:p>
          <a:p>
            <a:r>
              <a:rPr lang="en-US" sz="2000"/>
              <a:t>Arduino uno</a:t>
            </a:r>
          </a:p>
          <a:p>
            <a:r>
              <a:rPr lang="en-US" sz="2000"/>
              <a:t>IR Obstacle Sensor module</a:t>
            </a:r>
          </a:p>
          <a:p>
            <a:r>
              <a:rPr lang="en-US" sz="2000"/>
              <a:t>5 Volt Relay</a:t>
            </a:r>
          </a:p>
          <a:p>
            <a:r>
              <a:rPr lang="en-US" sz="2000"/>
              <a:t>Jumper wires</a:t>
            </a:r>
          </a:p>
          <a:p>
            <a:r>
              <a:rPr lang="en-US" sz="2000"/>
              <a:t>Holder</a:t>
            </a:r>
          </a:p>
          <a:p>
            <a:r>
              <a:rPr lang="en-US" sz="2000"/>
              <a:t>Electric wires</a:t>
            </a:r>
          </a:p>
          <a:p>
            <a:pPr marL="0" indent="0">
              <a:buNone/>
            </a:pPr>
            <a:r>
              <a:rPr lang="en-US" sz="3200" b="1"/>
              <a:t>Software requirements</a:t>
            </a:r>
          </a:p>
          <a:p>
            <a:r>
              <a:rPr lang="en-US" sz="2000"/>
              <a:t>Arduino Ide</a:t>
            </a:r>
          </a:p>
        </p:txBody>
      </p:sp>
    </p:spTree>
    <p:extLst>
      <p:ext uri="{BB962C8B-B14F-4D97-AF65-F5344CB8AC3E}">
        <p14:creationId xmlns:p14="http://schemas.microsoft.com/office/powerpoint/2010/main" val="152788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BA079-6E11-D540-94BB-A45FD32C2920}"/>
              </a:ext>
            </a:extLst>
          </p:cNvPr>
          <p:cNvSpPr>
            <a:spLocks noGrp="1"/>
          </p:cNvSpPr>
          <p:nvPr>
            <p:ph type="title"/>
          </p:nvPr>
        </p:nvSpPr>
        <p:spPr/>
        <p:txBody>
          <a:bodyPr/>
          <a:lstStyle/>
          <a:p>
            <a:pPr algn="ctr"/>
            <a:r>
              <a:rPr lang="en-US" sz="4000" b="1"/>
              <a:t>HARDWARE COMPONENTS </a:t>
            </a:r>
          </a:p>
        </p:txBody>
      </p:sp>
      <p:sp>
        <p:nvSpPr>
          <p:cNvPr id="4" name="Picture Placeholder 3">
            <a:extLst>
              <a:ext uri="{FF2B5EF4-FFF2-40B4-BE49-F238E27FC236}">
                <a16:creationId xmlns:a16="http://schemas.microsoft.com/office/drawing/2014/main" id="{7FEDBA82-03E7-7648-B198-08C6BD30D9E6}"/>
              </a:ext>
            </a:extLst>
          </p:cNvPr>
          <p:cNvSpPr>
            <a:spLocks noGrp="1"/>
          </p:cNvSpPr>
          <p:nvPr>
            <p:ph idx="1"/>
          </p:nvPr>
        </p:nvSpPr>
        <p:spPr>
          <a:xfrm>
            <a:off x="427862" y="2273775"/>
            <a:ext cx="8349400" cy="4449753"/>
          </a:xfrm>
        </p:spPr>
        <p:txBody>
          <a:bodyPr>
            <a:normAutofit/>
          </a:bodyPr>
          <a:lstStyle/>
          <a:p>
            <a:pPr marL="0" indent="0">
              <a:buNone/>
            </a:pPr>
            <a:r>
              <a:rPr lang="en-US" sz="3200" b="1"/>
              <a:t>Arduino uno : </a:t>
            </a:r>
          </a:p>
          <a:p>
            <a:pPr marL="0" indent="0">
              <a:buNone/>
            </a:pPr>
            <a:r>
              <a:rPr lang="en-US" sz="2200"/>
              <a:t> </a:t>
            </a:r>
            <a:r>
              <a:rPr lang="en-US" sz="2400"/>
              <a:t>Arduino is an open-source electronics platform based on easy-to-use hardware and software. Arduino boards are able to read inputs – light on a sensor, a finger on a button, or a Twitter message – and turn it into an output – activating a motor, turning on an LED, publishing something online.</a:t>
            </a:r>
          </a:p>
          <a:p>
            <a:pPr marL="0" indent="0">
              <a:buNone/>
            </a:pPr>
            <a:endParaRPr lang="en-US" sz="2000"/>
          </a:p>
        </p:txBody>
      </p:sp>
      <p:pic>
        <p:nvPicPr>
          <p:cNvPr id="5" name="Picture 5">
            <a:extLst>
              <a:ext uri="{FF2B5EF4-FFF2-40B4-BE49-F238E27FC236}">
                <a16:creationId xmlns:a16="http://schemas.microsoft.com/office/drawing/2014/main" id="{B46804AA-DDF5-654D-AF0A-2732CB428012}"/>
              </a:ext>
            </a:extLst>
          </p:cNvPr>
          <p:cNvPicPr>
            <a:picLocks noChangeAspect="1"/>
          </p:cNvPicPr>
          <p:nvPr/>
        </p:nvPicPr>
        <p:blipFill>
          <a:blip r:embed="rId2"/>
          <a:stretch>
            <a:fillRect/>
          </a:stretch>
        </p:blipFill>
        <p:spPr>
          <a:xfrm>
            <a:off x="8689334" y="2650673"/>
            <a:ext cx="3285338" cy="1858139"/>
          </a:xfrm>
          <a:prstGeom prst="rect">
            <a:avLst/>
          </a:prstGeom>
        </p:spPr>
      </p:pic>
    </p:spTree>
    <p:extLst>
      <p:ext uri="{BB962C8B-B14F-4D97-AF65-F5344CB8AC3E}">
        <p14:creationId xmlns:p14="http://schemas.microsoft.com/office/powerpoint/2010/main" val="3594282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BDA9F-27B4-3749-9510-DA4B7E43F7F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8A3F07E-3A9D-F540-991E-2438E2B53408}"/>
              </a:ext>
            </a:extLst>
          </p:cNvPr>
          <p:cNvSpPr>
            <a:spLocks noGrp="1"/>
          </p:cNvSpPr>
          <p:nvPr>
            <p:ph idx="1"/>
          </p:nvPr>
        </p:nvSpPr>
        <p:spPr>
          <a:xfrm>
            <a:off x="1154954" y="2398889"/>
            <a:ext cx="10416157" cy="3620911"/>
          </a:xfrm>
        </p:spPr>
        <p:txBody>
          <a:bodyPr/>
          <a:lstStyle/>
          <a:p>
            <a:pPr marL="0" indent="0">
              <a:buNone/>
            </a:pPr>
            <a:r>
              <a:rPr lang="en-US" sz="3200" b="1"/>
              <a:t>IR Obstacle sensor :</a:t>
            </a:r>
            <a:r>
              <a:rPr lang="en-US"/>
              <a:t> 
</a:t>
            </a:r>
            <a:r>
              <a:rPr lang="en-US" sz="2400"/>
              <a:t>The Infrared Obstacle Avoidance Sensor has a pair of infrared transmitting and receiving sensors. The infrared LED emits Infrared signals at certain frequency and when an obstacle appears on the line of infrared light, it is reflected back by the obstacle which is sensed by the receiver.</a:t>
            </a:r>
          </a:p>
        </p:txBody>
      </p:sp>
      <p:pic>
        <p:nvPicPr>
          <p:cNvPr id="4" name="Picture 4">
            <a:extLst>
              <a:ext uri="{FF2B5EF4-FFF2-40B4-BE49-F238E27FC236}">
                <a16:creationId xmlns:a16="http://schemas.microsoft.com/office/drawing/2014/main" id="{6192A19C-ED37-304A-B015-B44CEB32AEB6}"/>
              </a:ext>
            </a:extLst>
          </p:cNvPr>
          <p:cNvPicPr>
            <a:picLocks noChangeAspect="1"/>
          </p:cNvPicPr>
          <p:nvPr/>
        </p:nvPicPr>
        <p:blipFill>
          <a:blip r:embed="rId2"/>
          <a:stretch>
            <a:fillRect/>
          </a:stretch>
        </p:blipFill>
        <p:spPr>
          <a:xfrm>
            <a:off x="4986286" y="4574352"/>
            <a:ext cx="4294500" cy="2283648"/>
          </a:xfrm>
          <a:prstGeom prst="rect">
            <a:avLst/>
          </a:prstGeom>
        </p:spPr>
      </p:pic>
    </p:spTree>
    <p:extLst>
      <p:ext uri="{BB962C8B-B14F-4D97-AF65-F5344CB8AC3E}">
        <p14:creationId xmlns:p14="http://schemas.microsoft.com/office/powerpoint/2010/main" val="1058263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1275E-901C-5A45-AF9B-420CA6C2299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7878C2E-E48F-134A-A001-E81E1F158E68}"/>
              </a:ext>
            </a:extLst>
          </p:cNvPr>
          <p:cNvSpPr>
            <a:spLocks noGrp="1"/>
          </p:cNvSpPr>
          <p:nvPr>
            <p:ph idx="1"/>
          </p:nvPr>
        </p:nvSpPr>
        <p:spPr>
          <a:xfrm>
            <a:off x="519275" y="2468032"/>
            <a:ext cx="8825659" cy="4218824"/>
          </a:xfrm>
        </p:spPr>
        <p:txBody>
          <a:bodyPr>
            <a:normAutofit/>
          </a:bodyPr>
          <a:lstStyle/>
          <a:p>
            <a:pPr marL="0" indent="0">
              <a:buNone/>
            </a:pPr>
            <a:r>
              <a:rPr lang="en-US" sz="3200" b="1"/>
              <a:t>5 volt Relay :</a:t>
            </a:r>
          </a:p>
          <a:p>
            <a:pPr marL="0" indent="0">
              <a:buNone/>
            </a:pPr>
            <a:r>
              <a:rPr lang="en-US" sz="2000"/>
              <a:t>A 5v relay is an automatic switch that is commonly used in an automatic control circuit and to control a high-current using a low-current signal. The input voltage of the relay signal ranges from 0 to 5V.</a:t>
            </a:r>
          </a:p>
          <a:p>
            <a:pPr marL="0" indent="0">
              <a:buNone/>
            </a:pPr>
            <a:r>
              <a:rPr lang="en-US" sz="3200" b="1"/>
              <a:t>Jumper wires : </a:t>
            </a:r>
          </a:p>
          <a:p>
            <a:pPr marL="0" indent="0">
              <a:buNone/>
            </a:pPr>
            <a:r>
              <a:rPr lang="en-US" sz="2000"/>
              <a:t>Jumper wires are used to connect two points in a circuit. All Electronics stocks jumper wire in a variety of lengths and assortments</a:t>
            </a:r>
          </a:p>
        </p:txBody>
      </p:sp>
      <p:pic>
        <p:nvPicPr>
          <p:cNvPr id="4" name="Picture 4">
            <a:extLst>
              <a:ext uri="{FF2B5EF4-FFF2-40B4-BE49-F238E27FC236}">
                <a16:creationId xmlns:a16="http://schemas.microsoft.com/office/drawing/2014/main" id="{E697E822-2F3B-8248-A368-2DB15FAFE81B}"/>
              </a:ext>
            </a:extLst>
          </p:cNvPr>
          <p:cNvPicPr>
            <a:picLocks noChangeAspect="1"/>
          </p:cNvPicPr>
          <p:nvPr/>
        </p:nvPicPr>
        <p:blipFill>
          <a:blip r:embed="rId2"/>
          <a:stretch>
            <a:fillRect/>
          </a:stretch>
        </p:blipFill>
        <p:spPr>
          <a:xfrm flipH="1">
            <a:off x="9375880" y="2127081"/>
            <a:ext cx="2296845" cy="1540300"/>
          </a:xfrm>
          <a:prstGeom prst="rect">
            <a:avLst/>
          </a:prstGeom>
        </p:spPr>
      </p:pic>
      <p:pic>
        <p:nvPicPr>
          <p:cNvPr id="5" name="Picture 5">
            <a:extLst>
              <a:ext uri="{FF2B5EF4-FFF2-40B4-BE49-F238E27FC236}">
                <a16:creationId xmlns:a16="http://schemas.microsoft.com/office/drawing/2014/main" id="{CE449E7F-8290-5248-A988-42B065BE44E5}"/>
              </a:ext>
            </a:extLst>
          </p:cNvPr>
          <p:cNvPicPr>
            <a:picLocks noChangeAspect="1"/>
          </p:cNvPicPr>
          <p:nvPr/>
        </p:nvPicPr>
        <p:blipFill>
          <a:blip r:embed="rId3"/>
          <a:stretch>
            <a:fillRect/>
          </a:stretch>
        </p:blipFill>
        <p:spPr>
          <a:xfrm>
            <a:off x="9447973" y="3667381"/>
            <a:ext cx="2101233" cy="1288283"/>
          </a:xfrm>
          <a:prstGeom prst="rect">
            <a:avLst/>
          </a:prstGeom>
        </p:spPr>
      </p:pic>
      <p:pic>
        <p:nvPicPr>
          <p:cNvPr id="6" name="Picture 6">
            <a:extLst>
              <a:ext uri="{FF2B5EF4-FFF2-40B4-BE49-F238E27FC236}">
                <a16:creationId xmlns:a16="http://schemas.microsoft.com/office/drawing/2014/main" id="{2FDE4716-898A-074D-8529-AB78E87A8C47}"/>
              </a:ext>
            </a:extLst>
          </p:cNvPr>
          <p:cNvPicPr>
            <a:picLocks noChangeAspect="1"/>
          </p:cNvPicPr>
          <p:nvPr/>
        </p:nvPicPr>
        <p:blipFill>
          <a:blip r:embed="rId4"/>
          <a:stretch>
            <a:fillRect/>
          </a:stretch>
        </p:blipFill>
        <p:spPr>
          <a:xfrm>
            <a:off x="9332710" y="5122108"/>
            <a:ext cx="1583858" cy="1583858"/>
          </a:xfrm>
          <a:prstGeom prst="rect">
            <a:avLst/>
          </a:prstGeom>
        </p:spPr>
      </p:pic>
    </p:spTree>
    <p:extLst>
      <p:ext uri="{BB962C8B-B14F-4D97-AF65-F5344CB8AC3E}">
        <p14:creationId xmlns:p14="http://schemas.microsoft.com/office/powerpoint/2010/main" val="1799865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2D57E-6AE4-7E42-8982-C88E65E7D179}"/>
              </a:ext>
            </a:extLst>
          </p:cNvPr>
          <p:cNvSpPr>
            <a:spLocks noGrp="1"/>
          </p:cNvSpPr>
          <p:nvPr>
            <p:ph type="title"/>
          </p:nvPr>
        </p:nvSpPr>
        <p:spPr>
          <a:xfrm>
            <a:off x="1154954" y="1857963"/>
            <a:ext cx="4748194" cy="3657130"/>
          </a:xfrm>
        </p:spPr>
        <p:txBody>
          <a:bodyPr/>
          <a:lstStyle/>
          <a:p>
            <a:pPr algn="ctr"/>
            <a:r>
              <a:rPr lang="en-US" sz="3600" b="1">
                <a:solidFill>
                  <a:schemeClr val="bg1"/>
                </a:solidFill>
              </a:rPr>
              <a:t>SOURCE</a:t>
            </a:r>
            <a:br>
              <a:rPr lang="en-US" sz="3600" b="1">
                <a:solidFill>
                  <a:schemeClr val="bg1"/>
                </a:solidFill>
              </a:rPr>
            </a:br>
            <a:r>
              <a:rPr lang="en-US" sz="3600" b="1">
                <a:solidFill>
                  <a:schemeClr val="bg1"/>
                </a:solidFill>
              </a:rPr>
              <a:t>CODE</a:t>
            </a:r>
          </a:p>
        </p:txBody>
      </p:sp>
      <p:sp>
        <p:nvSpPr>
          <p:cNvPr id="5" name="Content Placeholder 4">
            <a:extLst>
              <a:ext uri="{FF2B5EF4-FFF2-40B4-BE49-F238E27FC236}">
                <a16:creationId xmlns:a16="http://schemas.microsoft.com/office/drawing/2014/main" id="{31172A4D-CA24-4749-A704-E06A1C34B47F}"/>
              </a:ext>
            </a:extLst>
          </p:cNvPr>
          <p:cNvSpPr>
            <a:spLocks noGrp="1"/>
          </p:cNvSpPr>
          <p:nvPr>
            <p:ph type="body" idx="1"/>
          </p:nvPr>
        </p:nvSpPr>
        <p:spPr>
          <a:xfrm>
            <a:off x="6585185" y="1680635"/>
            <a:ext cx="5606815" cy="3280834"/>
          </a:xfrm>
        </p:spPr>
        <p:txBody>
          <a:bodyPr>
            <a:noAutofit/>
          </a:bodyPr>
          <a:lstStyle/>
          <a:p>
            <a:r>
              <a:rPr lang="en-US" sz="1600">
                <a:solidFill>
                  <a:schemeClr val="tx1"/>
                </a:solidFill>
              </a:rPr>
              <a:t>#define r1 13
int relay1 = LOW;
int obstaclePin = 7;  // This is our input pin
int hasObstacle = HIGH;
void setup()
{
  pinMode(r1, OUTPUT);
  pinMode(obstaclePin, INPUT);
  Serial.begin(9600);  
}
void loop() {
  hasObstacle = digitalRead(obstaclePin);
  if (hasObstacle == LOW)
  {
            relay1 = ~ relay1;
            digitalWrite(r1,relay1);
            delay(1000);
   }</a:t>
            </a:r>
          </a:p>
        </p:txBody>
      </p:sp>
    </p:spTree>
    <p:extLst>
      <p:ext uri="{BB962C8B-B14F-4D97-AF65-F5344CB8AC3E}">
        <p14:creationId xmlns:p14="http://schemas.microsoft.com/office/powerpoint/2010/main" val="1462232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20C1B-D0A1-B545-B192-40BDCAC64F95}"/>
              </a:ext>
            </a:extLst>
          </p:cNvPr>
          <p:cNvSpPr>
            <a:spLocks noGrp="1"/>
          </p:cNvSpPr>
          <p:nvPr>
            <p:ph type="title"/>
          </p:nvPr>
        </p:nvSpPr>
        <p:spPr/>
        <p:txBody>
          <a:bodyPr/>
          <a:lstStyle/>
          <a:p>
            <a:pPr algn="ctr"/>
            <a:r>
              <a:rPr lang="en-US" sz="4000" b="1"/>
              <a:t>CIRCUIT DIAGRAM</a:t>
            </a:r>
          </a:p>
        </p:txBody>
      </p:sp>
      <p:pic>
        <p:nvPicPr>
          <p:cNvPr id="5" name="Picture 5">
            <a:extLst>
              <a:ext uri="{FF2B5EF4-FFF2-40B4-BE49-F238E27FC236}">
                <a16:creationId xmlns:a16="http://schemas.microsoft.com/office/drawing/2014/main" id="{C3011828-96C2-E248-99BB-851FBF5556E3}"/>
              </a:ext>
            </a:extLst>
          </p:cNvPr>
          <p:cNvPicPr>
            <a:picLocks noGrp="1" noChangeAspect="1"/>
          </p:cNvPicPr>
          <p:nvPr>
            <p:ph idx="1"/>
          </p:nvPr>
        </p:nvPicPr>
        <p:blipFill>
          <a:blip r:embed="rId2"/>
          <a:stretch>
            <a:fillRect/>
          </a:stretch>
        </p:blipFill>
        <p:spPr>
          <a:xfrm>
            <a:off x="1656247" y="2544459"/>
            <a:ext cx="8879505" cy="4008897"/>
          </a:xfrm>
        </p:spPr>
      </p:pic>
    </p:spTree>
    <p:extLst>
      <p:ext uri="{BB962C8B-B14F-4D97-AF65-F5344CB8AC3E}">
        <p14:creationId xmlns:p14="http://schemas.microsoft.com/office/powerpoint/2010/main" val="30643342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TF10001029" id="{ED3996BA-162B-43C7-B0E2-A5CA4E649741}" vid="{187088E4-27D7-4455-856F-4A44258D82E2}"/>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14</Slides>
  <Notes>0</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Ion Boardroom</vt:lpstr>
      <vt:lpstr>GEETHANJALI INSTITUTE OF SCIENCE AND TECHNOLOGY         Gangavaram(V),Kovur(M),Nellore(Dt),AndhraPradesh,India-524137 Accredited with NAAC A , Affiliated to JNTU Anantapur </vt:lpstr>
      <vt:lpstr>Contents</vt:lpstr>
      <vt:lpstr>INTRODUCTION </vt:lpstr>
      <vt:lpstr>REQUIREMENTS </vt:lpstr>
      <vt:lpstr>HARDWARE COMPONENTS </vt:lpstr>
      <vt:lpstr>PowerPoint Presentation</vt:lpstr>
      <vt:lpstr>PowerPoint Presentation</vt:lpstr>
      <vt:lpstr>SOURCE CODE</vt:lpstr>
      <vt:lpstr>CIRCUIT DIAGRAM</vt:lpstr>
      <vt:lpstr>WORKING</vt:lpstr>
      <vt:lpstr>APPLICATIONS</vt:lpstr>
      <vt:lpstr>Conclusion</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Unknown User</dc:creator>
  <cp:lastModifiedBy>mohammadtaj1320@gmail.com</cp:lastModifiedBy>
  <cp:revision>16</cp:revision>
  <dcterms:created xsi:type="dcterms:W3CDTF">2022-03-30T05:35:07Z</dcterms:created>
  <dcterms:modified xsi:type="dcterms:W3CDTF">2022-03-31T03:16:21Z</dcterms:modified>
</cp:coreProperties>
</file>