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753600" cy="7315200"/>
  <p:notesSz cx="6858000" cy="9144000"/>
  <p:embeddedFontLst>
    <p:embeddedFont>
      <p:font typeface="Arimo" panose="020B0604020202020204" pitchFamily="34" charset="0"/>
      <p:regular r:id="rId18"/>
    </p:embeddedFont>
    <p:embeddedFont>
      <p:font typeface="Arimo Bold" panose="020B0704020202020204" pitchFamily="34" charset="0"/>
      <p:regular r:id="rId19"/>
    </p:embeddedFont>
    <p:embeddedFont>
      <p:font typeface="Arimo Bold Italics" panose="020B0704020202090204" pitchFamily="34" charset="0"/>
      <p:regular r:id="rId20"/>
    </p:embeddedFont>
    <p:embeddedFont>
      <p:font typeface="Arimo Italics" panose="020B0604020202090204" pitchFamily="34" charset="0"/>
      <p:regular r:id="rId21"/>
    </p:embeddedFont>
    <p:embeddedFont>
      <p:font typeface="HK Grotesk Bold" pitchFamily="2" charset="0"/>
      <p:regular r:id="rId22"/>
    </p:embeddedFont>
    <p:embeddedFont>
      <p:font typeface="HK Grotesk Bold Italics" pitchFamily="2" charset="0"/>
      <p:regular r:id="rId23"/>
    </p:embeddedFont>
    <p:embeddedFont>
      <p:font typeface="HK Grotesk Medium" pitchFamily="2" charset="0"/>
      <p:regular r:id="rId24"/>
    </p:embeddedFont>
    <p:embeddedFont>
      <p:font typeface="HK Grotesk Medium Bold" pitchFamily="2" charset="0"/>
      <p:regular r:id="rId25"/>
    </p:embeddedFont>
    <p:embeddedFont>
      <p:font typeface="HK Grotesk Medium Bold Italics" pitchFamily="2" charset="0"/>
      <p:regular r:id="rId26"/>
    </p:embeddedFont>
    <p:embeddedFont>
      <p:font typeface="HK Grotesk Medium Italics" pitchFamily="2"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1.fntdata" /><Relationship Id="rId26" Type="http://schemas.openxmlformats.org/officeDocument/2006/relationships/font" Target="fonts/font9.fntdata" /><Relationship Id="rId3" Type="http://schemas.openxmlformats.org/officeDocument/2006/relationships/slide" Target="slides/slide2.xml" /><Relationship Id="rId21" Type="http://schemas.openxmlformats.org/officeDocument/2006/relationships/font" Target="fonts/font4.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5"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3.fntdata"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7.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6.fntdata"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2.fntdata"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5.fntdata" /><Relationship Id="rId27" Type="http://schemas.openxmlformats.org/officeDocument/2006/relationships/font" Target="fonts/font10.fntdata"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4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43" name="Date Placeholder 3"/>
          <p:cNvSpPr>
            <a:spLocks noGrp="1"/>
          </p:cNvSpPr>
          <p:nvPr>
            <p:ph type="dt" sz="half" idx="10"/>
          </p:nvPr>
        </p:nvSpPr>
        <p:spPr/>
        <p:txBody>
          <a:bodyPr/>
          <a:lstStyle/>
          <a:p>
            <a:fld id="{1D8BD707-D9CF-40AE-B4C6-C98DA3205C09}" type="datetimeFigureOut">
              <a:rPr lang="en-US" smtClean="0"/>
              <a:t>6/16/2022</a:t>
            </a:fld>
            <a:endParaRPr lang="en-US"/>
          </a:p>
        </p:txBody>
      </p:sp>
      <p:sp>
        <p:nvSpPr>
          <p:cNvPr id="1048644" name="Footer Placeholder 4"/>
          <p:cNvSpPr>
            <a:spLocks noGrp="1"/>
          </p:cNvSpPr>
          <p:nvPr>
            <p:ph type="ftr" sz="quarter" idx="11"/>
          </p:nvPr>
        </p:nvSpPr>
        <p:spPr/>
        <p:txBody>
          <a:bodyPr/>
          <a:lstStyle/>
          <a:p>
            <a:endParaRPr lang="en-US"/>
          </a:p>
        </p:txBody>
      </p:sp>
      <p:sp>
        <p:nvSpPr>
          <p:cNvPr id="104864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a:t>Click to edit Master title style</a:t>
            </a:r>
          </a:p>
        </p:txBody>
      </p:sp>
      <p:sp>
        <p:nvSpPr>
          <p:cNvPr id="104866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Date Placeholder 3"/>
          <p:cNvSpPr>
            <a:spLocks noGrp="1"/>
          </p:cNvSpPr>
          <p:nvPr>
            <p:ph type="dt" sz="half" idx="10"/>
          </p:nvPr>
        </p:nvSpPr>
        <p:spPr/>
        <p:txBody>
          <a:bodyPr/>
          <a:lstStyle/>
          <a:p>
            <a:fld id="{1D8BD707-D9CF-40AE-B4C6-C98DA3205C09}" type="datetimeFigureOut">
              <a:rPr lang="en-US" smtClean="0"/>
              <a:t>6/16/2022</a:t>
            </a:fld>
            <a:endParaRPr lang="en-US"/>
          </a:p>
        </p:txBody>
      </p:sp>
      <p:sp>
        <p:nvSpPr>
          <p:cNvPr id="1048669" name="Footer Placeholder 4"/>
          <p:cNvSpPr>
            <a:spLocks noGrp="1"/>
          </p:cNvSpPr>
          <p:nvPr>
            <p:ph type="ftr" sz="quarter" idx="11"/>
          </p:nvPr>
        </p:nvSpPr>
        <p:spPr/>
        <p:txBody>
          <a:bodyPr/>
          <a:lstStyle/>
          <a:p>
            <a:endParaRPr lang="en-US"/>
          </a:p>
        </p:txBody>
      </p:sp>
      <p:sp>
        <p:nvSpPr>
          <p:cNvPr id="1048670"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0"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51"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lstStyle/>
          <a:p>
            <a:fld id="{1D8BD707-D9CF-40AE-B4C6-C98DA3205C09}" type="datetimeFigureOut">
              <a:rPr lang="en-US" smtClean="0"/>
              <a:t>6/16/2022</a:t>
            </a:fld>
            <a:endParaRPr lang="en-US"/>
          </a:p>
        </p:txBody>
      </p:sp>
      <p:sp>
        <p:nvSpPr>
          <p:cNvPr id="1048653" name="Footer Placeholder 4"/>
          <p:cNvSpPr>
            <a:spLocks noGrp="1"/>
          </p:cNvSpPr>
          <p:nvPr>
            <p:ph type="ftr" sz="quarter" idx="11"/>
          </p:nvPr>
        </p:nvSpPr>
        <p:spPr/>
        <p:txBody>
          <a:bodyPr/>
          <a:lstStyle/>
          <a:p>
            <a:endParaRPr lang="en-US"/>
          </a:p>
        </p:txBody>
      </p:sp>
      <p:sp>
        <p:nvSpPr>
          <p:cNvPr id="104865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a:t>Click to edit Master title style</a:t>
            </a:r>
          </a:p>
        </p:txBody>
      </p:sp>
      <p:sp>
        <p:nvSpPr>
          <p:cNvPr id="104865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3"/>
          <p:cNvSpPr>
            <a:spLocks noGrp="1"/>
          </p:cNvSpPr>
          <p:nvPr>
            <p:ph type="dt" sz="half" idx="10"/>
          </p:nvPr>
        </p:nvSpPr>
        <p:spPr/>
        <p:txBody>
          <a:bodyPr/>
          <a:lstStyle/>
          <a:p>
            <a:fld id="{1D8BD707-D9CF-40AE-B4C6-C98DA3205C09}" type="datetimeFigureOut">
              <a:rPr lang="en-US" smtClean="0"/>
              <a:t>6/16/2022</a:t>
            </a:fld>
            <a:endParaRPr lang="en-US"/>
          </a:p>
        </p:txBody>
      </p:sp>
      <p:sp>
        <p:nvSpPr>
          <p:cNvPr id="1048658" name="Footer Placeholder 4"/>
          <p:cNvSpPr>
            <a:spLocks noGrp="1"/>
          </p:cNvSpPr>
          <p:nvPr>
            <p:ph type="ftr" sz="quarter" idx="11"/>
          </p:nvPr>
        </p:nvSpPr>
        <p:spPr/>
        <p:txBody>
          <a:bodyPr/>
          <a:lstStyle/>
          <a:p>
            <a:endParaRPr lang="en-US"/>
          </a:p>
        </p:txBody>
      </p:sp>
      <p:sp>
        <p:nvSpPr>
          <p:cNvPr id="104865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7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lstStyle/>
          <a:p>
            <a:fld id="{1D8BD707-D9CF-40AE-B4C6-C98DA3205C09}" type="datetimeFigureOut">
              <a:rPr lang="en-US" smtClean="0"/>
              <a:t>6/16/2022</a:t>
            </a:fld>
            <a:endParaRPr lang="en-US"/>
          </a:p>
        </p:txBody>
      </p:sp>
      <p:sp>
        <p:nvSpPr>
          <p:cNvPr id="1048674" name="Footer Placeholder 4"/>
          <p:cNvSpPr>
            <a:spLocks noGrp="1"/>
          </p:cNvSpPr>
          <p:nvPr>
            <p:ph type="ftr" sz="quarter" idx="11"/>
          </p:nvPr>
        </p:nvSpPr>
        <p:spPr/>
        <p:txBody>
          <a:bodyPr/>
          <a:lstStyle/>
          <a:p>
            <a:endParaRPr lang="en-US"/>
          </a:p>
        </p:txBody>
      </p:sp>
      <p:sp>
        <p:nvSpPr>
          <p:cNvPr id="104867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6" name="Title 1"/>
          <p:cNvSpPr>
            <a:spLocks noGrp="1"/>
          </p:cNvSpPr>
          <p:nvPr>
            <p:ph type="title"/>
          </p:nvPr>
        </p:nvSpPr>
        <p:spPr/>
        <p:txBody>
          <a:bodyPr/>
          <a:lstStyle/>
          <a:p>
            <a:r>
              <a:rPr lang="en-US"/>
              <a:t>Click to edit Master title style</a:t>
            </a:r>
          </a:p>
        </p:txBody>
      </p:sp>
      <p:sp>
        <p:nvSpPr>
          <p:cNvPr id="104867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Date Placeholder 4"/>
          <p:cNvSpPr>
            <a:spLocks noGrp="1"/>
          </p:cNvSpPr>
          <p:nvPr>
            <p:ph type="dt" sz="half" idx="10"/>
          </p:nvPr>
        </p:nvSpPr>
        <p:spPr/>
        <p:txBody>
          <a:bodyPr/>
          <a:lstStyle/>
          <a:p>
            <a:fld id="{1D8BD707-D9CF-40AE-B4C6-C98DA3205C09}" type="datetimeFigureOut">
              <a:rPr lang="en-US" smtClean="0"/>
              <a:t>6/16/2022</a:t>
            </a:fld>
            <a:endParaRPr lang="en-US"/>
          </a:p>
        </p:txBody>
      </p:sp>
      <p:sp>
        <p:nvSpPr>
          <p:cNvPr id="1048680" name="Footer Placeholder 5"/>
          <p:cNvSpPr>
            <a:spLocks noGrp="1"/>
          </p:cNvSpPr>
          <p:nvPr>
            <p:ph type="ftr" sz="quarter" idx="11"/>
          </p:nvPr>
        </p:nvSpPr>
        <p:spPr/>
        <p:txBody>
          <a:bodyPr/>
          <a:lstStyle/>
          <a:p>
            <a:endParaRPr lang="en-US"/>
          </a:p>
        </p:txBody>
      </p:sp>
      <p:sp>
        <p:nvSpPr>
          <p:cNvPr id="104868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p>
        </p:txBody>
      </p:sp>
      <p:sp>
        <p:nvSpPr>
          <p:cNvPr id="104868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7" name="Date Placeholder 6"/>
          <p:cNvSpPr>
            <a:spLocks noGrp="1"/>
          </p:cNvSpPr>
          <p:nvPr>
            <p:ph type="dt" sz="half" idx="10"/>
          </p:nvPr>
        </p:nvSpPr>
        <p:spPr/>
        <p:txBody>
          <a:bodyPr/>
          <a:lstStyle/>
          <a:p>
            <a:fld id="{1D8BD707-D9CF-40AE-B4C6-C98DA3205C09}" type="datetimeFigureOut">
              <a:rPr lang="en-US" smtClean="0"/>
              <a:t>6/16/2022</a:t>
            </a:fld>
            <a:endParaRPr lang="en-US"/>
          </a:p>
        </p:txBody>
      </p:sp>
      <p:sp>
        <p:nvSpPr>
          <p:cNvPr id="1048688" name="Footer Placeholder 7"/>
          <p:cNvSpPr>
            <a:spLocks noGrp="1"/>
          </p:cNvSpPr>
          <p:nvPr>
            <p:ph type="ftr" sz="quarter" idx="11"/>
          </p:nvPr>
        </p:nvSpPr>
        <p:spPr/>
        <p:txBody>
          <a:bodyPr/>
          <a:lstStyle/>
          <a:p>
            <a:endParaRPr lang="en-US"/>
          </a:p>
        </p:txBody>
      </p:sp>
      <p:sp>
        <p:nvSpPr>
          <p:cNvPr id="104868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p>
        </p:txBody>
      </p:sp>
      <p:sp>
        <p:nvSpPr>
          <p:cNvPr id="1048647" name="Date Placeholder 2"/>
          <p:cNvSpPr>
            <a:spLocks noGrp="1"/>
          </p:cNvSpPr>
          <p:nvPr>
            <p:ph type="dt" sz="half" idx="10"/>
          </p:nvPr>
        </p:nvSpPr>
        <p:spPr/>
        <p:txBody>
          <a:bodyPr/>
          <a:lstStyle/>
          <a:p>
            <a:fld id="{1D8BD707-D9CF-40AE-B4C6-C98DA3205C09}" type="datetimeFigureOut">
              <a:rPr lang="en-US" smtClean="0"/>
              <a:t>6/16/2022</a:t>
            </a:fld>
            <a:endParaRPr lang="en-US"/>
          </a:p>
        </p:txBody>
      </p:sp>
      <p:sp>
        <p:nvSpPr>
          <p:cNvPr id="1048648" name="Footer Placeholder 3"/>
          <p:cNvSpPr>
            <a:spLocks noGrp="1"/>
          </p:cNvSpPr>
          <p:nvPr>
            <p:ph type="ftr" sz="quarter" idx="11"/>
          </p:nvPr>
        </p:nvSpPr>
        <p:spPr/>
        <p:txBody>
          <a:bodyPr/>
          <a:lstStyle/>
          <a:p>
            <a:endParaRPr lang="en-US"/>
          </a:p>
        </p:txBody>
      </p:sp>
      <p:sp>
        <p:nvSpPr>
          <p:cNvPr id="1048649"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6/16/2022</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9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lstStyle/>
          <a:p>
            <a:fld id="{1D8BD707-D9CF-40AE-B4C6-C98DA3205C09}" type="datetimeFigureOut">
              <a:rPr lang="en-US" smtClean="0"/>
              <a:t>6/16/2022</a:t>
            </a:fld>
            <a:endParaRPr lang="en-US"/>
          </a:p>
        </p:txBody>
      </p:sp>
      <p:sp>
        <p:nvSpPr>
          <p:cNvPr id="1048694" name="Footer Placeholder 5"/>
          <p:cNvSpPr>
            <a:spLocks noGrp="1"/>
          </p:cNvSpPr>
          <p:nvPr>
            <p:ph type="ftr" sz="quarter" idx="11"/>
          </p:nvPr>
        </p:nvSpPr>
        <p:spPr/>
        <p:txBody>
          <a:bodyPr/>
          <a:lstStyle/>
          <a:p>
            <a:endParaRPr lang="en-US"/>
          </a:p>
        </p:txBody>
      </p:sp>
      <p:sp>
        <p:nvSpPr>
          <p:cNvPr id="1048695"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0"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61"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62"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3" name="Date Placeholder 4"/>
          <p:cNvSpPr>
            <a:spLocks noGrp="1"/>
          </p:cNvSpPr>
          <p:nvPr>
            <p:ph type="dt" sz="half" idx="10"/>
          </p:nvPr>
        </p:nvSpPr>
        <p:spPr/>
        <p:txBody>
          <a:bodyPr/>
          <a:lstStyle/>
          <a:p>
            <a:fld id="{1D8BD707-D9CF-40AE-B4C6-C98DA3205C09}" type="datetimeFigureOut">
              <a:rPr lang="en-US" smtClean="0"/>
              <a:t>6/16/2022</a:t>
            </a:fld>
            <a:endParaRPr lang="en-US"/>
          </a:p>
        </p:txBody>
      </p:sp>
      <p:sp>
        <p:nvSpPr>
          <p:cNvPr id="1048664" name="Footer Placeholder 5"/>
          <p:cNvSpPr>
            <a:spLocks noGrp="1"/>
          </p:cNvSpPr>
          <p:nvPr>
            <p:ph type="ftr" sz="quarter" idx="11"/>
          </p:nvPr>
        </p:nvSpPr>
        <p:spPr/>
        <p:txBody>
          <a:bodyPr/>
          <a:lstStyle/>
          <a:p>
            <a:endParaRPr lang="en-US"/>
          </a:p>
        </p:txBody>
      </p:sp>
      <p:sp>
        <p:nvSpPr>
          <p:cNvPr id="1048665"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6/16/2022</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3.png" /><Relationship Id="rId1" Type="http://schemas.openxmlformats.org/officeDocument/2006/relationships/slideLayout" Target="../slideLayouts/slideLayout7.xml" /><Relationship Id="rId5" Type="http://schemas.openxmlformats.org/officeDocument/2006/relationships/image" Target="../media/image12.png" /><Relationship Id="rId4" Type="http://schemas.openxmlformats.org/officeDocument/2006/relationships/image" Target="../media/image11.jpeg"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 /><Relationship Id="rId2" Type="http://schemas.openxmlformats.org/officeDocument/2006/relationships/video" Target="../media/media1.mp4" /><Relationship Id="rId1" Type="http://schemas.microsoft.com/office/2007/relationships/media" Target="../media/media1.mp4" /><Relationship Id="rId5" Type="http://schemas.openxmlformats.org/officeDocument/2006/relationships/image" Target="../media/image6.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3.png" /><Relationship Id="rId1" Type="http://schemas.openxmlformats.org/officeDocument/2006/relationships/slideLayout" Target="../slideLayouts/slideLayout7.xml" /><Relationship Id="rId4" Type="http://schemas.openxmlformats.org/officeDocument/2006/relationships/image" Target="../media/image9.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
          <p:cNvPicPr>
            <a:picLocks noChangeAspect="1"/>
          </p:cNvPicPr>
          <p:nvPr/>
        </p:nvPicPr>
        <p:blipFill>
          <a:blip r:embed="rId2"/>
          <a:srcRect l="29312" t="12500" r="29312" b="12499"/>
          <a:stretch>
            <a:fillRect/>
          </a:stretch>
        </p:blipFill>
        <p:spPr>
          <a:xfrm>
            <a:off x="0" y="0"/>
            <a:ext cx="9753600" cy="7315200"/>
          </a:xfrm>
          <a:prstGeom prst="rect">
            <a:avLst/>
          </a:prstGeom>
        </p:spPr>
      </p:pic>
      <p:pic>
        <p:nvPicPr>
          <p:cNvPr id="2097153" name="Picture 3"/>
          <p:cNvPicPr>
            <a:picLocks noChangeAspect="1"/>
          </p:cNvPicPr>
          <p:nvPr/>
        </p:nvPicPr>
        <p:blipFill>
          <a:blip r:embed="rId3"/>
          <a:srcRect/>
          <a:stretch>
            <a:fillRect/>
          </a:stretch>
        </p:blipFill>
        <p:spPr>
          <a:xfrm>
            <a:off x="-98631" y="0"/>
            <a:ext cx="1176282" cy="1038069"/>
          </a:xfrm>
          <a:prstGeom prst="rect">
            <a:avLst/>
          </a:prstGeom>
        </p:spPr>
      </p:pic>
      <p:sp>
        <p:nvSpPr>
          <p:cNvPr id="1048584" name="TextBox 4"/>
          <p:cNvSpPr txBox="1"/>
          <p:nvPr/>
        </p:nvSpPr>
        <p:spPr>
          <a:xfrm>
            <a:off x="1077652" y="1634219"/>
            <a:ext cx="8229160" cy="2622430"/>
          </a:xfrm>
          <a:prstGeom prst="rect">
            <a:avLst/>
          </a:prstGeom>
        </p:spPr>
        <p:txBody>
          <a:bodyPr lIns="0" tIns="0" rIns="0" bIns="0" rtlCol="0" anchor="t">
            <a:spAutoFit/>
          </a:bodyPr>
          <a:lstStyle/>
          <a:p>
            <a:pPr>
              <a:lnSpc>
                <a:spcPts val="6876"/>
              </a:lnSpc>
            </a:pPr>
            <a:r>
              <a:rPr lang="en-US" sz="6250">
                <a:solidFill>
                  <a:srgbClr val="343434"/>
                </a:solidFill>
                <a:latin typeface="HK Grotesk Bold"/>
              </a:rPr>
              <a:t>Street Lights that Glow on Detecting Vehicle Movement</a:t>
            </a:r>
          </a:p>
        </p:txBody>
      </p:sp>
      <p:sp>
        <p:nvSpPr>
          <p:cNvPr id="1048585" name="TextBox 5"/>
          <p:cNvSpPr txBox="1"/>
          <p:nvPr/>
        </p:nvSpPr>
        <p:spPr>
          <a:xfrm>
            <a:off x="4310073" y="4165600"/>
            <a:ext cx="7800291" cy="3149601"/>
          </a:xfrm>
          <a:prstGeom prst="rect">
            <a:avLst/>
          </a:prstGeom>
        </p:spPr>
        <p:txBody>
          <a:bodyPr lIns="0" tIns="0" rIns="0" bIns="0" rtlCol="0" anchor="t">
            <a:spAutoFit/>
          </a:bodyPr>
          <a:lstStyle/>
          <a:p>
            <a:pPr algn="just">
              <a:lnSpc>
                <a:spcPts val="3110"/>
              </a:lnSpc>
            </a:pPr>
            <a:r>
              <a:rPr lang="en-US" sz="2392" spc="119">
                <a:solidFill>
                  <a:srgbClr val="343434"/>
                </a:solidFill>
                <a:latin typeface="HK Grotesk Medium"/>
              </a:rPr>
              <a:t>UNDER THE GUIDANCE OF</a:t>
            </a:r>
          </a:p>
          <a:p>
            <a:pPr algn="just">
              <a:lnSpc>
                <a:spcPts val="3110"/>
              </a:lnSpc>
            </a:pPr>
            <a:r>
              <a:rPr lang="en-US" sz="2392" spc="119">
                <a:solidFill>
                  <a:srgbClr val="343434"/>
                </a:solidFill>
                <a:latin typeface="HK Grotesk Medium"/>
              </a:rPr>
              <a:t>Dr.P.RAHUL REDDY SIR</a:t>
            </a:r>
            <a:endParaRPr lang="zh-CN" altLang="en-US"/>
          </a:p>
          <a:p>
            <a:pPr algn="just">
              <a:lnSpc>
                <a:spcPts val="3110"/>
              </a:lnSpc>
            </a:pPr>
            <a:endParaRPr lang="en-US" sz="2392" spc="119">
              <a:solidFill>
                <a:srgbClr val="343434"/>
              </a:solidFill>
              <a:latin typeface="HK Grotesk Medium"/>
            </a:endParaRPr>
          </a:p>
          <a:p>
            <a:pPr algn="just">
              <a:lnSpc>
                <a:spcPts val="3110"/>
              </a:lnSpc>
            </a:pPr>
            <a:r>
              <a:rPr lang="en-US" sz="2392" spc="119">
                <a:solidFill>
                  <a:srgbClr val="343434"/>
                </a:solidFill>
                <a:latin typeface="HK Grotesk Medium"/>
              </a:rPr>
              <a:t>PRESENTED BY:</a:t>
            </a:r>
          </a:p>
          <a:p>
            <a:pPr algn="just">
              <a:lnSpc>
                <a:spcPts val="3110"/>
              </a:lnSpc>
            </a:pPr>
            <a:r>
              <a:rPr lang="en-US" sz="2392" spc="119">
                <a:solidFill>
                  <a:srgbClr val="343434"/>
                </a:solidFill>
                <a:latin typeface="HK Grotesk Medium"/>
              </a:rPr>
              <a:t>SK.ASIF-192U1A04D9</a:t>
            </a:r>
          </a:p>
          <a:p>
            <a:pPr algn="just">
              <a:lnSpc>
                <a:spcPts val="3110"/>
              </a:lnSpc>
            </a:pPr>
            <a:r>
              <a:rPr lang="en-US" sz="2392" spc="119">
                <a:solidFill>
                  <a:srgbClr val="343434"/>
                </a:solidFill>
                <a:latin typeface="HK Grotesk Medium"/>
              </a:rPr>
              <a:t>SK.KHAJA MOHIDDIN-192U1A04E3</a:t>
            </a:r>
          </a:p>
          <a:p>
            <a:pPr algn="just">
              <a:lnSpc>
                <a:spcPts val="3110"/>
              </a:lnSpc>
            </a:pPr>
            <a:r>
              <a:rPr lang="en-US" sz="2392" spc="119">
                <a:solidFill>
                  <a:srgbClr val="343434"/>
                </a:solidFill>
                <a:latin typeface="HK Grotesk Medium"/>
              </a:rPr>
              <a:t>SK.MOHAMMAD JAVAD-192U1A04E5</a:t>
            </a:r>
          </a:p>
          <a:p>
            <a:pPr algn="just">
              <a:lnSpc>
                <a:spcPts val="3110"/>
              </a:lnSpc>
            </a:pPr>
            <a:r>
              <a:rPr lang="en-US" sz="2392" spc="119">
                <a:solidFill>
                  <a:srgbClr val="343434"/>
                </a:solidFill>
                <a:latin typeface="HK Grotesk Medium"/>
              </a:rPr>
              <a:t>SK.MOHAMMAD TAJ-192U1A04E6</a:t>
            </a:r>
          </a:p>
        </p:txBody>
      </p:sp>
      <p:sp>
        <p:nvSpPr>
          <p:cNvPr id="1048586" name="TextBox 6"/>
          <p:cNvSpPr txBox="1"/>
          <p:nvPr/>
        </p:nvSpPr>
        <p:spPr>
          <a:xfrm>
            <a:off x="1077652" y="-28575"/>
            <a:ext cx="9536506" cy="1071191"/>
          </a:xfrm>
          <a:prstGeom prst="rect">
            <a:avLst/>
          </a:prstGeom>
        </p:spPr>
        <p:txBody>
          <a:bodyPr lIns="0" tIns="0" rIns="0" bIns="0" rtlCol="0" anchor="t">
            <a:spAutoFit/>
          </a:bodyPr>
          <a:lstStyle/>
          <a:p>
            <a:pPr>
              <a:lnSpc>
                <a:spcPts val="2832"/>
              </a:lnSpc>
            </a:pPr>
            <a:r>
              <a:rPr lang="en-US" sz="2178" spc="108">
                <a:solidFill>
                  <a:srgbClr val="343434"/>
                </a:solidFill>
                <a:latin typeface="HK Grotesk Medium"/>
              </a:rPr>
              <a:t>GEETHANJALI INSTITUTE OF SCIENCE AND TECHNOLOGY       Gangavaram(V),Kovur(M),Nellore(Dt),AndhraPradesh,India-524137Accredited with NAAC A , Affiliated to JNTU Anantapur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2"/>
          <p:cNvPicPr>
            <a:picLocks noChangeAspect="1"/>
          </p:cNvPicPr>
          <p:nvPr/>
        </p:nvPicPr>
        <p:blipFill>
          <a:blip r:embed="rId2"/>
          <a:srcRect l="646" r="20742" b="11262"/>
          <a:stretch>
            <a:fillRect/>
          </a:stretch>
        </p:blipFill>
        <p:spPr>
          <a:xfrm rot="-5400000">
            <a:off x="-1318353" y="2412153"/>
            <a:ext cx="6306894" cy="2945628"/>
          </a:xfrm>
          <a:prstGeom prst="rect">
            <a:avLst/>
          </a:prstGeom>
        </p:spPr>
      </p:pic>
      <p:pic>
        <p:nvPicPr>
          <p:cNvPr id="2097167" name="Picture 3"/>
          <p:cNvPicPr>
            <a:picLocks noChangeAspect="1"/>
          </p:cNvPicPr>
          <p:nvPr/>
        </p:nvPicPr>
        <p:blipFill>
          <a:blip r:embed="rId2"/>
          <a:srcRect l="21474" t="5492" b="5492"/>
          <a:stretch>
            <a:fillRect/>
          </a:stretch>
        </p:blipFill>
        <p:spPr>
          <a:xfrm rot="-5400000">
            <a:off x="1832271" y="2405941"/>
            <a:ext cx="6306894" cy="2958052"/>
          </a:xfrm>
          <a:prstGeom prst="rect">
            <a:avLst/>
          </a:prstGeom>
        </p:spPr>
      </p:pic>
      <p:sp>
        <p:nvSpPr>
          <p:cNvPr id="1048610" name="AutoShape 4"/>
          <p:cNvSpPr/>
          <p:nvPr/>
        </p:nvSpPr>
        <p:spPr>
          <a:xfrm>
            <a:off x="2772556" y="3657600"/>
            <a:ext cx="3657" cy="920392"/>
          </a:xfrm>
          <a:prstGeom prst="rect">
            <a:avLst/>
          </a:prstGeom>
          <a:solidFill>
            <a:srgbClr val="343434"/>
          </a:solidFill>
        </p:spPr>
      </p:sp>
      <p:sp>
        <p:nvSpPr>
          <p:cNvPr id="1048611" name="AutoShape 5"/>
          <p:cNvSpPr/>
          <p:nvPr/>
        </p:nvSpPr>
        <p:spPr>
          <a:xfrm>
            <a:off x="3951419" y="4634085"/>
            <a:ext cx="3657" cy="920392"/>
          </a:xfrm>
          <a:prstGeom prst="rect">
            <a:avLst/>
          </a:prstGeom>
          <a:solidFill>
            <a:srgbClr val="343434"/>
          </a:solidFill>
        </p:spPr>
      </p:sp>
      <p:pic>
        <p:nvPicPr>
          <p:cNvPr id="2097168" name="Picture 6"/>
          <p:cNvPicPr>
            <a:picLocks noChangeAspect="1"/>
          </p:cNvPicPr>
          <p:nvPr/>
        </p:nvPicPr>
        <p:blipFill>
          <a:blip r:embed="rId2"/>
          <a:srcRect t="3784" r="14681" b="2451"/>
          <a:stretch>
            <a:fillRect/>
          </a:stretch>
        </p:blipFill>
        <p:spPr>
          <a:xfrm rot="-5400000">
            <a:off x="4881022" y="2451074"/>
            <a:ext cx="6306894" cy="2867787"/>
          </a:xfrm>
          <a:prstGeom prst="rect">
            <a:avLst/>
          </a:prstGeom>
        </p:spPr>
      </p:pic>
      <p:sp>
        <p:nvSpPr>
          <p:cNvPr id="1048612" name="AutoShape 7"/>
          <p:cNvSpPr/>
          <p:nvPr/>
        </p:nvSpPr>
        <p:spPr>
          <a:xfrm>
            <a:off x="8824491" y="3657600"/>
            <a:ext cx="3657" cy="920392"/>
          </a:xfrm>
          <a:prstGeom prst="rect">
            <a:avLst/>
          </a:prstGeom>
          <a:solidFill>
            <a:srgbClr val="343434"/>
          </a:solidFill>
        </p:spPr>
      </p:sp>
      <p:pic>
        <p:nvPicPr>
          <p:cNvPr id="2097169" name="Picture 8"/>
          <p:cNvPicPr>
            <a:picLocks noChangeAspect="1"/>
          </p:cNvPicPr>
          <p:nvPr/>
        </p:nvPicPr>
        <p:blipFill>
          <a:blip r:embed="rId3"/>
          <a:srcRect t="13285" b="18632"/>
          <a:stretch>
            <a:fillRect/>
          </a:stretch>
        </p:blipFill>
        <p:spPr>
          <a:xfrm rot="-5400000">
            <a:off x="-473524" y="3256982"/>
            <a:ext cx="4617237" cy="2945628"/>
          </a:xfrm>
          <a:prstGeom prst="rect">
            <a:avLst/>
          </a:prstGeom>
        </p:spPr>
      </p:pic>
      <p:pic>
        <p:nvPicPr>
          <p:cNvPr id="2097170" name="Picture 9"/>
          <p:cNvPicPr>
            <a:picLocks noChangeAspect="1"/>
          </p:cNvPicPr>
          <p:nvPr/>
        </p:nvPicPr>
        <p:blipFill>
          <a:blip r:embed="rId4"/>
          <a:srcRect l="21645" r="17021"/>
          <a:stretch>
            <a:fillRect/>
          </a:stretch>
        </p:blipFill>
        <p:spPr>
          <a:xfrm>
            <a:off x="3506692" y="731520"/>
            <a:ext cx="2958052" cy="4822957"/>
          </a:xfrm>
          <a:prstGeom prst="rect">
            <a:avLst/>
          </a:prstGeom>
        </p:spPr>
      </p:pic>
      <p:pic>
        <p:nvPicPr>
          <p:cNvPr id="2097171" name="Picture 10"/>
          <p:cNvPicPr>
            <a:picLocks noChangeAspect="1"/>
          </p:cNvPicPr>
          <p:nvPr/>
        </p:nvPicPr>
        <p:blipFill>
          <a:blip r:embed="rId5"/>
          <a:srcRect l="31915" r="25943"/>
          <a:stretch>
            <a:fillRect/>
          </a:stretch>
        </p:blipFill>
        <p:spPr>
          <a:xfrm>
            <a:off x="6600576" y="2915498"/>
            <a:ext cx="3093884" cy="4122916"/>
          </a:xfrm>
          <a:prstGeom prst="rect">
            <a:avLst/>
          </a:prstGeom>
        </p:spPr>
      </p:pic>
      <p:sp>
        <p:nvSpPr>
          <p:cNvPr id="1048613" name="TextBox 11"/>
          <p:cNvSpPr txBox="1"/>
          <p:nvPr/>
        </p:nvSpPr>
        <p:spPr>
          <a:xfrm>
            <a:off x="433896" y="231376"/>
            <a:ext cx="1156489" cy="327627"/>
          </a:xfrm>
          <a:prstGeom prst="rect">
            <a:avLst/>
          </a:prstGeom>
        </p:spPr>
        <p:txBody>
          <a:bodyPr lIns="0" tIns="0" rIns="0" bIns="0" rtlCol="0" anchor="t">
            <a:spAutoFit/>
          </a:bodyPr>
          <a:lstStyle/>
          <a:p>
            <a:pPr algn="r">
              <a:lnSpc>
                <a:spcPts val="2519"/>
              </a:lnSpc>
            </a:pPr>
            <a:r>
              <a:rPr lang="en-US" sz="2099">
                <a:solidFill>
                  <a:srgbClr val="343434"/>
                </a:solidFill>
                <a:latin typeface="HK Grotesk Bold Bold"/>
              </a:rPr>
              <a:t>IR Sensor</a:t>
            </a:r>
          </a:p>
        </p:txBody>
      </p:sp>
      <p:sp>
        <p:nvSpPr>
          <p:cNvPr id="1048614" name="TextBox 12"/>
          <p:cNvSpPr txBox="1"/>
          <p:nvPr/>
        </p:nvSpPr>
        <p:spPr>
          <a:xfrm>
            <a:off x="433896" y="863974"/>
            <a:ext cx="2802396" cy="1148025"/>
          </a:xfrm>
          <a:prstGeom prst="rect">
            <a:avLst/>
          </a:prstGeom>
        </p:spPr>
        <p:txBody>
          <a:bodyPr lIns="0" tIns="0" rIns="0" bIns="0" rtlCol="0" anchor="t">
            <a:spAutoFit/>
          </a:bodyPr>
          <a:lstStyle/>
          <a:p>
            <a:pPr>
              <a:lnSpc>
                <a:spcPts val="1820"/>
              </a:lnSpc>
            </a:pPr>
            <a:r>
              <a:rPr lang="en-US" sz="1300">
                <a:solidFill>
                  <a:srgbClr val="343434"/>
                </a:solidFill>
                <a:latin typeface="HK Grotesk Medium"/>
              </a:rPr>
              <a:t>An infrared sensor (IR sensor) is a radiation-sensitive optoelectronic component with a spectral sensitivity in the infrared wavelength range 780 nm … 50 µm.</a:t>
            </a:r>
          </a:p>
        </p:txBody>
      </p:sp>
      <p:sp>
        <p:nvSpPr>
          <p:cNvPr id="1048615" name="TextBox 13"/>
          <p:cNvSpPr txBox="1"/>
          <p:nvPr/>
        </p:nvSpPr>
        <p:spPr>
          <a:xfrm>
            <a:off x="3675511" y="5651063"/>
            <a:ext cx="2402578" cy="1015999"/>
          </a:xfrm>
          <a:prstGeom prst="rect">
            <a:avLst/>
          </a:prstGeom>
        </p:spPr>
        <p:txBody>
          <a:bodyPr lIns="0" tIns="0" rIns="0" bIns="0" rtlCol="0" anchor="t">
            <a:spAutoFit/>
          </a:bodyPr>
          <a:lstStyle/>
          <a:p>
            <a:pPr>
              <a:lnSpc>
                <a:spcPts val="1960"/>
              </a:lnSpc>
            </a:pPr>
            <a:r>
              <a:rPr lang="en-US" sz="1400">
                <a:solidFill>
                  <a:srgbClr val="343434"/>
                </a:solidFill>
                <a:latin typeface="HK Grotesk Medium"/>
              </a:rPr>
              <a:t>An LDR is a component that has a (variable) resistance that changes with the light intensity that falls upon it.</a:t>
            </a:r>
          </a:p>
        </p:txBody>
      </p:sp>
      <p:sp>
        <p:nvSpPr>
          <p:cNvPr id="1048616" name="TextBox 14"/>
          <p:cNvSpPr txBox="1"/>
          <p:nvPr/>
        </p:nvSpPr>
        <p:spPr>
          <a:xfrm>
            <a:off x="3311109" y="240122"/>
            <a:ext cx="786950" cy="327627"/>
          </a:xfrm>
          <a:prstGeom prst="rect">
            <a:avLst/>
          </a:prstGeom>
        </p:spPr>
        <p:txBody>
          <a:bodyPr lIns="0" tIns="0" rIns="0" bIns="0" rtlCol="0" anchor="t">
            <a:spAutoFit/>
          </a:bodyPr>
          <a:lstStyle/>
          <a:p>
            <a:pPr algn="r">
              <a:lnSpc>
                <a:spcPts val="2520"/>
              </a:lnSpc>
            </a:pPr>
            <a:r>
              <a:rPr lang="en-US" sz="2100">
                <a:solidFill>
                  <a:srgbClr val="343434"/>
                </a:solidFill>
                <a:latin typeface="HK Grotesk Bold Bold"/>
              </a:rPr>
              <a:t>LDR</a:t>
            </a:r>
          </a:p>
        </p:txBody>
      </p:sp>
      <p:sp>
        <p:nvSpPr>
          <p:cNvPr id="1048617" name="TextBox 15"/>
          <p:cNvSpPr txBox="1"/>
          <p:nvPr/>
        </p:nvSpPr>
        <p:spPr>
          <a:xfrm>
            <a:off x="6600576" y="234168"/>
            <a:ext cx="1433893" cy="324835"/>
          </a:xfrm>
          <a:prstGeom prst="rect">
            <a:avLst/>
          </a:prstGeom>
        </p:spPr>
        <p:txBody>
          <a:bodyPr lIns="0" tIns="0" rIns="0" bIns="0" rtlCol="0" anchor="t">
            <a:spAutoFit/>
          </a:bodyPr>
          <a:lstStyle/>
          <a:p>
            <a:pPr algn="r">
              <a:lnSpc>
                <a:spcPts val="2573"/>
              </a:lnSpc>
            </a:pPr>
            <a:r>
              <a:rPr lang="en-US" sz="2144">
                <a:solidFill>
                  <a:srgbClr val="343434"/>
                </a:solidFill>
                <a:latin typeface="HK Grotesk Bold Bold"/>
              </a:rPr>
              <a:t>LED Array</a:t>
            </a:r>
          </a:p>
        </p:txBody>
      </p:sp>
      <p:sp>
        <p:nvSpPr>
          <p:cNvPr id="1048618" name="TextBox 16"/>
          <p:cNvSpPr txBox="1"/>
          <p:nvPr/>
        </p:nvSpPr>
        <p:spPr>
          <a:xfrm>
            <a:off x="6600576" y="930909"/>
            <a:ext cx="2696077" cy="800034"/>
          </a:xfrm>
          <a:prstGeom prst="rect">
            <a:avLst/>
          </a:prstGeom>
        </p:spPr>
        <p:txBody>
          <a:bodyPr lIns="0" tIns="0" rIns="0" bIns="0" rtlCol="0" anchor="t">
            <a:spAutoFit/>
          </a:bodyPr>
          <a:lstStyle/>
          <a:p>
            <a:pPr>
              <a:lnSpc>
                <a:spcPts val="2100"/>
              </a:lnSpc>
            </a:pPr>
            <a:r>
              <a:rPr lang="en-US" sz="1500">
                <a:solidFill>
                  <a:srgbClr val="343434"/>
                </a:solidFill>
                <a:latin typeface="HK Grotesk Medium"/>
              </a:rPr>
              <a:t>LED arrays are assemblies of LED packages or dies that can be built using several methods.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3"/>
          <p:cNvGrpSpPr/>
          <p:nvPr/>
        </p:nvGrpSpPr>
        <p:grpSpPr>
          <a:xfrm>
            <a:off x="370566" y="330223"/>
            <a:ext cx="4775650" cy="2942661"/>
            <a:chOff x="0" y="0"/>
            <a:chExt cx="6367533" cy="3923548"/>
          </a:xfrm>
        </p:grpSpPr>
        <p:sp>
          <p:nvSpPr>
            <p:cNvPr id="1048619" name="TextBox 4"/>
            <p:cNvSpPr txBox="1"/>
            <p:nvPr/>
          </p:nvSpPr>
          <p:spPr>
            <a:xfrm>
              <a:off x="0" y="0"/>
              <a:ext cx="6367533" cy="2590712"/>
            </a:xfrm>
            <a:prstGeom prst="rect">
              <a:avLst/>
            </a:prstGeom>
          </p:spPr>
          <p:txBody>
            <a:bodyPr lIns="0" tIns="0" rIns="0" bIns="0" rtlCol="0" anchor="t">
              <a:spAutoFit/>
            </a:bodyPr>
            <a:lstStyle/>
            <a:p>
              <a:pPr>
                <a:lnSpc>
                  <a:spcPts val="7679"/>
                </a:lnSpc>
              </a:pPr>
              <a:r>
                <a:rPr lang="en-US" sz="6399">
                  <a:solidFill>
                    <a:srgbClr val="343434"/>
                  </a:solidFill>
                  <a:latin typeface="HK Grotesk Bold"/>
                </a:rPr>
                <a:t>CIRCUIT DIAGRAM</a:t>
              </a:r>
            </a:p>
          </p:txBody>
        </p:sp>
        <p:sp>
          <p:nvSpPr>
            <p:cNvPr id="1048620" name="TextBox 5"/>
            <p:cNvSpPr txBox="1"/>
            <p:nvPr/>
          </p:nvSpPr>
          <p:spPr>
            <a:xfrm>
              <a:off x="0" y="2915828"/>
              <a:ext cx="6367533" cy="428695"/>
            </a:xfrm>
            <a:prstGeom prst="rect">
              <a:avLst/>
            </a:prstGeom>
          </p:spPr>
          <p:txBody>
            <a:bodyPr lIns="0" tIns="0" rIns="0" bIns="0" rtlCol="0" anchor="t">
              <a:spAutoFit/>
            </a:bodyPr>
            <a:lstStyle/>
            <a:p>
              <a:pPr algn="r">
                <a:lnSpc>
                  <a:spcPts val="2519"/>
                </a:lnSpc>
              </a:pPr>
              <a:endParaRPr/>
            </a:p>
          </p:txBody>
        </p:sp>
        <p:sp>
          <p:nvSpPr>
            <p:cNvPr id="1048621" name="TextBox 6"/>
            <p:cNvSpPr txBox="1"/>
            <p:nvPr/>
          </p:nvSpPr>
          <p:spPr>
            <a:xfrm>
              <a:off x="0" y="3565772"/>
              <a:ext cx="6367533" cy="357776"/>
            </a:xfrm>
            <a:prstGeom prst="rect">
              <a:avLst/>
            </a:prstGeom>
          </p:spPr>
          <p:txBody>
            <a:bodyPr lIns="0" tIns="0" rIns="0" bIns="0" rtlCol="0" anchor="t">
              <a:spAutoFit/>
            </a:bodyPr>
            <a:lstStyle/>
            <a:p>
              <a:pPr algn="r">
                <a:lnSpc>
                  <a:spcPts val="2239"/>
                </a:lnSpc>
              </a:pPr>
              <a:endParaRPr/>
            </a:p>
          </p:txBody>
        </p:sp>
      </p:grpSp>
      <p:pic>
        <p:nvPicPr>
          <p:cNvPr id="2" name="Picture 2">
            <a:extLst>
              <a:ext uri="{FF2B5EF4-FFF2-40B4-BE49-F238E27FC236}">
                <a16:creationId xmlns:a16="http://schemas.microsoft.com/office/drawing/2014/main" id="{AD93F7BE-3B75-A444-93B9-55C9D3B18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58" y="2607348"/>
            <a:ext cx="7899015" cy="4134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Picture 2"/>
          <p:cNvPicPr>
            <a:picLocks noChangeAspect="1"/>
          </p:cNvPicPr>
          <p:nvPr/>
        </p:nvPicPr>
        <p:blipFill>
          <a:blip r:embed="rId2"/>
          <a:srcRect l="18968" r="18968" b="56112"/>
          <a:stretch>
            <a:fillRect/>
          </a:stretch>
        </p:blipFill>
        <p:spPr>
          <a:xfrm rot="-5400000">
            <a:off x="-2587459" y="2587459"/>
            <a:ext cx="7315200" cy="2140283"/>
          </a:xfrm>
          <a:prstGeom prst="rect">
            <a:avLst/>
          </a:prstGeom>
        </p:spPr>
      </p:pic>
      <p:grpSp>
        <p:nvGrpSpPr>
          <p:cNvPr id="48" name="Group 3"/>
          <p:cNvGrpSpPr/>
          <p:nvPr/>
        </p:nvGrpSpPr>
        <p:grpSpPr>
          <a:xfrm>
            <a:off x="1350213" y="237477"/>
            <a:ext cx="5887904" cy="1605669"/>
            <a:chOff x="0" y="0"/>
            <a:chExt cx="7850539" cy="2140892"/>
          </a:xfrm>
        </p:grpSpPr>
        <p:sp>
          <p:nvSpPr>
            <p:cNvPr id="1048622" name="TextBox 4"/>
            <p:cNvSpPr txBox="1"/>
            <p:nvPr/>
          </p:nvSpPr>
          <p:spPr>
            <a:xfrm>
              <a:off x="0" y="0"/>
              <a:ext cx="7850539" cy="1291605"/>
            </a:xfrm>
            <a:prstGeom prst="rect">
              <a:avLst/>
            </a:prstGeom>
          </p:spPr>
          <p:txBody>
            <a:bodyPr lIns="0" tIns="0" rIns="0" bIns="0" rtlCol="0" anchor="t">
              <a:spAutoFit/>
            </a:bodyPr>
            <a:lstStyle/>
            <a:p>
              <a:pPr>
                <a:lnSpc>
                  <a:spcPts val="7679"/>
                </a:lnSpc>
              </a:pPr>
              <a:r>
                <a:rPr lang="en-US" sz="6399">
                  <a:solidFill>
                    <a:srgbClr val="343434"/>
                  </a:solidFill>
                  <a:latin typeface="HK Grotesk Bold"/>
                </a:rPr>
                <a:t>APPLICATIONS</a:t>
              </a:r>
            </a:p>
          </p:txBody>
        </p:sp>
        <p:sp>
          <p:nvSpPr>
            <p:cNvPr id="1048623" name="TextBox 5"/>
            <p:cNvSpPr txBox="1"/>
            <p:nvPr/>
          </p:nvSpPr>
          <p:spPr>
            <a:xfrm>
              <a:off x="0" y="1783115"/>
              <a:ext cx="7850539" cy="357776"/>
            </a:xfrm>
            <a:prstGeom prst="rect">
              <a:avLst/>
            </a:prstGeom>
          </p:spPr>
          <p:txBody>
            <a:bodyPr lIns="0" tIns="0" rIns="0" bIns="0" rtlCol="0" anchor="t">
              <a:spAutoFit/>
            </a:bodyPr>
            <a:lstStyle/>
            <a:p>
              <a:pPr>
                <a:lnSpc>
                  <a:spcPts val="2239"/>
                </a:lnSpc>
              </a:pPr>
              <a:endParaRPr/>
            </a:p>
          </p:txBody>
        </p:sp>
      </p:grpSp>
      <p:sp>
        <p:nvSpPr>
          <p:cNvPr id="1048624" name="TextBox 6"/>
          <p:cNvSpPr txBox="1"/>
          <p:nvPr/>
        </p:nvSpPr>
        <p:spPr>
          <a:xfrm>
            <a:off x="1350213" y="3903760"/>
            <a:ext cx="7785323" cy="914401"/>
          </a:xfrm>
          <a:prstGeom prst="rect">
            <a:avLst/>
          </a:prstGeom>
        </p:spPr>
        <p:txBody>
          <a:bodyPr lIns="0" tIns="0" rIns="0" bIns="0" rtlCol="0" anchor="t">
            <a:spAutoFit/>
          </a:bodyPr>
          <a:lstStyle/>
          <a:p>
            <a:pPr marL="604521" lvl="1" indent="-302261">
              <a:lnSpc>
                <a:spcPts val="3640"/>
              </a:lnSpc>
              <a:buFont typeface="Arial"/>
              <a:buChar char="•"/>
            </a:pPr>
            <a:r>
              <a:rPr lang="en-US" sz="2800" spc="140">
                <a:solidFill>
                  <a:srgbClr val="343434"/>
                </a:solidFill>
                <a:latin typeface="HK Grotesk Medium"/>
              </a:rPr>
              <a:t>This project can also be used in parking areas of malls, hotels, industrial lighting, etc.</a:t>
            </a:r>
          </a:p>
        </p:txBody>
      </p:sp>
      <p:sp>
        <p:nvSpPr>
          <p:cNvPr id="1048625" name="TextBox 7"/>
          <p:cNvSpPr txBox="1"/>
          <p:nvPr/>
        </p:nvSpPr>
        <p:spPr>
          <a:xfrm>
            <a:off x="1350213" y="1814571"/>
            <a:ext cx="7756124" cy="914401"/>
          </a:xfrm>
          <a:prstGeom prst="rect">
            <a:avLst/>
          </a:prstGeom>
        </p:spPr>
        <p:txBody>
          <a:bodyPr lIns="0" tIns="0" rIns="0" bIns="0" rtlCol="0" anchor="t">
            <a:spAutoFit/>
          </a:bodyPr>
          <a:lstStyle/>
          <a:p>
            <a:pPr marL="604519" lvl="1" indent="-302260">
              <a:lnSpc>
                <a:spcPts val="3639"/>
              </a:lnSpc>
              <a:buFont typeface="Arial"/>
              <a:buChar char="•"/>
            </a:pPr>
            <a:r>
              <a:rPr lang="en-US" sz="2799" spc="139">
                <a:solidFill>
                  <a:srgbClr val="343434"/>
                </a:solidFill>
                <a:latin typeface="HK Grotesk Medium"/>
              </a:rPr>
              <a:t>This street light control circuit can be used in normal roads, highways, express ways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Picture 2"/>
          <p:cNvPicPr>
            <a:picLocks noChangeAspect="1"/>
          </p:cNvPicPr>
          <p:nvPr/>
        </p:nvPicPr>
        <p:blipFill>
          <a:blip r:embed="rId2"/>
          <a:srcRect t="49540" r="45695" b="40615"/>
          <a:stretch>
            <a:fillRect/>
          </a:stretch>
        </p:blipFill>
        <p:spPr>
          <a:xfrm rot="-5400000">
            <a:off x="5821680" y="3383280"/>
            <a:ext cx="7315200" cy="548640"/>
          </a:xfrm>
          <a:prstGeom prst="rect">
            <a:avLst/>
          </a:prstGeom>
        </p:spPr>
      </p:pic>
      <p:sp>
        <p:nvSpPr>
          <p:cNvPr id="1048626" name="TextBox 3"/>
          <p:cNvSpPr txBox="1"/>
          <p:nvPr/>
        </p:nvSpPr>
        <p:spPr>
          <a:xfrm>
            <a:off x="230107" y="305904"/>
            <a:ext cx="5771755" cy="968703"/>
          </a:xfrm>
          <a:prstGeom prst="rect">
            <a:avLst/>
          </a:prstGeom>
        </p:spPr>
        <p:txBody>
          <a:bodyPr lIns="0" tIns="0" rIns="0" bIns="0" rtlCol="0" anchor="t">
            <a:spAutoFit/>
          </a:bodyPr>
          <a:lstStyle/>
          <a:p>
            <a:pPr algn="r">
              <a:lnSpc>
                <a:spcPts val="7679"/>
              </a:lnSpc>
            </a:pPr>
            <a:r>
              <a:rPr lang="en-US" sz="6399">
                <a:solidFill>
                  <a:srgbClr val="343434"/>
                </a:solidFill>
                <a:latin typeface="HK Grotesk Bold"/>
              </a:rPr>
              <a:t>ADVANTAGES</a:t>
            </a:r>
          </a:p>
        </p:txBody>
      </p:sp>
      <p:grpSp>
        <p:nvGrpSpPr>
          <p:cNvPr id="50" name="Group 4"/>
          <p:cNvGrpSpPr/>
          <p:nvPr/>
        </p:nvGrpSpPr>
        <p:grpSpPr>
          <a:xfrm>
            <a:off x="731520" y="4864386"/>
            <a:ext cx="7252563" cy="1959069"/>
            <a:chOff x="0" y="-9525"/>
            <a:chExt cx="9670085" cy="2612093"/>
          </a:xfrm>
        </p:grpSpPr>
        <p:sp>
          <p:nvSpPr>
            <p:cNvPr id="1048627" name="TextBox 5"/>
            <p:cNvSpPr txBox="1"/>
            <p:nvPr/>
          </p:nvSpPr>
          <p:spPr>
            <a:xfrm>
              <a:off x="0" y="-9525"/>
              <a:ext cx="9670085" cy="428695"/>
            </a:xfrm>
            <a:prstGeom prst="rect">
              <a:avLst/>
            </a:prstGeom>
          </p:spPr>
          <p:txBody>
            <a:bodyPr lIns="0" tIns="0" rIns="0" bIns="0" rtlCol="0" anchor="t">
              <a:spAutoFit/>
            </a:bodyPr>
            <a:lstStyle/>
            <a:p>
              <a:pPr algn="r">
                <a:lnSpc>
                  <a:spcPts val="2520"/>
                </a:lnSpc>
              </a:pPr>
              <a:endParaRPr/>
            </a:p>
          </p:txBody>
        </p:sp>
        <p:sp>
          <p:nvSpPr>
            <p:cNvPr id="1048628" name="TextBox 6"/>
            <p:cNvSpPr txBox="1"/>
            <p:nvPr/>
          </p:nvSpPr>
          <p:spPr>
            <a:xfrm>
              <a:off x="0" y="621369"/>
              <a:ext cx="9670085" cy="1981199"/>
            </a:xfrm>
            <a:prstGeom prst="rect">
              <a:avLst/>
            </a:prstGeom>
          </p:spPr>
          <p:txBody>
            <a:bodyPr lIns="0" tIns="0" rIns="0" bIns="0" rtlCol="0" anchor="t">
              <a:spAutoFit/>
            </a:bodyPr>
            <a:lstStyle/>
            <a:p>
              <a:pPr marL="604521" lvl="1" indent="-302261">
                <a:lnSpc>
                  <a:spcPts val="3920"/>
                </a:lnSpc>
                <a:buFont typeface="Arial"/>
                <a:buChar char="•"/>
              </a:pPr>
              <a:r>
                <a:rPr lang="en-US" sz="2800">
                  <a:solidFill>
                    <a:srgbClr val="343434"/>
                  </a:solidFill>
                  <a:latin typeface="HK Grotesk Medium"/>
                </a:rPr>
                <a:t>As the lights are automatically turned ON or OFF, huge amount of energy can be saved.</a:t>
              </a:r>
            </a:p>
          </p:txBody>
        </p:sp>
      </p:grpSp>
      <p:grpSp>
        <p:nvGrpSpPr>
          <p:cNvPr id="51" name="Group 7"/>
          <p:cNvGrpSpPr/>
          <p:nvPr/>
        </p:nvGrpSpPr>
        <p:grpSpPr>
          <a:xfrm>
            <a:off x="731520" y="1607382"/>
            <a:ext cx="8290560" cy="2949671"/>
            <a:chOff x="0" y="-9525"/>
            <a:chExt cx="11054080" cy="3932895"/>
          </a:xfrm>
        </p:grpSpPr>
        <p:sp>
          <p:nvSpPr>
            <p:cNvPr id="1048629" name="TextBox 8"/>
            <p:cNvSpPr txBox="1"/>
            <p:nvPr/>
          </p:nvSpPr>
          <p:spPr>
            <a:xfrm>
              <a:off x="0" y="-9525"/>
              <a:ext cx="11054080" cy="428695"/>
            </a:xfrm>
            <a:prstGeom prst="rect">
              <a:avLst/>
            </a:prstGeom>
          </p:spPr>
          <p:txBody>
            <a:bodyPr lIns="0" tIns="0" rIns="0" bIns="0" rtlCol="0" anchor="t">
              <a:spAutoFit/>
            </a:bodyPr>
            <a:lstStyle/>
            <a:p>
              <a:pPr algn="r">
                <a:lnSpc>
                  <a:spcPts val="2520"/>
                </a:lnSpc>
              </a:pPr>
              <a:endParaRPr/>
            </a:p>
          </p:txBody>
        </p:sp>
        <p:sp>
          <p:nvSpPr>
            <p:cNvPr id="1048630" name="TextBox 9"/>
            <p:cNvSpPr txBox="1"/>
            <p:nvPr/>
          </p:nvSpPr>
          <p:spPr>
            <a:xfrm>
              <a:off x="0" y="621369"/>
              <a:ext cx="11054080" cy="3302001"/>
            </a:xfrm>
            <a:prstGeom prst="rect">
              <a:avLst/>
            </a:prstGeom>
          </p:spPr>
          <p:txBody>
            <a:bodyPr lIns="0" tIns="0" rIns="0" bIns="0" rtlCol="0" anchor="t">
              <a:spAutoFit/>
            </a:bodyPr>
            <a:lstStyle/>
            <a:p>
              <a:pPr marL="604521" lvl="1" indent="-302261">
                <a:lnSpc>
                  <a:spcPts val="3920"/>
                </a:lnSpc>
                <a:buFont typeface="Arial"/>
                <a:buChar char="•"/>
              </a:pPr>
              <a:r>
                <a:rPr lang="en-US" sz="2800">
                  <a:solidFill>
                    <a:srgbClr val="343434"/>
                  </a:solidFill>
                  <a:latin typeface="HK Grotesk Medium"/>
                </a:rPr>
                <a:t>If the lighting system implements all LED lights, the cost of the maintenance can be reduced as the life span and durability of LEDs is higher than Neon based lights which are normally used as street lights.</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5" name="Picture 2"/>
          <p:cNvPicPr>
            <a:picLocks noChangeAspect="1"/>
          </p:cNvPicPr>
          <p:nvPr/>
        </p:nvPicPr>
        <p:blipFill>
          <a:blip r:embed="rId2"/>
          <a:srcRect l="29312" t="12500" r="29312" b="12499"/>
          <a:stretch>
            <a:fillRect/>
          </a:stretch>
        </p:blipFill>
        <p:spPr>
          <a:xfrm>
            <a:off x="-1010880" y="-357196"/>
            <a:ext cx="9753600" cy="7315200"/>
          </a:xfrm>
          <a:prstGeom prst="rect">
            <a:avLst/>
          </a:prstGeom>
        </p:spPr>
      </p:pic>
      <p:sp>
        <p:nvSpPr>
          <p:cNvPr id="1048631" name="TextBox 3"/>
          <p:cNvSpPr txBox="1"/>
          <p:nvPr/>
        </p:nvSpPr>
        <p:spPr>
          <a:xfrm>
            <a:off x="1421672" y="636647"/>
            <a:ext cx="6715422" cy="971517"/>
          </a:xfrm>
          <a:prstGeom prst="rect">
            <a:avLst/>
          </a:prstGeom>
        </p:spPr>
        <p:txBody>
          <a:bodyPr lIns="0" tIns="0" rIns="0" bIns="0" rtlCol="0" anchor="t">
            <a:spAutoFit/>
          </a:bodyPr>
          <a:lstStyle/>
          <a:p>
            <a:pPr>
              <a:lnSpc>
                <a:spcPts val="7679"/>
              </a:lnSpc>
            </a:pPr>
            <a:r>
              <a:rPr lang="en-US" sz="6399">
                <a:solidFill>
                  <a:srgbClr val="343434"/>
                </a:solidFill>
                <a:latin typeface="HK Grotesk Bold"/>
              </a:rPr>
              <a:t>CONCLUSION</a:t>
            </a:r>
          </a:p>
        </p:txBody>
      </p:sp>
      <p:grpSp>
        <p:nvGrpSpPr>
          <p:cNvPr id="53" name="Group 4"/>
          <p:cNvGrpSpPr/>
          <p:nvPr/>
        </p:nvGrpSpPr>
        <p:grpSpPr>
          <a:xfrm>
            <a:off x="2107913" y="6209357"/>
            <a:ext cx="2135733" cy="748647"/>
            <a:chOff x="0" y="0"/>
            <a:chExt cx="2847644" cy="998195"/>
          </a:xfrm>
        </p:grpSpPr>
        <p:sp>
          <p:nvSpPr>
            <p:cNvPr id="1048632" name="TextBox 5"/>
            <p:cNvSpPr txBox="1"/>
            <p:nvPr/>
          </p:nvSpPr>
          <p:spPr>
            <a:xfrm>
              <a:off x="0" y="-9525"/>
              <a:ext cx="2847644" cy="428695"/>
            </a:xfrm>
            <a:prstGeom prst="rect">
              <a:avLst/>
            </a:prstGeom>
          </p:spPr>
          <p:txBody>
            <a:bodyPr lIns="0" tIns="0" rIns="0" bIns="0" rtlCol="0" anchor="t">
              <a:spAutoFit/>
            </a:bodyPr>
            <a:lstStyle/>
            <a:p>
              <a:pPr algn="r">
                <a:lnSpc>
                  <a:spcPts val="2520"/>
                </a:lnSpc>
              </a:pPr>
              <a:endParaRPr/>
            </a:p>
          </p:txBody>
        </p:sp>
        <p:sp>
          <p:nvSpPr>
            <p:cNvPr id="1048633" name="TextBox 6"/>
            <p:cNvSpPr txBox="1"/>
            <p:nvPr/>
          </p:nvSpPr>
          <p:spPr>
            <a:xfrm>
              <a:off x="0" y="640419"/>
              <a:ext cx="2847644" cy="357776"/>
            </a:xfrm>
            <a:prstGeom prst="rect">
              <a:avLst/>
            </a:prstGeom>
          </p:spPr>
          <p:txBody>
            <a:bodyPr lIns="0" tIns="0" rIns="0" bIns="0" rtlCol="0" anchor="t">
              <a:spAutoFit/>
            </a:bodyPr>
            <a:lstStyle/>
            <a:p>
              <a:pPr algn="r">
                <a:lnSpc>
                  <a:spcPts val="2239"/>
                </a:lnSpc>
              </a:pPr>
              <a:endParaRPr/>
            </a:p>
          </p:txBody>
        </p:sp>
      </p:grpSp>
      <p:grpSp>
        <p:nvGrpSpPr>
          <p:cNvPr id="54" name="Group 7"/>
          <p:cNvGrpSpPr/>
          <p:nvPr/>
        </p:nvGrpSpPr>
        <p:grpSpPr>
          <a:xfrm>
            <a:off x="1814096" y="3886780"/>
            <a:ext cx="6654246" cy="1494911"/>
            <a:chOff x="0" y="0"/>
            <a:chExt cx="8872328" cy="1993216"/>
          </a:xfrm>
        </p:grpSpPr>
        <p:sp>
          <p:nvSpPr>
            <p:cNvPr id="1048634" name="TextBox 8"/>
            <p:cNvSpPr txBox="1"/>
            <p:nvPr/>
          </p:nvSpPr>
          <p:spPr>
            <a:xfrm>
              <a:off x="0" y="0"/>
              <a:ext cx="8872328" cy="470319"/>
            </a:xfrm>
            <a:prstGeom prst="rect">
              <a:avLst/>
            </a:prstGeom>
          </p:spPr>
          <p:txBody>
            <a:bodyPr lIns="0" tIns="0" rIns="0" bIns="0" rtlCol="0" anchor="t">
              <a:spAutoFit/>
            </a:bodyPr>
            <a:lstStyle/>
            <a:p>
              <a:pPr algn="r">
                <a:lnSpc>
                  <a:spcPts val="2827"/>
                </a:lnSpc>
              </a:pPr>
              <a:endParaRPr sz="2400"/>
            </a:p>
          </p:txBody>
        </p:sp>
        <p:sp>
          <p:nvSpPr>
            <p:cNvPr id="1048635" name="TextBox 9"/>
            <p:cNvSpPr txBox="1"/>
            <p:nvPr/>
          </p:nvSpPr>
          <p:spPr>
            <a:xfrm>
              <a:off x="0" y="723215"/>
              <a:ext cx="8872328" cy="1270001"/>
            </a:xfrm>
            <a:prstGeom prst="rect">
              <a:avLst/>
            </a:prstGeom>
          </p:spPr>
          <p:txBody>
            <a:bodyPr lIns="0" tIns="0" rIns="0" bIns="0" rtlCol="0" anchor="t">
              <a:spAutoFit/>
            </a:bodyPr>
            <a:lstStyle/>
            <a:p>
              <a:pPr marL="387591" lvl="1" indent="-193796">
                <a:lnSpc>
                  <a:spcPts val="2513"/>
                </a:lnSpc>
                <a:buFont typeface="Arial"/>
                <a:buChar char="•"/>
              </a:pPr>
              <a:r>
                <a:rPr lang="en-US" sz="2000">
                  <a:solidFill>
                    <a:srgbClr val="343434"/>
                  </a:solidFill>
                  <a:latin typeface="HK Grotesk Medium"/>
                </a:rPr>
                <a:t>It clearly tackles the two problems that world is facing today, saving of energy and also disposal of incandescent lamps, very efficiently.</a:t>
              </a:r>
            </a:p>
          </p:txBody>
        </p:sp>
      </p:grpSp>
      <p:grpSp>
        <p:nvGrpSpPr>
          <p:cNvPr id="55" name="Group 10"/>
          <p:cNvGrpSpPr/>
          <p:nvPr/>
        </p:nvGrpSpPr>
        <p:grpSpPr>
          <a:xfrm>
            <a:off x="1626911" y="1921211"/>
            <a:ext cx="7395169" cy="1668752"/>
            <a:chOff x="0" y="-9525"/>
            <a:chExt cx="9860225" cy="2225003"/>
          </a:xfrm>
        </p:grpSpPr>
        <p:sp>
          <p:nvSpPr>
            <p:cNvPr id="1048636" name="TextBox 11"/>
            <p:cNvSpPr txBox="1"/>
            <p:nvPr/>
          </p:nvSpPr>
          <p:spPr>
            <a:xfrm>
              <a:off x="0" y="-9525"/>
              <a:ext cx="9860225" cy="540744"/>
            </a:xfrm>
            <a:prstGeom prst="rect">
              <a:avLst/>
            </a:prstGeom>
          </p:spPr>
          <p:txBody>
            <a:bodyPr lIns="0" tIns="0" rIns="0" bIns="0" rtlCol="0" anchor="t">
              <a:spAutoFit/>
            </a:bodyPr>
            <a:lstStyle/>
            <a:p>
              <a:pPr algn="r">
                <a:lnSpc>
                  <a:spcPts val="3193"/>
                </a:lnSpc>
              </a:pPr>
              <a:endParaRPr/>
            </a:p>
          </p:txBody>
        </p:sp>
        <p:sp>
          <p:nvSpPr>
            <p:cNvPr id="1048637" name="TextBox 12"/>
            <p:cNvSpPr txBox="1"/>
            <p:nvPr/>
          </p:nvSpPr>
          <p:spPr>
            <a:xfrm>
              <a:off x="0" y="793078"/>
              <a:ext cx="9860225" cy="1422400"/>
            </a:xfrm>
            <a:prstGeom prst="rect">
              <a:avLst/>
            </a:prstGeom>
          </p:spPr>
          <p:txBody>
            <a:bodyPr lIns="0" tIns="0" rIns="0" bIns="0" rtlCol="0" anchor="t">
              <a:spAutoFit/>
            </a:bodyPr>
            <a:lstStyle/>
            <a:p>
              <a:pPr marL="437779" lvl="1" indent="-218890">
                <a:lnSpc>
                  <a:spcPts val="2838"/>
                </a:lnSpc>
                <a:buFont typeface="Arial"/>
                <a:buChar char="•"/>
              </a:pPr>
              <a:r>
                <a:rPr lang="en-US" sz="2027">
                  <a:solidFill>
                    <a:srgbClr val="343434"/>
                  </a:solidFill>
                  <a:latin typeface="HK Grotesk Medium"/>
                </a:rPr>
                <a:t>This project of AUTOMATIC STREET LIGHTS is </a:t>
              </a:r>
              <a:r>
                <a:rPr lang="en-US" sz="2027">
                  <a:solidFill>
                    <a:srgbClr val="343434"/>
                  </a:solidFill>
                  <a:latin typeface="Arimo"/>
                </a:rPr>
                <a:t>a cost effective, practical, ecofriendly and the safest way to save energy.</a:t>
              </a:r>
            </a:p>
          </p:txBody>
        </p:sp>
      </p:grpSp>
      <p:sp>
        <p:nvSpPr>
          <p:cNvPr id="1048638" name="AutoShape 13"/>
          <p:cNvSpPr/>
          <p:nvPr/>
        </p:nvSpPr>
        <p:spPr>
          <a:xfrm>
            <a:off x="728980" y="2926669"/>
            <a:ext cx="5080" cy="1461862"/>
          </a:xfrm>
          <a:prstGeom prst="rect">
            <a:avLst/>
          </a:prstGeom>
          <a:solidFill>
            <a:srgbClr val="343434"/>
          </a:solid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6" name="Picture 2"/>
          <p:cNvPicPr>
            <a:picLocks noChangeAspect="1"/>
          </p:cNvPicPr>
          <p:nvPr/>
        </p:nvPicPr>
        <p:blipFill>
          <a:blip r:embed="rId2"/>
          <a:srcRect l="29603" t="67984" r="29312" b="-42457"/>
          <a:stretch>
            <a:fillRect/>
          </a:stretch>
        </p:blipFill>
        <p:spPr>
          <a:xfrm>
            <a:off x="0" y="0"/>
            <a:ext cx="9753600" cy="7315200"/>
          </a:xfrm>
          <a:prstGeom prst="rect">
            <a:avLst/>
          </a:prstGeom>
        </p:spPr>
      </p:pic>
      <p:grpSp>
        <p:nvGrpSpPr>
          <p:cNvPr id="57" name="Group 3"/>
          <p:cNvGrpSpPr/>
          <p:nvPr/>
        </p:nvGrpSpPr>
        <p:grpSpPr>
          <a:xfrm>
            <a:off x="2161802" y="2765446"/>
            <a:ext cx="5429997" cy="1784308"/>
            <a:chOff x="0" y="0"/>
            <a:chExt cx="7239996" cy="2379077"/>
          </a:xfrm>
        </p:grpSpPr>
        <p:sp>
          <p:nvSpPr>
            <p:cNvPr id="1048639" name="TextBox 4"/>
            <p:cNvSpPr txBox="1"/>
            <p:nvPr/>
          </p:nvSpPr>
          <p:spPr>
            <a:xfrm>
              <a:off x="0" y="0"/>
              <a:ext cx="7239996" cy="1296653"/>
            </a:xfrm>
            <a:prstGeom prst="rect">
              <a:avLst/>
            </a:prstGeom>
          </p:spPr>
          <p:txBody>
            <a:bodyPr lIns="0" tIns="0" rIns="0" bIns="0" rtlCol="0" anchor="t">
              <a:spAutoFit/>
            </a:bodyPr>
            <a:lstStyle/>
            <a:p>
              <a:pPr algn="ctr">
                <a:lnSpc>
                  <a:spcPts val="7679"/>
                </a:lnSpc>
              </a:pPr>
              <a:r>
                <a:rPr lang="en-US" sz="6399">
                  <a:solidFill>
                    <a:srgbClr val="343434"/>
                  </a:solidFill>
                  <a:latin typeface="HK Grotesk Bold"/>
                </a:rPr>
                <a:t>Thank you!</a:t>
              </a:r>
            </a:p>
          </p:txBody>
        </p:sp>
        <p:sp>
          <p:nvSpPr>
            <p:cNvPr id="1048640" name="TextBox 5"/>
            <p:cNvSpPr txBox="1"/>
            <p:nvPr/>
          </p:nvSpPr>
          <p:spPr>
            <a:xfrm>
              <a:off x="0" y="1538687"/>
              <a:ext cx="7239996" cy="840390"/>
            </a:xfrm>
            <a:prstGeom prst="rect">
              <a:avLst/>
            </a:prstGeom>
          </p:spPr>
          <p:txBody>
            <a:bodyPr lIns="0" tIns="0" rIns="0" bIns="0" rtlCol="0" anchor="t">
              <a:spAutoFit/>
            </a:bodyPr>
            <a:lstStyle/>
            <a:p>
              <a:pPr algn="ctr">
                <a:lnSpc>
                  <a:spcPts val="2519"/>
                </a:lnSpc>
              </a:pPr>
              <a:r>
                <a:rPr lang="en-US" sz="2099">
                  <a:solidFill>
                    <a:srgbClr val="343434"/>
                  </a:solidFill>
                  <a:latin typeface="HK Grotesk Bold Bold"/>
                </a:rPr>
                <a:t>Let us know if you have questions or clarifications.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Box 2"/>
          <p:cNvSpPr txBox="1"/>
          <p:nvPr/>
        </p:nvSpPr>
        <p:spPr>
          <a:xfrm>
            <a:off x="342601" y="2388541"/>
            <a:ext cx="9410999" cy="3048001"/>
          </a:xfrm>
          <a:prstGeom prst="rect">
            <a:avLst/>
          </a:prstGeom>
        </p:spPr>
        <p:txBody>
          <a:bodyPr lIns="0" tIns="0" rIns="0" bIns="0" rtlCol="0" anchor="t">
            <a:spAutoFit/>
          </a:bodyPr>
          <a:lstStyle/>
          <a:p>
            <a:pPr marL="461129" lvl="1" indent="-230564">
              <a:lnSpc>
                <a:spcPts val="2990"/>
              </a:lnSpc>
              <a:buFont typeface="Arial"/>
              <a:buChar char="•"/>
            </a:pPr>
            <a:r>
              <a:rPr lang="en-US" sz="2135">
                <a:solidFill>
                  <a:srgbClr val="343434"/>
                </a:solidFill>
                <a:latin typeface="HK Grotesk Medium"/>
              </a:rPr>
              <a:t>Generally, street lights are switched on for whole night and during the day, they are switched off. But during the night time, street lights are not necessary if there is no traffic. Saving of this energy is very important factor these days as energy resources are getting reduced day by day.</a:t>
            </a:r>
          </a:p>
          <a:p>
            <a:pPr marL="461129" lvl="1" indent="-230564">
              <a:lnSpc>
                <a:spcPts val="2990"/>
              </a:lnSpc>
              <a:buFont typeface="Arial"/>
              <a:buChar char="•"/>
            </a:pPr>
            <a:r>
              <a:rPr lang="en-US" sz="2135">
                <a:solidFill>
                  <a:srgbClr val="343434"/>
                </a:solidFill>
                <a:latin typeface="Arimo"/>
              </a:rPr>
              <a:t>Alternatives for natural resources are very less and our next generations may face lot of problems because of lack of these natural resources. This article describes about the circuit that switches the street lights on detecting vehicle movement and remains off after fixed time. </a:t>
            </a:r>
          </a:p>
        </p:txBody>
      </p:sp>
      <p:sp>
        <p:nvSpPr>
          <p:cNvPr id="1048588" name="TextBox 3"/>
          <p:cNvSpPr txBox="1"/>
          <p:nvPr/>
        </p:nvSpPr>
        <p:spPr>
          <a:xfrm>
            <a:off x="342601" y="264817"/>
            <a:ext cx="4346063" cy="923881"/>
          </a:xfrm>
          <a:prstGeom prst="rect">
            <a:avLst/>
          </a:prstGeom>
        </p:spPr>
        <p:txBody>
          <a:bodyPr lIns="0" tIns="0" rIns="0" bIns="0" rtlCol="0" anchor="t">
            <a:spAutoFit/>
          </a:bodyPr>
          <a:lstStyle/>
          <a:p>
            <a:pPr>
              <a:lnSpc>
                <a:spcPts val="7200"/>
              </a:lnSpc>
            </a:pPr>
            <a:r>
              <a:rPr lang="en-US" sz="6000">
                <a:solidFill>
                  <a:srgbClr val="343434"/>
                </a:solidFill>
                <a:latin typeface="HK Grotesk Bold Bold"/>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
          <p:cNvPicPr>
            <a:picLocks noChangeAspect="1"/>
          </p:cNvPicPr>
          <p:nvPr/>
        </p:nvPicPr>
        <p:blipFill>
          <a:blip r:embed="rId2"/>
          <a:srcRect t="2742" r="45695" b="58855"/>
          <a:stretch>
            <a:fillRect/>
          </a:stretch>
        </p:blipFill>
        <p:spPr>
          <a:xfrm rot="-5400000">
            <a:off x="-2587459" y="2587459"/>
            <a:ext cx="7315200" cy="2140283"/>
          </a:xfrm>
          <a:prstGeom prst="rect">
            <a:avLst/>
          </a:prstGeom>
        </p:spPr>
      </p:pic>
      <p:grpSp>
        <p:nvGrpSpPr>
          <p:cNvPr id="32" name="Group 3"/>
          <p:cNvGrpSpPr/>
          <p:nvPr/>
        </p:nvGrpSpPr>
        <p:grpSpPr>
          <a:xfrm>
            <a:off x="1296121" y="543590"/>
            <a:ext cx="9300910" cy="5846846"/>
            <a:chOff x="0" y="0"/>
            <a:chExt cx="12401213" cy="7795795"/>
          </a:xfrm>
        </p:grpSpPr>
        <p:sp>
          <p:nvSpPr>
            <p:cNvPr id="1048589" name="TextBox 4"/>
            <p:cNvSpPr txBox="1"/>
            <p:nvPr/>
          </p:nvSpPr>
          <p:spPr>
            <a:xfrm>
              <a:off x="0" y="0"/>
              <a:ext cx="12401213" cy="1905339"/>
            </a:xfrm>
            <a:prstGeom prst="rect">
              <a:avLst/>
            </a:prstGeom>
          </p:spPr>
          <p:txBody>
            <a:bodyPr lIns="0" tIns="0" rIns="0" bIns="0" rtlCol="0" anchor="t">
              <a:spAutoFit/>
            </a:bodyPr>
            <a:lstStyle/>
            <a:p>
              <a:pPr>
                <a:lnSpc>
                  <a:spcPts val="11329"/>
                </a:lnSpc>
              </a:pPr>
              <a:r>
                <a:rPr lang="en-US" sz="9441">
                  <a:solidFill>
                    <a:srgbClr val="343434"/>
                  </a:solidFill>
                  <a:latin typeface="HK Grotesk Bold"/>
                </a:rPr>
                <a:t>CONTENTS</a:t>
              </a:r>
            </a:p>
          </p:txBody>
        </p:sp>
        <p:sp>
          <p:nvSpPr>
            <p:cNvPr id="1048590" name="TextBox 5"/>
            <p:cNvSpPr txBox="1"/>
            <p:nvPr/>
          </p:nvSpPr>
          <p:spPr>
            <a:xfrm>
              <a:off x="0" y="3325396"/>
              <a:ext cx="10017060" cy="4470399"/>
            </a:xfrm>
            <a:prstGeom prst="rect">
              <a:avLst/>
            </a:prstGeom>
          </p:spPr>
          <p:txBody>
            <a:bodyPr lIns="0" tIns="0" rIns="0" bIns="0" rtlCol="0" anchor="t">
              <a:spAutoFit/>
            </a:bodyPr>
            <a:lstStyle/>
            <a:p>
              <a:pPr>
                <a:lnSpc>
                  <a:spcPts val="3304"/>
                </a:lnSpc>
              </a:pPr>
              <a:r>
                <a:rPr lang="en-US" sz="2360">
                  <a:solidFill>
                    <a:srgbClr val="343434"/>
                  </a:solidFill>
                  <a:latin typeface="HK Grotesk Medium"/>
                </a:rPr>
                <a:t>INTRODUCTION</a:t>
              </a:r>
            </a:p>
            <a:p>
              <a:pPr>
                <a:lnSpc>
                  <a:spcPts val="3304"/>
                </a:lnSpc>
              </a:pPr>
              <a:r>
                <a:rPr lang="en-US" sz="2360">
                  <a:solidFill>
                    <a:srgbClr val="343434"/>
                  </a:solidFill>
                  <a:latin typeface="HK Grotesk Medium"/>
                </a:rPr>
                <a:t>BLOCK DIAGRAM</a:t>
              </a:r>
            </a:p>
            <a:p>
              <a:pPr>
                <a:lnSpc>
                  <a:spcPts val="3304"/>
                </a:lnSpc>
              </a:pPr>
              <a:r>
                <a:rPr lang="en-US" sz="2360">
                  <a:solidFill>
                    <a:srgbClr val="343434"/>
                  </a:solidFill>
                  <a:latin typeface="HK Grotesk Medium"/>
                </a:rPr>
                <a:t>WORKING PRINCIPLE</a:t>
              </a:r>
            </a:p>
            <a:p>
              <a:pPr>
                <a:lnSpc>
                  <a:spcPts val="3304"/>
                </a:lnSpc>
              </a:pPr>
              <a:r>
                <a:rPr lang="en-US" sz="2360">
                  <a:solidFill>
                    <a:srgbClr val="343434"/>
                  </a:solidFill>
                  <a:latin typeface="HK Grotesk Medium"/>
                </a:rPr>
                <a:t>CIRCUIT COMPONENTS</a:t>
              </a:r>
            </a:p>
            <a:p>
              <a:pPr>
                <a:lnSpc>
                  <a:spcPts val="3304"/>
                </a:lnSpc>
              </a:pPr>
              <a:r>
                <a:rPr lang="en-US" sz="2360">
                  <a:solidFill>
                    <a:srgbClr val="343434"/>
                  </a:solidFill>
                  <a:latin typeface="HK Grotesk Medium"/>
                </a:rPr>
                <a:t>CIRCUIT DIAGRAM</a:t>
              </a:r>
            </a:p>
            <a:p>
              <a:pPr>
                <a:lnSpc>
                  <a:spcPts val="3304"/>
                </a:lnSpc>
              </a:pPr>
              <a:r>
                <a:rPr lang="en-US" sz="2360">
                  <a:solidFill>
                    <a:srgbClr val="343434"/>
                  </a:solidFill>
                  <a:latin typeface="HK Grotesk Medium"/>
                </a:rPr>
                <a:t>APPLICATIONS</a:t>
              </a:r>
            </a:p>
            <a:p>
              <a:pPr>
                <a:lnSpc>
                  <a:spcPts val="3304"/>
                </a:lnSpc>
              </a:pPr>
              <a:r>
                <a:rPr lang="en-US" sz="2360">
                  <a:solidFill>
                    <a:srgbClr val="343434"/>
                  </a:solidFill>
                  <a:latin typeface="HK Grotesk Medium"/>
                </a:rPr>
                <a:t>ADVANTAGES</a:t>
              </a:r>
            </a:p>
            <a:p>
              <a:pPr>
                <a:lnSpc>
                  <a:spcPts val="3304"/>
                </a:lnSpc>
              </a:pPr>
              <a:r>
                <a:rPr lang="en-US" sz="2360">
                  <a:solidFill>
                    <a:srgbClr val="343434"/>
                  </a:solidFill>
                  <a:latin typeface="HK Grotesk Medium"/>
                </a:rPr>
                <a:t>CONCLUSION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
          <p:cNvPicPr>
            <a:picLocks noChangeAspect="1"/>
          </p:cNvPicPr>
          <p:nvPr/>
        </p:nvPicPr>
        <p:blipFill>
          <a:blip r:embed="rId2"/>
          <a:srcRect t="47399" r="40094" b="41741"/>
          <a:stretch>
            <a:fillRect/>
          </a:stretch>
        </p:blipFill>
        <p:spPr>
          <a:xfrm rot="-5400000">
            <a:off x="5821680" y="3383280"/>
            <a:ext cx="7315200" cy="548640"/>
          </a:xfrm>
          <a:prstGeom prst="rect">
            <a:avLst/>
          </a:prstGeom>
        </p:spPr>
      </p:pic>
      <p:sp>
        <p:nvSpPr>
          <p:cNvPr id="1048591" name="TextBox 3"/>
          <p:cNvSpPr txBox="1"/>
          <p:nvPr/>
        </p:nvSpPr>
        <p:spPr>
          <a:xfrm>
            <a:off x="2337641" y="731520"/>
            <a:ext cx="6684439" cy="1015886"/>
          </a:xfrm>
          <a:prstGeom prst="rect">
            <a:avLst/>
          </a:prstGeom>
        </p:spPr>
        <p:txBody>
          <a:bodyPr lIns="0" tIns="0" rIns="0" bIns="0" rtlCol="0" anchor="t">
            <a:spAutoFit/>
          </a:bodyPr>
          <a:lstStyle/>
          <a:p>
            <a:pPr algn="r">
              <a:lnSpc>
                <a:spcPts val="8054"/>
              </a:lnSpc>
            </a:pPr>
            <a:r>
              <a:rPr lang="en-US" sz="6711">
                <a:solidFill>
                  <a:srgbClr val="343434"/>
                </a:solidFill>
                <a:latin typeface="HK Grotesk Bold"/>
              </a:rPr>
              <a:t>INTRODUCTION</a:t>
            </a:r>
          </a:p>
        </p:txBody>
      </p:sp>
      <p:grpSp>
        <p:nvGrpSpPr>
          <p:cNvPr id="34" name="Group 4"/>
          <p:cNvGrpSpPr/>
          <p:nvPr/>
        </p:nvGrpSpPr>
        <p:grpSpPr>
          <a:xfrm>
            <a:off x="344212" y="4749902"/>
            <a:ext cx="8677868" cy="1383537"/>
            <a:chOff x="0" y="0"/>
            <a:chExt cx="11570491" cy="1844716"/>
          </a:xfrm>
        </p:grpSpPr>
        <p:sp>
          <p:nvSpPr>
            <p:cNvPr id="1048592" name="TextBox 5"/>
            <p:cNvSpPr txBox="1"/>
            <p:nvPr/>
          </p:nvSpPr>
          <p:spPr>
            <a:xfrm>
              <a:off x="0" y="0"/>
              <a:ext cx="11570491" cy="558785"/>
            </a:xfrm>
            <a:prstGeom prst="rect">
              <a:avLst/>
            </a:prstGeom>
          </p:spPr>
          <p:txBody>
            <a:bodyPr lIns="0" tIns="0" rIns="0" bIns="0" rtlCol="0" anchor="t">
              <a:spAutoFit/>
            </a:bodyPr>
            <a:lstStyle/>
            <a:p>
              <a:pPr>
                <a:lnSpc>
                  <a:spcPts val="3360"/>
                </a:lnSpc>
              </a:pPr>
              <a:endParaRPr/>
            </a:p>
          </p:txBody>
        </p:sp>
        <p:sp>
          <p:nvSpPr>
            <p:cNvPr id="1048593" name="TextBox 6"/>
            <p:cNvSpPr txBox="1"/>
            <p:nvPr/>
          </p:nvSpPr>
          <p:spPr>
            <a:xfrm>
              <a:off x="0" y="760984"/>
              <a:ext cx="11570491" cy="1083732"/>
            </a:xfrm>
            <a:prstGeom prst="rect">
              <a:avLst/>
            </a:prstGeom>
          </p:spPr>
          <p:txBody>
            <a:bodyPr lIns="0" tIns="0" rIns="0" bIns="0" rtlCol="0" anchor="t">
              <a:spAutoFit/>
            </a:bodyPr>
            <a:lstStyle/>
            <a:p>
              <a:pPr marL="496571" lvl="1" indent="-248285">
                <a:lnSpc>
                  <a:spcPts val="3220"/>
                </a:lnSpc>
                <a:buFont typeface="Arial"/>
                <a:buChar char="•"/>
              </a:pPr>
              <a:r>
                <a:rPr lang="en-US" sz="2300">
                  <a:solidFill>
                    <a:srgbClr val="343434"/>
                  </a:solidFill>
                  <a:latin typeface="HK Grotesk Medium"/>
                </a:rPr>
                <a:t>To encourage energy proficiency and use new and renewable source in the transport </a:t>
              </a:r>
            </a:p>
          </p:txBody>
        </p:sp>
      </p:grpSp>
      <p:grpSp>
        <p:nvGrpSpPr>
          <p:cNvPr id="35" name="Group 7"/>
          <p:cNvGrpSpPr/>
          <p:nvPr/>
        </p:nvGrpSpPr>
        <p:grpSpPr>
          <a:xfrm>
            <a:off x="344212" y="3194662"/>
            <a:ext cx="8013662" cy="1383537"/>
            <a:chOff x="0" y="0"/>
            <a:chExt cx="10684882" cy="1844716"/>
          </a:xfrm>
        </p:grpSpPr>
        <p:sp>
          <p:nvSpPr>
            <p:cNvPr id="1048594" name="TextBox 8"/>
            <p:cNvSpPr txBox="1"/>
            <p:nvPr/>
          </p:nvSpPr>
          <p:spPr>
            <a:xfrm>
              <a:off x="0" y="0"/>
              <a:ext cx="10684882" cy="558785"/>
            </a:xfrm>
            <a:prstGeom prst="rect">
              <a:avLst/>
            </a:prstGeom>
          </p:spPr>
          <p:txBody>
            <a:bodyPr lIns="0" tIns="0" rIns="0" bIns="0" rtlCol="0" anchor="t">
              <a:spAutoFit/>
            </a:bodyPr>
            <a:lstStyle/>
            <a:p>
              <a:pPr>
                <a:lnSpc>
                  <a:spcPts val="3359"/>
                </a:lnSpc>
              </a:pPr>
              <a:endParaRPr/>
            </a:p>
          </p:txBody>
        </p:sp>
        <p:sp>
          <p:nvSpPr>
            <p:cNvPr id="1048595" name="TextBox 9"/>
            <p:cNvSpPr txBox="1"/>
            <p:nvPr/>
          </p:nvSpPr>
          <p:spPr>
            <a:xfrm>
              <a:off x="0" y="760984"/>
              <a:ext cx="10684882" cy="1083732"/>
            </a:xfrm>
            <a:prstGeom prst="rect">
              <a:avLst/>
            </a:prstGeom>
          </p:spPr>
          <p:txBody>
            <a:bodyPr lIns="0" tIns="0" rIns="0" bIns="0" rtlCol="0" anchor="t">
              <a:spAutoFit/>
            </a:bodyPr>
            <a:lstStyle/>
            <a:p>
              <a:pPr marL="496571" lvl="1" indent="-248285">
                <a:lnSpc>
                  <a:spcPts val="3220"/>
                </a:lnSpc>
                <a:buFont typeface="Arial"/>
                <a:buChar char="•"/>
              </a:pPr>
              <a:r>
                <a:rPr lang="en-US" sz="2300">
                  <a:solidFill>
                    <a:srgbClr val="343434"/>
                  </a:solidFill>
                  <a:latin typeface="HK Grotesk Medium"/>
                </a:rPr>
                <a:t>To endorse renewable, and new sources and to upkeep energy variation</a:t>
              </a:r>
            </a:p>
          </p:txBody>
        </p:sp>
      </p:grpSp>
      <p:grpSp>
        <p:nvGrpSpPr>
          <p:cNvPr id="36" name="Group 10"/>
          <p:cNvGrpSpPr/>
          <p:nvPr/>
        </p:nvGrpSpPr>
        <p:grpSpPr>
          <a:xfrm>
            <a:off x="344212" y="1944472"/>
            <a:ext cx="8677868" cy="1426782"/>
            <a:chOff x="0" y="0"/>
            <a:chExt cx="11570491" cy="1902377"/>
          </a:xfrm>
        </p:grpSpPr>
        <p:sp>
          <p:nvSpPr>
            <p:cNvPr id="1048596" name="TextBox 11"/>
            <p:cNvSpPr txBox="1"/>
            <p:nvPr/>
          </p:nvSpPr>
          <p:spPr>
            <a:xfrm>
              <a:off x="0" y="0"/>
              <a:ext cx="11570491" cy="559686"/>
            </a:xfrm>
            <a:prstGeom prst="rect">
              <a:avLst/>
            </a:prstGeom>
          </p:spPr>
          <p:txBody>
            <a:bodyPr lIns="0" tIns="0" rIns="0" bIns="0" rtlCol="0" anchor="t">
              <a:spAutoFit/>
            </a:bodyPr>
            <a:lstStyle/>
            <a:p>
              <a:pPr>
                <a:lnSpc>
                  <a:spcPts val="3365"/>
                </a:lnSpc>
              </a:pPr>
              <a:endParaRPr/>
            </a:p>
          </p:txBody>
        </p:sp>
        <p:sp>
          <p:nvSpPr>
            <p:cNvPr id="1048597" name="TextBox 12"/>
            <p:cNvSpPr txBox="1"/>
            <p:nvPr/>
          </p:nvSpPr>
          <p:spPr>
            <a:xfrm>
              <a:off x="0" y="818643"/>
              <a:ext cx="11570491" cy="1083734"/>
            </a:xfrm>
            <a:prstGeom prst="rect">
              <a:avLst/>
            </a:prstGeom>
          </p:spPr>
          <p:txBody>
            <a:bodyPr lIns="0" tIns="0" rIns="0" bIns="0" rtlCol="0" anchor="t">
              <a:spAutoFit/>
            </a:bodyPr>
            <a:lstStyle/>
            <a:p>
              <a:pPr marL="496571" lvl="1" indent="-248285">
                <a:lnSpc>
                  <a:spcPts val="3220"/>
                </a:lnSpc>
                <a:buFont typeface="Arial"/>
                <a:buChar char="•"/>
              </a:pPr>
              <a:r>
                <a:rPr lang="en-US" sz="2300">
                  <a:solidFill>
                    <a:srgbClr val="343434"/>
                  </a:solidFill>
                  <a:latin typeface="HK Grotesk Medium"/>
                </a:rPr>
                <a:t>To promote energy efficiency and balanced use of energy resources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2"/>
          <p:cNvPicPr>
            <a:picLocks noChangeAspect="1"/>
          </p:cNvPicPr>
          <p:nvPr/>
        </p:nvPicPr>
        <p:blipFill>
          <a:blip r:embed="rId2"/>
          <a:srcRect/>
          <a:stretch>
            <a:fillRect/>
          </a:stretch>
        </p:blipFill>
        <p:spPr>
          <a:xfrm>
            <a:off x="1615084" y="0"/>
            <a:ext cx="8476951" cy="7315200"/>
          </a:xfrm>
          <a:prstGeom prst="rect">
            <a:avLst/>
          </a:prstGeom>
        </p:spPr>
      </p:pic>
      <p:pic>
        <p:nvPicPr>
          <p:cNvPr id="2097157" name="Picture 3"/>
          <p:cNvPicPr>
            <a:picLocks noChangeAspect="1"/>
          </p:cNvPicPr>
          <p:nvPr/>
        </p:nvPicPr>
        <p:blipFill>
          <a:blip r:embed="rId3"/>
          <a:srcRect r="61681" b="82206"/>
          <a:stretch>
            <a:fillRect/>
          </a:stretch>
        </p:blipFill>
        <p:spPr>
          <a:xfrm>
            <a:off x="219645" y="371523"/>
            <a:ext cx="3384297" cy="9956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
          <p:cNvPicPr>
            <a:picLocks noChangeAspect="1"/>
          </p:cNvPicPr>
          <p:nvPr/>
        </p:nvPicPr>
        <p:blipFill>
          <a:blip r:embed="rId2"/>
          <a:srcRect t="3520" r="66403" b="3520"/>
          <a:stretch>
            <a:fillRect/>
          </a:stretch>
        </p:blipFill>
        <p:spPr>
          <a:xfrm rot="-5400000">
            <a:off x="1908810" y="-529590"/>
            <a:ext cx="7315200" cy="8374380"/>
          </a:xfrm>
          <a:prstGeom prst="rect">
            <a:avLst/>
          </a:prstGeom>
        </p:spPr>
      </p:pic>
      <p:grpSp>
        <p:nvGrpSpPr>
          <p:cNvPr id="39" name="Group 3"/>
          <p:cNvGrpSpPr/>
          <p:nvPr/>
        </p:nvGrpSpPr>
        <p:grpSpPr>
          <a:xfrm>
            <a:off x="818316" y="221267"/>
            <a:ext cx="8840867" cy="1571582"/>
            <a:chOff x="0" y="66675"/>
            <a:chExt cx="11787823" cy="2095443"/>
          </a:xfrm>
        </p:grpSpPr>
        <p:sp>
          <p:nvSpPr>
            <p:cNvPr id="1048598" name="TextBox 4"/>
            <p:cNvSpPr txBox="1"/>
            <p:nvPr/>
          </p:nvSpPr>
          <p:spPr>
            <a:xfrm>
              <a:off x="0" y="66675"/>
              <a:ext cx="11787823" cy="1270001"/>
            </a:xfrm>
            <a:prstGeom prst="rect">
              <a:avLst/>
            </a:prstGeom>
          </p:spPr>
          <p:txBody>
            <a:bodyPr lIns="0" tIns="0" rIns="0" bIns="0" rtlCol="0" anchor="t">
              <a:spAutoFit/>
            </a:bodyPr>
            <a:lstStyle/>
            <a:p>
              <a:pPr>
                <a:lnSpc>
                  <a:spcPts val="7458"/>
                </a:lnSpc>
              </a:pPr>
              <a:r>
                <a:rPr lang="en-US" sz="6780">
                  <a:solidFill>
                    <a:srgbClr val="343434"/>
                  </a:solidFill>
                  <a:latin typeface="HK Grotesk Bold"/>
                </a:rPr>
                <a:t>WORKING PRINCIPLE</a:t>
              </a:r>
            </a:p>
          </p:txBody>
        </p:sp>
        <p:sp>
          <p:nvSpPr>
            <p:cNvPr id="1048599" name="TextBox 5"/>
            <p:cNvSpPr txBox="1"/>
            <p:nvPr/>
          </p:nvSpPr>
          <p:spPr>
            <a:xfrm>
              <a:off x="2666105" y="1600874"/>
              <a:ext cx="9121717" cy="211503"/>
            </a:xfrm>
            <a:prstGeom prst="rect">
              <a:avLst/>
            </a:prstGeom>
          </p:spPr>
          <p:txBody>
            <a:bodyPr lIns="0" tIns="0" rIns="0" bIns="0" rtlCol="0" anchor="t">
              <a:spAutoFit/>
            </a:bodyPr>
            <a:lstStyle/>
            <a:p>
              <a:pPr algn="r">
                <a:lnSpc>
                  <a:spcPts val="1271"/>
                </a:lnSpc>
              </a:pPr>
              <a:endParaRPr/>
            </a:p>
          </p:txBody>
        </p:sp>
        <p:sp>
          <p:nvSpPr>
            <p:cNvPr id="1048600" name="TextBox 6"/>
            <p:cNvSpPr txBox="1"/>
            <p:nvPr/>
          </p:nvSpPr>
          <p:spPr>
            <a:xfrm>
              <a:off x="2666105" y="1981767"/>
              <a:ext cx="9121717" cy="180351"/>
            </a:xfrm>
            <a:prstGeom prst="rect">
              <a:avLst/>
            </a:prstGeom>
          </p:spPr>
          <p:txBody>
            <a:bodyPr lIns="0" tIns="0" rIns="0" bIns="0" rtlCol="0" anchor="t">
              <a:spAutoFit/>
            </a:bodyPr>
            <a:lstStyle/>
            <a:p>
              <a:pPr algn="r">
                <a:lnSpc>
                  <a:spcPts val="1130"/>
                </a:lnSpc>
              </a:pPr>
              <a:endParaRPr/>
            </a:p>
          </p:txBody>
        </p:sp>
      </p:grpSp>
      <p:sp>
        <p:nvSpPr>
          <p:cNvPr id="1048602" name="TextBox 8"/>
          <p:cNvSpPr txBox="1"/>
          <p:nvPr/>
        </p:nvSpPr>
        <p:spPr>
          <a:xfrm rot="10800000" flipV="1">
            <a:off x="1047897" y="1544272"/>
            <a:ext cx="8519314" cy="5549661"/>
          </a:xfrm>
          <a:prstGeom prst="rect">
            <a:avLst/>
          </a:prstGeom>
        </p:spPr>
        <p:txBody>
          <a:bodyPr wrap="square" lIns="0" tIns="0" rIns="0" bIns="0" rtlCol="0" anchor="t">
            <a:spAutoFit/>
          </a:bodyPr>
          <a:lstStyle/>
          <a:p>
            <a:pPr marL="474979" lvl="1" indent="-237490">
              <a:lnSpc>
                <a:spcPts val="2859"/>
              </a:lnSpc>
              <a:buFont typeface="Arial"/>
              <a:buChar char="•"/>
            </a:pPr>
            <a:r>
              <a:rPr lang="en-US" sz="2199" spc="109">
                <a:solidFill>
                  <a:srgbClr val="343434"/>
                </a:solidFill>
                <a:latin typeface="Arimo"/>
              </a:rPr>
              <a:t>The proposed system consists of Atmega8 microcontroller, LDR, PIR sensor and RTC. This system controls the street lights using light dependent resistor and PIR sensor.
Street lights are switched on depending on the intensity of the Sun light on LDR. If the intensity of Sunlight on light dependent resistor is low, its resistance value is high. This value increases and becomes high when it is completely in dark. This resistance value decides when the street lights are required to switch ON.
As the resistance value is maximum in the midnights, real time clock comes into the play. The controller checks peak time during which there is no traffic and switch OFF the lights. When there is any vehicle on the road, it is detected by the PIR sensor.</a:t>
            </a:r>
          </a:p>
          <a:p>
            <a:pPr marL="474979" lvl="1" indent="-237490">
              <a:lnSpc>
                <a:spcPts val="2859"/>
              </a:lnSpc>
              <a:buFont typeface="Arial"/>
              <a:buChar char="•"/>
            </a:pPr>
            <a:endParaRPr lang="en-US" sz="2199" spc="109">
              <a:solidFill>
                <a:srgbClr val="343434"/>
              </a:solidFill>
              <a:latin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2"/>
          <p:cNvPicPr>
            <a:picLocks noChangeAspect="1"/>
          </p:cNvPicPr>
          <p:nvPr/>
        </p:nvPicPr>
        <p:blipFill>
          <a:blip r:embed="rId4"/>
          <a:srcRect l="56573" t="66919" r="12206" b="23190"/>
          <a:stretch>
            <a:fillRect/>
          </a:stretch>
        </p:blipFill>
        <p:spPr>
          <a:xfrm rot="5400000">
            <a:off x="5616617" y="3178217"/>
            <a:ext cx="7315200" cy="958767"/>
          </a:xfrm>
          <a:prstGeom prst="rect">
            <a:avLst/>
          </a:prstGeom>
        </p:spPr>
      </p:pic>
      <p:pic>
        <p:nvPicPr>
          <p:cNvPr id="2097160" name="20220519073024.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9753600" cy="731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09716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097160"/>
                </p:tgtEl>
              </p:cMediaNode>
            </p:video>
            <p:seq concurrent="1" nextAc="seek">
              <p:cTn id="8" restart="whenNotActive" fill="hold" evtFilter="cancelBubble" nodeType="interactiveSeq">
                <p:stCondLst>
                  <p:cond evt="onClick" delay="0">
                    <p:tgtEl>
                      <p:spTgt spid="209716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097160"/>
                                        </p:tgtEl>
                                      </p:cBhvr>
                                    </p:cmd>
                                  </p:childTnLst>
                                </p:cTn>
                              </p:par>
                            </p:childTnLst>
                          </p:cTn>
                        </p:par>
                      </p:childTnLst>
                    </p:cTn>
                  </p:par>
                </p:childTnLst>
              </p:cTn>
              <p:nextCondLst>
                <p:cond evt="onClick" delay="0">
                  <p:tgtEl>
                    <p:spTgt spid="2097160"/>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
          <p:cNvPicPr>
            <a:picLocks noChangeAspect="1"/>
          </p:cNvPicPr>
          <p:nvPr/>
        </p:nvPicPr>
        <p:blipFill>
          <a:blip r:embed="rId2"/>
          <a:srcRect l="5729" r="5729"/>
          <a:stretch>
            <a:fillRect/>
          </a:stretch>
        </p:blipFill>
        <p:spPr>
          <a:xfrm rot="-5400000">
            <a:off x="4095414" y="1655904"/>
            <a:ext cx="5959082" cy="3896469"/>
          </a:xfrm>
          <a:prstGeom prst="rect">
            <a:avLst/>
          </a:prstGeom>
        </p:spPr>
      </p:pic>
      <p:grpSp>
        <p:nvGrpSpPr>
          <p:cNvPr id="42" name="Group 3"/>
          <p:cNvGrpSpPr/>
          <p:nvPr/>
        </p:nvGrpSpPr>
        <p:grpSpPr>
          <a:xfrm>
            <a:off x="178077" y="1426783"/>
            <a:ext cx="5126720" cy="4495963"/>
            <a:chOff x="0" y="0"/>
            <a:chExt cx="6835627" cy="5994619"/>
          </a:xfrm>
        </p:grpSpPr>
        <p:sp>
          <p:nvSpPr>
            <p:cNvPr id="1048603" name="TextBox 4"/>
            <p:cNvSpPr txBox="1"/>
            <p:nvPr/>
          </p:nvSpPr>
          <p:spPr>
            <a:xfrm>
              <a:off x="0" y="0"/>
              <a:ext cx="6835627" cy="2184282"/>
            </a:xfrm>
            <a:prstGeom prst="rect">
              <a:avLst/>
            </a:prstGeom>
          </p:spPr>
          <p:txBody>
            <a:bodyPr lIns="0" tIns="0" rIns="0" bIns="0" rtlCol="0" anchor="t">
              <a:spAutoFit/>
            </a:bodyPr>
            <a:lstStyle/>
            <a:p>
              <a:pPr>
                <a:lnSpc>
                  <a:spcPts val="6480"/>
                </a:lnSpc>
              </a:pPr>
              <a:r>
                <a:rPr lang="en-US" sz="5400">
                  <a:solidFill>
                    <a:srgbClr val="343434"/>
                  </a:solidFill>
                  <a:latin typeface="HK Grotesk Bold"/>
                </a:rPr>
                <a:t>CIRCUIT COMPONENTS</a:t>
              </a:r>
            </a:p>
          </p:txBody>
        </p:sp>
        <p:sp>
          <p:nvSpPr>
            <p:cNvPr id="1048604" name="TextBox 5"/>
            <p:cNvSpPr txBox="1"/>
            <p:nvPr/>
          </p:nvSpPr>
          <p:spPr>
            <a:xfrm>
              <a:off x="0" y="2509399"/>
              <a:ext cx="6835627" cy="428695"/>
            </a:xfrm>
            <a:prstGeom prst="rect">
              <a:avLst/>
            </a:prstGeom>
          </p:spPr>
          <p:txBody>
            <a:bodyPr lIns="0" tIns="0" rIns="0" bIns="0" rtlCol="0" anchor="t">
              <a:spAutoFit/>
            </a:bodyPr>
            <a:lstStyle/>
            <a:p>
              <a:pPr>
                <a:lnSpc>
                  <a:spcPts val="2519"/>
                </a:lnSpc>
              </a:pPr>
              <a:endParaRPr/>
            </a:p>
          </p:txBody>
        </p:sp>
        <p:sp>
          <p:nvSpPr>
            <p:cNvPr id="1048605" name="TextBox 6"/>
            <p:cNvSpPr txBox="1"/>
            <p:nvPr/>
          </p:nvSpPr>
          <p:spPr>
            <a:xfrm>
              <a:off x="0" y="3149818"/>
              <a:ext cx="6835627" cy="2844801"/>
            </a:xfrm>
            <a:prstGeom prst="rect">
              <a:avLst/>
            </a:prstGeom>
          </p:spPr>
          <p:txBody>
            <a:bodyPr lIns="0" tIns="0" rIns="0" bIns="0" rtlCol="0" anchor="t">
              <a:spAutoFit/>
            </a:bodyPr>
            <a:lstStyle/>
            <a:p>
              <a:pPr marL="431801" lvl="1" indent="-215900">
                <a:lnSpc>
                  <a:spcPts val="2800"/>
                </a:lnSpc>
                <a:buFont typeface="Arial"/>
                <a:buChar char="•"/>
              </a:pPr>
              <a:r>
                <a:rPr lang="en-US" sz="2000">
                  <a:solidFill>
                    <a:srgbClr val="343434"/>
                  </a:solidFill>
                  <a:latin typeface="HK Grotesk Medium"/>
                </a:rPr>
                <a:t>ATmega8 microcontroller</a:t>
              </a:r>
            </a:p>
            <a:p>
              <a:pPr marL="431801" lvl="1" indent="-215900">
                <a:lnSpc>
                  <a:spcPts val="2800"/>
                </a:lnSpc>
                <a:buFont typeface="Arial"/>
                <a:buChar char="•"/>
              </a:pPr>
              <a:r>
                <a:rPr lang="en-US" sz="2000">
                  <a:solidFill>
                    <a:srgbClr val="343434"/>
                  </a:solidFill>
                  <a:latin typeface="Arimo"/>
                </a:rPr>
                <a:t>DS1307 IC</a:t>
              </a:r>
            </a:p>
            <a:p>
              <a:pPr marL="431801" lvl="1" indent="-215900">
                <a:lnSpc>
                  <a:spcPts val="2800"/>
                </a:lnSpc>
                <a:buFont typeface="Arial"/>
                <a:buChar char="•"/>
              </a:pPr>
              <a:r>
                <a:rPr lang="en-US" sz="2000">
                  <a:solidFill>
                    <a:srgbClr val="343434"/>
                  </a:solidFill>
                  <a:latin typeface="Arimo"/>
                </a:rPr>
                <a:t>PIR sensor</a:t>
              </a:r>
            </a:p>
            <a:p>
              <a:pPr marL="431801" lvl="1" indent="-215900">
                <a:lnSpc>
                  <a:spcPts val="2800"/>
                </a:lnSpc>
                <a:buFont typeface="Arial"/>
                <a:buChar char="•"/>
              </a:pPr>
              <a:r>
                <a:rPr lang="en-US" sz="2000">
                  <a:solidFill>
                    <a:srgbClr val="343434"/>
                  </a:solidFill>
                  <a:latin typeface="Arimo"/>
                </a:rPr>
                <a:t>LDR</a:t>
              </a:r>
            </a:p>
            <a:p>
              <a:pPr marL="431801" lvl="1" indent="-215900">
                <a:lnSpc>
                  <a:spcPts val="2800"/>
                </a:lnSpc>
                <a:buFont typeface="Arial"/>
                <a:buChar char="•"/>
              </a:pPr>
              <a:r>
                <a:rPr lang="en-US" sz="2000">
                  <a:solidFill>
                    <a:srgbClr val="343434"/>
                  </a:solidFill>
                  <a:latin typeface="Arimo"/>
                </a:rPr>
                <a:t>LCD</a:t>
              </a:r>
            </a:p>
            <a:p>
              <a:pPr marL="431801" lvl="1" indent="-215900">
                <a:lnSpc>
                  <a:spcPts val="2800"/>
                </a:lnSpc>
                <a:buFont typeface="Arial"/>
                <a:buChar char="•"/>
              </a:pPr>
              <a:r>
                <a:rPr lang="en-US" sz="2000">
                  <a:solidFill>
                    <a:srgbClr val="343434"/>
                  </a:solidFill>
                  <a:latin typeface="Arimo"/>
                </a:rPr>
                <a:t>LED array</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2"/>
          <p:cNvPicPr>
            <a:picLocks noChangeAspect="1"/>
          </p:cNvPicPr>
          <p:nvPr/>
        </p:nvPicPr>
        <p:blipFill>
          <a:blip r:embed="rId2"/>
          <a:srcRect l="38276" t="253" b="7532"/>
          <a:stretch>
            <a:fillRect/>
          </a:stretch>
        </p:blipFill>
        <p:spPr>
          <a:xfrm rot="-5400000">
            <a:off x="-385829" y="1848869"/>
            <a:ext cx="5852160" cy="3617461"/>
          </a:xfrm>
          <a:prstGeom prst="rect">
            <a:avLst/>
          </a:prstGeom>
        </p:spPr>
      </p:pic>
      <p:pic>
        <p:nvPicPr>
          <p:cNvPr id="2097163" name="Picture 3"/>
          <p:cNvPicPr>
            <a:picLocks noChangeAspect="1"/>
          </p:cNvPicPr>
          <p:nvPr/>
        </p:nvPicPr>
        <p:blipFill>
          <a:blip r:embed="rId2"/>
          <a:srcRect l="17882" r="20055" b="7278"/>
          <a:stretch>
            <a:fillRect/>
          </a:stretch>
        </p:blipFill>
        <p:spPr>
          <a:xfrm rot="-5400000">
            <a:off x="3483058" y="1848869"/>
            <a:ext cx="5852160" cy="3617461"/>
          </a:xfrm>
          <a:prstGeom prst="rect">
            <a:avLst/>
          </a:prstGeom>
        </p:spPr>
      </p:pic>
      <p:pic>
        <p:nvPicPr>
          <p:cNvPr id="2097164" name="Picture 4"/>
          <p:cNvPicPr>
            <a:picLocks noChangeAspect="1"/>
          </p:cNvPicPr>
          <p:nvPr/>
        </p:nvPicPr>
        <p:blipFill>
          <a:blip r:embed="rId3"/>
          <a:srcRect l="8151" t="13490" r="16182" b="4730"/>
          <a:stretch>
            <a:fillRect/>
          </a:stretch>
        </p:blipFill>
        <p:spPr>
          <a:xfrm>
            <a:off x="0" y="4051437"/>
            <a:ext cx="4397355" cy="3168416"/>
          </a:xfrm>
          <a:prstGeom prst="rect">
            <a:avLst/>
          </a:prstGeom>
        </p:spPr>
      </p:pic>
      <p:pic>
        <p:nvPicPr>
          <p:cNvPr id="2097165" name="Picture 5"/>
          <p:cNvPicPr>
            <a:picLocks noChangeAspect="1"/>
          </p:cNvPicPr>
          <p:nvPr/>
        </p:nvPicPr>
        <p:blipFill>
          <a:blip r:embed="rId4"/>
          <a:srcRect t="5542" r="13365" b="21889"/>
          <a:stretch>
            <a:fillRect/>
          </a:stretch>
        </p:blipFill>
        <p:spPr>
          <a:xfrm>
            <a:off x="4600408" y="627471"/>
            <a:ext cx="3617461" cy="3030129"/>
          </a:xfrm>
          <a:prstGeom prst="rect">
            <a:avLst/>
          </a:prstGeom>
        </p:spPr>
      </p:pic>
      <p:sp>
        <p:nvSpPr>
          <p:cNvPr id="1048606" name="TextBox 6"/>
          <p:cNvSpPr txBox="1"/>
          <p:nvPr/>
        </p:nvSpPr>
        <p:spPr>
          <a:xfrm>
            <a:off x="257809" y="185184"/>
            <a:ext cx="3159788" cy="361928"/>
          </a:xfrm>
          <a:prstGeom prst="rect">
            <a:avLst/>
          </a:prstGeom>
        </p:spPr>
        <p:txBody>
          <a:bodyPr lIns="0" tIns="0" rIns="0" bIns="0" rtlCol="0" anchor="t">
            <a:spAutoFit/>
          </a:bodyPr>
          <a:lstStyle/>
          <a:p>
            <a:pPr>
              <a:lnSpc>
                <a:spcPts val="2879"/>
              </a:lnSpc>
            </a:pPr>
            <a:r>
              <a:rPr lang="en-US" sz="2400">
                <a:solidFill>
                  <a:srgbClr val="343434"/>
                </a:solidFill>
                <a:latin typeface="HK Grotesk Bold Bold"/>
              </a:rPr>
              <a:t>Atmega8 controller</a:t>
            </a:r>
          </a:p>
        </p:txBody>
      </p:sp>
      <p:sp>
        <p:nvSpPr>
          <p:cNvPr id="1048607" name="TextBox 7"/>
          <p:cNvSpPr txBox="1"/>
          <p:nvPr/>
        </p:nvSpPr>
        <p:spPr>
          <a:xfrm>
            <a:off x="1259987" y="1215313"/>
            <a:ext cx="2565608" cy="1119049"/>
          </a:xfrm>
          <a:prstGeom prst="rect">
            <a:avLst/>
          </a:prstGeom>
        </p:spPr>
        <p:txBody>
          <a:bodyPr lIns="0" tIns="0" rIns="0" bIns="0" rtlCol="0" anchor="t">
            <a:spAutoFit/>
          </a:bodyPr>
          <a:lstStyle/>
          <a:p>
            <a:pPr>
              <a:lnSpc>
                <a:spcPts val="2239"/>
              </a:lnSpc>
            </a:pPr>
            <a:r>
              <a:rPr lang="en-US" sz="1599">
                <a:solidFill>
                  <a:srgbClr val="343434"/>
                </a:solidFill>
                <a:latin typeface="HK Grotesk Medium"/>
              </a:rPr>
              <a:t>The ATmega8 is a </a:t>
            </a:r>
            <a:r>
              <a:rPr lang="en-US" sz="1599">
                <a:solidFill>
                  <a:srgbClr val="343434"/>
                </a:solidFill>
                <a:latin typeface="Arimo"/>
              </a:rPr>
              <a:t>low-power CMOS 8-bit microcontroller based on the AVR RISC architecture</a:t>
            </a:r>
          </a:p>
        </p:txBody>
      </p:sp>
      <p:sp>
        <p:nvSpPr>
          <p:cNvPr id="1048608" name="TextBox 8"/>
          <p:cNvSpPr txBox="1"/>
          <p:nvPr/>
        </p:nvSpPr>
        <p:spPr>
          <a:xfrm>
            <a:off x="5123795" y="4927330"/>
            <a:ext cx="2565608" cy="1378530"/>
          </a:xfrm>
          <a:prstGeom prst="rect">
            <a:avLst/>
          </a:prstGeom>
        </p:spPr>
        <p:txBody>
          <a:bodyPr lIns="0" tIns="0" rIns="0" bIns="0" rtlCol="0" anchor="t">
            <a:spAutoFit/>
          </a:bodyPr>
          <a:lstStyle/>
          <a:p>
            <a:pPr>
              <a:lnSpc>
                <a:spcPts val="2239"/>
              </a:lnSpc>
            </a:pPr>
            <a:r>
              <a:rPr lang="en-US" sz="1599">
                <a:solidFill>
                  <a:srgbClr val="343434"/>
                </a:solidFill>
                <a:latin typeface="HK Grotesk Medium"/>
              </a:rPr>
              <a:t>The DS1307 serial real-time clock (RTC) is a low- power, full binary-coded decimal (BCD) clock/calendar plus 56 bytes of NV SRAM</a:t>
            </a:r>
          </a:p>
        </p:txBody>
      </p:sp>
      <p:sp>
        <p:nvSpPr>
          <p:cNvPr id="1048609" name="TextBox 9"/>
          <p:cNvSpPr txBox="1"/>
          <p:nvPr/>
        </p:nvSpPr>
        <p:spPr>
          <a:xfrm>
            <a:off x="4409562" y="202881"/>
            <a:ext cx="1997037" cy="365372"/>
          </a:xfrm>
          <a:prstGeom prst="rect">
            <a:avLst/>
          </a:prstGeom>
        </p:spPr>
        <p:txBody>
          <a:bodyPr lIns="0" tIns="0" rIns="0" bIns="0" rtlCol="0" anchor="t">
            <a:spAutoFit/>
          </a:bodyPr>
          <a:lstStyle/>
          <a:p>
            <a:pPr algn="r">
              <a:lnSpc>
                <a:spcPts val="2880"/>
              </a:lnSpc>
            </a:pPr>
            <a:r>
              <a:rPr lang="en-US" sz="2400">
                <a:solidFill>
                  <a:srgbClr val="343434"/>
                </a:solidFill>
                <a:latin typeface="HK Grotesk Bold Bold"/>
              </a:rPr>
              <a:t>DS 1307 IC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Light Purple and Yellow Gradient Marketing Plan Presentation</dc:title>
  <dc:creator>RMX3381</dc:creator>
  <cp:lastModifiedBy>mohammadtaj1320@gmail.com</cp:lastModifiedBy>
  <cp:revision>3</cp:revision>
  <dcterms:created xsi:type="dcterms:W3CDTF">2006-08-15T13:00:00Z</dcterms:created>
  <dcterms:modified xsi:type="dcterms:W3CDTF">2022-06-16T04:45:05Z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4a4c5f832e344281880ffc0ca761118d</vt:lpwstr>
  </property>
</Properties>
</file>