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6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47AD9-6FC2-440A-8BFC-587E44C938E5}" v="13" dt="2023-09-08T08:54:33.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278D-1747-8D26-E083-5DB51FAAF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358316-0DCB-E355-B0FD-069FA89DC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B3C798-C6CC-9DF8-D15A-606A8EED782D}"/>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5" name="Footer Placeholder 4">
            <a:extLst>
              <a:ext uri="{FF2B5EF4-FFF2-40B4-BE49-F238E27FC236}">
                <a16:creationId xmlns:a16="http://schemas.microsoft.com/office/drawing/2014/main" id="{6C4DB0F1-4F39-9E58-6F9A-6C2EF6342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6FBC4-8E70-3AC0-19CE-92F544965B23}"/>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9857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A407-1F21-2CBE-7517-E220BBCFC8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CA62DD-F9E1-A566-F617-1CB9970FF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35E91-79B8-6597-BE3B-D69ED47DC98F}"/>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5" name="Footer Placeholder 4">
            <a:extLst>
              <a:ext uri="{FF2B5EF4-FFF2-40B4-BE49-F238E27FC236}">
                <a16:creationId xmlns:a16="http://schemas.microsoft.com/office/drawing/2014/main" id="{F13A478C-8EB5-2CFD-7936-F125FF2E5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8271D-F79E-4A69-3B11-D16564689377}"/>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303523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53669-8C23-BF1F-CF94-D0C11F84C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CFAF63-F449-C0B5-9188-FBDDE1D65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844A6-652B-CE6F-ECC5-8AF9BB636E61}"/>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5" name="Footer Placeholder 4">
            <a:extLst>
              <a:ext uri="{FF2B5EF4-FFF2-40B4-BE49-F238E27FC236}">
                <a16:creationId xmlns:a16="http://schemas.microsoft.com/office/drawing/2014/main" id="{BCB39424-EC22-7CA1-BEAE-0C413646C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9A2A0-349C-85EA-E270-601F3172F308}"/>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125537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698D-D5D9-CC51-EDB5-441D47A562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C4256-1C08-EDB2-552C-97881BE0F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F4773-E42A-81C0-DB69-6E39E0A7B180}"/>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5" name="Footer Placeholder 4">
            <a:extLst>
              <a:ext uri="{FF2B5EF4-FFF2-40B4-BE49-F238E27FC236}">
                <a16:creationId xmlns:a16="http://schemas.microsoft.com/office/drawing/2014/main" id="{F0A1E829-B4C3-071D-2AB3-5445C90FE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4907C-74BF-439B-8CF5-03B8F3F94D99}"/>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295402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8AF-566E-B049-30FF-EFA5B6F66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9C544-0CC8-32B1-A5B8-CB55D7F6A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6E458C-919A-E66D-9A9B-8417EB584B9B}"/>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5" name="Footer Placeholder 4">
            <a:extLst>
              <a:ext uri="{FF2B5EF4-FFF2-40B4-BE49-F238E27FC236}">
                <a16:creationId xmlns:a16="http://schemas.microsoft.com/office/drawing/2014/main" id="{62A8058D-F78F-BD12-3063-7E41239C0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36C4C-1340-D1E7-D5EA-C9B699AC63D9}"/>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189256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CF83-EB13-E31D-0C26-6637C390E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C54BC-D647-F954-B187-F09DD7AF25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720B7-5E9E-07A3-DA7A-08A94DCB0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F033D-4724-820E-2C71-4C8B96A98AFF}"/>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6" name="Footer Placeholder 5">
            <a:extLst>
              <a:ext uri="{FF2B5EF4-FFF2-40B4-BE49-F238E27FC236}">
                <a16:creationId xmlns:a16="http://schemas.microsoft.com/office/drawing/2014/main" id="{D06D3E58-CD3B-0B8B-52A9-39AE4B88B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A3294-5A1B-82BB-E456-1E1C3CD51005}"/>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126961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45D8-2ABF-FCB8-DC22-EA665A920A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DA243-7EA3-E6F6-F80D-14EF6E9EC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AC891-F2E9-DDA3-14B0-60C1558D04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654CCF-6DF8-D91B-67A3-F3D213844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3236F-A7BE-FC25-C660-3EA4BC1120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15EA0-4AE1-54AA-9E9A-9403F8E28A1C}"/>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8" name="Footer Placeholder 7">
            <a:extLst>
              <a:ext uri="{FF2B5EF4-FFF2-40B4-BE49-F238E27FC236}">
                <a16:creationId xmlns:a16="http://schemas.microsoft.com/office/drawing/2014/main" id="{7F4EDD67-1762-0E21-CAB4-9C3B825E00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8C1238-FABB-EFD4-DF2C-54D3BD0F93AA}"/>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413763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C9CA-7B11-8965-B35C-CC0C073263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7ADD44-ABF2-8D64-65C4-B44451D8E7F7}"/>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4" name="Footer Placeholder 3">
            <a:extLst>
              <a:ext uri="{FF2B5EF4-FFF2-40B4-BE49-F238E27FC236}">
                <a16:creationId xmlns:a16="http://schemas.microsoft.com/office/drawing/2014/main" id="{298DD840-EB4D-BA3E-5BAF-6D8DCF56D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CA8093-78CE-5413-2564-5284DDEF952B}"/>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175247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A141E-2E42-F2C0-672C-C0CF61B38707}"/>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3" name="Footer Placeholder 2">
            <a:extLst>
              <a:ext uri="{FF2B5EF4-FFF2-40B4-BE49-F238E27FC236}">
                <a16:creationId xmlns:a16="http://schemas.microsoft.com/office/drawing/2014/main" id="{3C5CEB83-B199-6456-0CC5-85725DD996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6B4FDD-9889-D8EC-6093-7EC4EDDC70F1}"/>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117104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A960-CFDC-9F5C-4E10-10EF91BBD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97034-50CD-01D1-28F3-46848BE95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077021-B4C0-2205-2A0B-A5C278677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AD3D7-737F-DC65-1A5B-39E7AB048275}"/>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6" name="Footer Placeholder 5">
            <a:extLst>
              <a:ext uri="{FF2B5EF4-FFF2-40B4-BE49-F238E27FC236}">
                <a16:creationId xmlns:a16="http://schemas.microsoft.com/office/drawing/2014/main" id="{71F87A50-86AA-F31C-F10E-C9664D3A1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D22C2-B3B0-837C-4349-8F633F73ADF7}"/>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86163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9AF0-4F09-69DB-2823-FAA951D38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E93C1D-E702-6F49-5DC6-E2D9D433B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D038CB0-FD53-5AE6-3D66-A24AC074E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8B8DE-0A42-BCC2-0AAC-F2CEFF9E89C9}"/>
              </a:ext>
            </a:extLst>
          </p:cNvPr>
          <p:cNvSpPr>
            <a:spLocks noGrp="1"/>
          </p:cNvSpPr>
          <p:nvPr>
            <p:ph type="dt" sz="half" idx="10"/>
          </p:nvPr>
        </p:nvSpPr>
        <p:spPr/>
        <p:txBody>
          <a:bodyPr/>
          <a:lstStyle/>
          <a:p>
            <a:fld id="{E3401795-F4F1-452F-A5B6-7B68C9C56934}" type="datetimeFigureOut">
              <a:rPr lang="en-US" smtClean="0"/>
              <a:t>9/8/2023</a:t>
            </a:fld>
            <a:endParaRPr lang="en-US"/>
          </a:p>
        </p:txBody>
      </p:sp>
      <p:sp>
        <p:nvSpPr>
          <p:cNvPr id="6" name="Footer Placeholder 5">
            <a:extLst>
              <a:ext uri="{FF2B5EF4-FFF2-40B4-BE49-F238E27FC236}">
                <a16:creationId xmlns:a16="http://schemas.microsoft.com/office/drawing/2014/main" id="{7CBB3113-8B56-2DD4-40B0-91B35EAA4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D678C-3112-252A-1B7A-258B375CF2CE}"/>
              </a:ext>
            </a:extLst>
          </p:cNvPr>
          <p:cNvSpPr>
            <a:spLocks noGrp="1"/>
          </p:cNvSpPr>
          <p:nvPr>
            <p:ph type="sldNum" sz="quarter" idx="12"/>
          </p:nvPr>
        </p:nvSpPr>
        <p:spPr/>
        <p:txBody>
          <a:bodyPr/>
          <a:lstStyle/>
          <a:p>
            <a:fld id="{CA337BF9-85FC-4A8E-A08E-45EB94507F91}" type="slidenum">
              <a:rPr lang="en-US" smtClean="0"/>
              <a:t>‹#›</a:t>
            </a:fld>
            <a:endParaRPr lang="en-US"/>
          </a:p>
        </p:txBody>
      </p:sp>
    </p:spTree>
    <p:extLst>
      <p:ext uri="{BB962C8B-B14F-4D97-AF65-F5344CB8AC3E}">
        <p14:creationId xmlns:p14="http://schemas.microsoft.com/office/powerpoint/2010/main" val="38396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853AAB-E9CE-F190-7A35-8B7A36215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5C81B1-CE2E-F197-BCE4-6A1648169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D259C-8167-11C8-EF2C-9ED65D5DC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01795-F4F1-452F-A5B6-7B68C9C56934}" type="datetimeFigureOut">
              <a:rPr lang="en-US" smtClean="0"/>
              <a:t>9/8/2023</a:t>
            </a:fld>
            <a:endParaRPr lang="en-US"/>
          </a:p>
        </p:txBody>
      </p:sp>
      <p:sp>
        <p:nvSpPr>
          <p:cNvPr id="5" name="Footer Placeholder 4">
            <a:extLst>
              <a:ext uri="{FF2B5EF4-FFF2-40B4-BE49-F238E27FC236}">
                <a16:creationId xmlns:a16="http://schemas.microsoft.com/office/drawing/2014/main" id="{BAE171AF-6971-B1E3-9A26-453B05B20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2421-5642-D1FB-64CD-044B9B7D6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37BF9-85FC-4A8E-A08E-45EB94507F91}" type="slidenum">
              <a:rPr lang="en-US" smtClean="0"/>
              <a:t>‹#›</a:t>
            </a:fld>
            <a:endParaRPr lang="en-US"/>
          </a:p>
        </p:txBody>
      </p:sp>
    </p:spTree>
    <p:extLst>
      <p:ext uri="{BB962C8B-B14F-4D97-AF65-F5344CB8AC3E}">
        <p14:creationId xmlns:p14="http://schemas.microsoft.com/office/powerpoint/2010/main" val="21521812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6007C2A8-2308-C9E1-8B9A-50D9CB293386}"/>
              </a:ext>
            </a:extLst>
          </p:cNvPr>
          <p:cNvSpPr/>
          <p:nvPr/>
        </p:nvSpPr>
        <p:spPr>
          <a:xfrm>
            <a:off x="8604504" y="5044497"/>
            <a:ext cx="3416607" cy="17287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i="1" dirty="0">
                <a:ln w="0"/>
                <a:solidFill>
                  <a:schemeClr val="tx1"/>
                </a:solidFill>
                <a:effectLst>
                  <a:outerShdw blurRad="38100" dist="19050" dir="2700000" algn="tl" rotWithShape="0">
                    <a:schemeClr val="dk1">
                      <a:alpha val="40000"/>
                    </a:schemeClr>
                  </a:outerShdw>
                </a:effectLst>
              </a:rPr>
              <a:t>Other Trainings Attended:</a:t>
            </a:r>
          </a:p>
          <a:p>
            <a:pPr marL="171450" indent="-171450">
              <a:buFont typeface="Arial" panose="020B0604020202020204" pitchFamily="34" charset="0"/>
              <a:buChar char="•"/>
            </a:pP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rPr>
              <a:t>Basics of Python,</a:t>
            </a:r>
          </a:p>
          <a:p>
            <a:pPr marL="171450" indent="-171450">
              <a:buFont typeface="Arial" panose="020B0604020202020204" pitchFamily="34" charset="0"/>
              <a:buChar char="•"/>
            </a:pP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rPr>
              <a:t>Data Science using Python, </a:t>
            </a:r>
          </a:p>
          <a:p>
            <a:pPr marL="171450" indent="-171450">
              <a:buFont typeface="Arial" panose="020B0604020202020204" pitchFamily="34" charset="0"/>
              <a:buChar char="•"/>
            </a:pP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rPr>
              <a:t>Basics of C#.</a:t>
            </a:r>
          </a:p>
          <a:p>
            <a:pPr marL="171450" indent="-171450">
              <a:buFont typeface="Arial" panose="020B0604020202020204" pitchFamily="34" charset="0"/>
              <a:buChar char="•"/>
            </a:pP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rPr>
              <a:t>Basics of API Testing Using Postman</a:t>
            </a:r>
          </a:p>
          <a:p>
            <a:pPr marL="171450" indent="-171450">
              <a:buFont typeface="Arial" panose="020B0604020202020204" pitchFamily="34" charset="0"/>
              <a:buChar char="•"/>
            </a:pP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rPr>
              <a:t>Basics of DevOps </a:t>
            </a:r>
          </a:p>
          <a:p>
            <a:pPr marL="171450" indent="-171450">
              <a:buFont typeface="Arial" panose="020B0604020202020204" pitchFamily="34" charset="0"/>
              <a:buChar char="•"/>
            </a:pP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rPr>
              <a:t>Agile Methodology</a:t>
            </a:r>
          </a:p>
        </p:txBody>
      </p:sp>
      <p:sp>
        <p:nvSpPr>
          <p:cNvPr id="15" name="TextBox 14">
            <a:extLst>
              <a:ext uri="{FF2B5EF4-FFF2-40B4-BE49-F238E27FC236}">
                <a16:creationId xmlns:a16="http://schemas.microsoft.com/office/drawing/2014/main" id="{1AD60F75-F58C-C5DA-0464-084F490972F1}"/>
              </a:ext>
            </a:extLst>
          </p:cNvPr>
          <p:cNvSpPr txBox="1"/>
          <p:nvPr/>
        </p:nvSpPr>
        <p:spPr>
          <a:xfrm>
            <a:off x="67734" y="1132079"/>
            <a:ext cx="2452993" cy="5667673"/>
          </a:xfrm>
          <a:prstGeom prst="can">
            <a:avLst>
              <a:gd name="adj" fmla="val 17198"/>
            </a:avLst>
          </a:prstGeom>
          <a:noFill/>
          <a:ln>
            <a:solidFill>
              <a:schemeClr val="tx1"/>
            </a:solidFill>
          </a:ln>
        </p:spPr>
        <p:txBody>
          <a:bodyPr wrap="square" lIns="91440" tIns="45720" rIns="91440" bIns="45720" anchor="t">
            <a:spAutoFit/>
          </a:bodyPr>
          <a:lstStyle/>
          <a:p>
            <a:r>
              <a:rPr lang="en-US" sz="1200" dirty="0">
                <a:latin typeface="Arial Nova" panose="020B0504020202020204" pitchFamily="34" charset="0"/>
                <a:cs typeface="Arial" panose="020B0604020202020204" pitchFamily="34" charset="0"/>
              </a:rPr>
              <a:t>I have about 1.5 years of experience working as a System Engineer.</a:t>
            </a:r>
          </a:p>
          <a:p>
            <a:endParaRPr lang="en-US" sz="1200" dirty="0">
              <a:latin typeface="Arial Nova" panose="020B0504020202020204" pitchFamily="34" charset="0"/>
              <a:cs typeface="Arial"/>
            </a:endParaRPr>
          </a:p>
          <a:p>
            <a:r>
              <a:rPr lang="en-US" sz="1200" dirty="0">
                <a:latin typeface="Arial Nova" panose="020B0504020202020204" pitchFamily="34" charset="0"/>
                <a:cs typeface="Arial"/>
              </a:rPr>
              <a:t>My strengths are consistency, dedication, learning new skills, and creativity.</a:t>
            </a:r>
          </a:p>
          <a:p>
            <a:endParaRPr lang="en-US" sz="1200" dirty="0">
              <a:latin typeface="Arial Nova" panose="020B0504020202020204" pitchFamily="34" charset="0"/>
              <a:cs typeface="Arial" panose="020B0604020202020204" pitchFamily="34" charset="0"/>
            </a:endParaRPr>
          </a:p>
          <a:p>
            <a:r>
              <a:rPr lang="en-US" sz="1200" dirty="0">
                <a:latin typeface="Arial Nova" panose="020B0504020202020204" pitchFamily="34" charset="0"/>
                <a:cs typeface="Arial"/>
              </a:rPr>
              <a:t>I am a good and quick learner, a team player, and a person who likes to gain knowledge and learn new things from others. </a:t>
            </a:r>
            <a:endParaRPr lang="en-US" sz="1200" dirty="0">
              <a:latin typeface="Arial Nova" panose="020B0504020202020204" pitchFamily="34" charset="0"/>
              <a:cs typeface="Arial" panose="020B0604020202020204" pitchFamily="34" charset="0"/>
            </a:endParaRPr>
          </a:p>
          <a:p>
            <a:endParaRPr lang="en-US" sz="1200" dirty="0">
              <a:latin typeface="Arial Nova" panose="020B0504020202020204" pitchFamily="34" charset="0"/>
              <a:cs typeface="Arial" panose="020B0604020202020204" pitchFamily="34" charset="0"/>
            </a:endParaRPr>
          </a:p>
          <a:p>
            <a:r>
              <a:rPr lang="en-US" sz="1200" dirty="0">
                <a:latin typeface="Arial Nova" panose="020B0504020202020204" pitchFamily="34" charset="0"/>
                <a:cs typeface="Arial"/>
              </a:rPr>
              <a:t>Proficient in problem-solving and task-handling capabilities.</a:t>
            </a:r>
          </a:p>
          <a:p>
            <a:endParaRPr lang="en-US" sz="1200" dirty="0">
              <a:latin typeface="Arial Nova" panose="020B0504020202020204" pitchFamily="34" charset="0"/>
              <a:cs typeface="Arial"/>
            </a:endParaRPr>
          </a:p>
          <a:p>
            <a:r>
              <a:rPr lang="en-US" sz="1200" dirty="0">
                <a:latin typeface="Arial Nova" panose="020B0504020202020204" pitchFamily="34" charset="0"/>
                <a:cs typeface="Arial"/>
              </a:rPr>
              <a:t>I can work solo and in team. I am good at Time management.</a:t>
            </a:r>
          </a:p>
          <a:p>
            <a:endParaRPr lang="en-US" sz="1200" dirty="0">
              <a:latin typeface="Arial Nova" panose="020B0504020202020204" pitchFamily="34" charset="0"/>
              <a:cs typeface="Arial" panose="020B0604020202020204" pitchFamily="34" charset="0"/>
            </a:endParaRPr>
          </a:p>
          <a:p>
            <a:r>
              <a:rPr lang="en-US" sz="1200" kern="0" dirty="0">
                <a:latin typeface="Arial Nova" panose="020B0504020202020204" pitchFamily="34" charset="0"/>
                <a:ea typeface="Calibri"/>
                <a:cs typeface="Calibri"/>
              </a:rPr>
              <a:t>I have completed the INFOSYS   Foundation Program with Generic training in JAVA and SQL for DBMS.   </a:t>
            </a:r>
          </a:p>
          <a:p>
            <a:r>
              <a:rPr lang="en-US" sz="1200" kern="0" dirty="0">
                <a:latin typeface="Arial Nova" panose="020B0504020202020204" pitchFamily="34" charset="0"/>
                <a:ea typeface="Calibri"/>
                <a:cs typeface="Calibri"/>
              </a:rPr>
              <a:t>Stream specialization training in   Automation testing using Selenium along with hands-on experience in it. </a:t>
            </a:r>
          </a:p>
        </p:txBody>
      </p:sp>
      <p:sp>
        <p:nvSpPr>
          <p:cNvPr id="16" name="Rectangle: Rounded Corners 15">
            <a:extLst>
              <a:ext uri="{FF2B5EF4-FFF2-40B4-BE49-F238E27FC236}">
                <a16:creationId xmlns:a16="http://schemas.microsoft.com/office/drawing/2014/main" id="{91A1E892-D867-938E-80A8-229ADCB5286E}"/>
              </a:ext>
            </a:extLst>
          </p:cNvPr>
          <p:cNvSpPr/>
          <p:nvPr/>
        </p:nvSpPr>
        <p:spPr>
          <a:xfrm>
            <a:off x="5426931" y="1319492"/>
            <a:ext cx="3177573" cy="35931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sz="2000" b="1" i="1" dirty="0">
                <a:ln w="0"/>
                <a:solidFill>
                  <a:schemeClr val="tx1"/>
                </a:solidFill>
                <a:effectLst>
                  <a:outerShdw blurRad="38100" dist="19050" dir="2700000" algn="tl" rotWithShape="0">
                    <a:schemeClr val="dk1">
                      <a:alpha val="40000"/>
                    </a:schemeClr>
                  </a:outerShdw>
                </a:effectLst>
              </a:rPr>
              <a:t>Pieces Of Training</a:t>
            </a:r>
          </a:p>
          <a:p>
            <a:endParaRPr lang="en-US" sz="1200" dirty="0">
              <a:ln w="0"/>
              <a:solidFill>
                <a:schemeClr val="tx1"/>
              </a:solidFill>
              <a:effectLst>
                <a:outerShdw blurRad="38100" dist="19050" dir="2700000" algn="tl" rotWithShape="0">
                  <a:schemeClr val="dk1">
                    <a:alpha val="40000"/>
                  </a:schemeClr>
                </a:outerShdw>
              </a:effectLst>
              <a:latin typeface="+mj-lt"/>
            </a:endParaRPr>
          </a:p>
          <a:p>
            <a:pPr marL="171450" indent="-1714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panose="020B0604020202020204" pitchFamily="34" charset="0"/>
              </a:rPr>
              <a:t>Generic Training:</a:t>
            </a:r>
          </a:p>
          <a:p>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a:rPr>
              <a:t>     Duration:2 Months</a:t>
            </a:r>
          </a:p>
          <a:p>
            <a:endPar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a:endParaRPr>
          </a:p>
          <a:p>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a:rPr>
              <a:t>Topics Covered: Overview of JAVA, DBMS (SQL).</a:t>
            </a:r>
          </a:p>
          <a:p>
            <a:pPr algn="ctr"/>
            <a:endPar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a:endParaRPr>
          </a:p>
          <a:p>
            <a:pPr marL="171450" indent="-1714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panose="020B0604020202020204" pitchFamily="34" charset="0"/>
              </a:rPr>
              <a:t>Stream Specific Training:</a:t>
            </a:r>
          </a:p>
          <a:p>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a:rPr>
              <a:t>     Duration:2 Months</a:t>
            </a:r>
          </a:p>
          <a:p>
            <a:pPr algn="just"/>
            <a:endPar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a:endParaRPr>
          </a:p>
          <a:p>
            <a:pPr algn="just"/>
            <a:r>
              <a:rPr lang="en-US" sz="1200" b="1" dirty="0">
                <a:ln w="0"/>
                <a:solidFill>
                  <a:schemeClr val="tx1"/>
                </a:solidFill>
                <a:effectLst>
                  <a:outerShdw blurRad="38100" dist="19050" dir="2700000" algn="tl" rotWithShape="0">
                    <a:schemeClr val="dk1">
                      <a:alpha val="40000"/>
                    </a:schemeClr>
                  </a:outerShdw>
                </a:effectLst>
                <a:latin typeface="Arial Nova" panose="020B0504020202020204" pitchFamily="34" charset="0"/>
                <a:cs typeface="Arial"/>
              </a:rPr>
              <a:t>Topics Covered: </a:t>
            </a: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ea typeface="Calibri"/>
                <a:cs typeface="Mangal"/>
              </a:rPr>
              <a:t>In-Stream Training learned Testing basics and test management,  Agile methodology, got hands-on experience in Selenium using Junit and TestNG,  and BDD using CUCUMBER.</a:t>
            </a:r>
            <a:endParaRPr lang="en-US" sz="1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8" name="Rectangle: Rounded Corners 17">
            <a:extLst>
              <a:ext uri="{FF2B5EF4-FFF2-40B4-BE49-F238E27FC236}">
                <a16:creationId xmlns:a16="http://schemas.microsoft.com/office/drawing/2014/main" id="{0A44518D-F751-5D87-2EC4-DE5A27258A7A}"/>
              </a:ext>
            </a:extLst>
          </p:cNvPr>
          <p:cNvSpPr/>
          <p:nvPr/>
        </p:nvSpPr>
        <p:spPr>
          <a:xfrm>
            <a:off x="2658714" y="5038529"/>
            <a:ext cx="5762847" cy="176122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i="1" dirty="0">
                <a:ln w="0"/>
                <a:solidFill>
                  <a:schemeClr val="tx1"/>
                </a:solidFill>
                <a:effectLst>
                  <a:outerShdw blurRad="38100" dist="19050" dir="2700000" algn="tl" rotWithShape="0">
                    <a:schemeClr val="dk1">
                      <a:alpha val="40000"/>
                    </a:schemeClr>
                  </a:outerShdw>
                </a:effectLst>
              </a:rPr>
              <a:t>Education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ova" panose="020B0504020202020204" pitchFamily="34" charset="0"/>
                <a:cs typeface="Arial" panose="020B0604020202020204" pitchFamily="34" charset="0"/>
              </a:rPr>
              <a:t>Masters in Technology (Renewable Energy): </a:t>
            </a:r>
            <a:r>
              <a:rPr kumimoji="0" lang="en-US" sz="12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ova" panose="020B0504020202020204" pitchFamily="34" charset="0"/>
                <a:cs typeface="Arial" panose="020B0604020202020204" pitchFamily="34" charset="0"/>
              </a:rPr>
              <a:t>Institute of Science and Technology, JNTUK, Kakinada. (2019-22)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ova" panose="020B0504020202020204" pitchFamily="34" charset="0"/>
                <a:cs typeface="Arial" panose="020B0604020202020204" pitchFamily="34" charset="0"/>
              </a:rPr>
              <a:t>Bachelor of Technology (Mechanical Engineering): </a:t>
            </a:r>
            <a:r>
              <a:rPr kumimoji="0" lang="en-US" sz="12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ova" panose="020B0504020202020204" pitchFamily="34" charset="0"/>
                <a:cs typeface="Arial" panose="020B0604020202020204" pitchFamily="34" charset="0"/>
              </a:rPr>
              <a:t>Bapatla Engineering College, Bapatla. (2013-2017).</a:t>
            </a:r>
            <a:endParaRPr lang="en-US" sz="1200" dirty="0">
              <a:ln w="0"/>
              <a:solidFill>
                <a:prstClr val="white"/>
              </a:solidFill>
              <a:effectLst>
                <a:outerShdw blurRad="38100" dist="19050" dir="2700000" algn="tl" rotWithShape="0">
                  <a:prstClr val="black">
                    <a:alpha val="40000"/>
                  </a:prstClr>
                </a:outerShdw>
              </a:effectLst>
              <a:latin typeface="Arial Nova" panose="020B0504020202020204" pitchFamily="34" charset="0"/>
              <a:cs typeface="Arial"/>
            </a:endParaRPr>
          </a:p>
          <a:p>
            <a:pPr marR="0" lvl="0" algn="l" defTabSz="914400" rtl="0" eaLnBrk="1" fontAlgn="auto" latinLnBrk="0" hangingPunct="1">
              <a:lnSpc>
                <a:spcPct val="100000"/>
              </a:lnSpc>
              <a:spcBef>
                <a:spcPts val="0"/>
              </a:spcBef>
              <a:spcAft>
                <a:spcPts val="0"/>
              </a:spcAft>
              <a:buClrTx/>
              <a:buSzTx/>
              <a:tabLst/>
              <a:defRPr/>
            </a:pPr>
            <a:endParaRPr kumimoji="0" lang="en-US" sz="12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ova" panose="020B0504020202020204" pitchFamily="34" charset="0"/>
              <a:cs typeface="Arial"/>
            </a:endParaRPr>
          </a:p>
          <a:p>
            <a:pPr marR="0" lvl="0" algn="l" defTabSz="914400" rtl="0" eaLnBrk="1" fontAlgn="auto" latinLnBrk="0" hangingPunct="1">
              <a:lnSpc>
                <a:spcPct val="100000"/>
              </a:lnSpc>
              <a:spcBef>
                <a:spcPts val="0"/>
              </a:spcBef>
              <a:spcAft>
                <a:spcPts val="0"/>
              </a:spcAft>
              <a:buClrTx/>
              <a:buSzTx/>
              <a:tabLst/>
              <a:defRPr/>
            </a:pPr>
            <a:r>
              <a:rPr lang="en-US" sz="1200" dirty="0">
                <a:ln w="0"/>
                <a:solidFill>
                  <a:prstClr val="white"/>
                </a:solidFill>
                <a:effectLst>
                  <a:outerShdw blurRad="38100" dist="19050" dir="2700000" algn="tl" rotWithShape="0">
                    <a:prstClr val="black">
                      <a:alpha val="40000"/>
                    </a:prstClr>
                  </a:outerShdw>
                </a:effectLst>
                <a:latin typeface="Arial Nova" panose="020B0504020202020204" pitchFamily="34" charset="0"/>
                <a:cs typeface="Arial"/>
              </a:rPr>
              <a:t>Attended for International conference on Reverse engineering and Developed an application using Python programming language.</a:t>
            </a:r>
            <a:endParaRPr kumimoji="0" lang="en-US" sz="12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Arial Nova" panose="020B05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E06414D7-C127-78C9-AD39-DCF61746E853}"/>
              </a:ext>
            </a:extLst>
          </p:cNvPr>
          <p:cNvSpPr/>
          <p:nvPr/>
        </p:nvSpPr>
        <p:spPr>
          <a:xfrm>
            <a:off x="8701643" y="1319492"/>
            <a:ext cx="3337559" cy="359313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b="1" i="1" dirty="0">
                <a:ln w="0"/>
                <a:solidFill>
                  <a:schemeClr val="tx1"/>
                </a:solidFill>
                <a:effectLst>
                  <a:outerShdw blurRad="38100" dist="19050" dir="2700000" algn="tl" rotWithShape="0">
                    <a:schemeClr val="dk1">
                      <a:alpha val="40000"/>
                    </a:schemeClr>
                  </a:outerShdw>
                </a:effectLst>
                <a:cs typeface="Arial" panose="020B0604020202020204" pitchFamily="34" charset="0"/>
              </a:rPr>
              <a:t>Technical </a:t>
            </a:r>
            <a:r>
              <a:rPr lang="en-US" sz="1800" b="1" i="1" dirty="0">
                <a:ln w="0"/>
                <a:solidFill>
                  <a:schemeClr val="tx1"/>
                </a:solidFill>
                <a:effectLst>
                  <a:outerShdw blurRad="38100" dist="19050" dir="2700000" algn="tl" rotWithShape="0">
                    <a:schemeClr val="dk1">
                      <a:alpha val="40000"/>
                    </a:schemeClr>
                  </a:outerShdw>
                </a:effectLst>
              </a:rPr>
              <a:t>Skills</a:t>
            </a:r>
          </a:p>
          <a:p>
            <a:r>
              <a:rPr lang="en-US" b="1" i="1" dirty="0">
                <a:ln w="0"/>
                <a:solidFill>
                  <a:schemeClr val="tx1"/>
                </a:solidFill>
                <a:effectLst>
                  <a:outerShdw blurRad="38100" dist="19050" dir="2700000" algn="tl" rotWithShape="0">
                    <a:schemeClr val="dk1">
                      <a:alpha val="40000"/>
                    </a:schemeClr>
                  </a:outerShdw>
                </a:effectLst>
                <a:cs typeface="Arial" panose="020B0604020202020204" pitchFamily="34" charset="0"/>
              </a:rPr>
              <a:t>/Solution Experience</a:t>
            </a:r>
          </a:p>
          <a:p>
            <a:pPr marL="285750" indent="-285750" algn="just">
              <a:buFont typeface="Wingdings"/>
              <a:buChar char="Ø"/>
            </a:pPr>
            <a:r>
              <a:rPr lang="en-US" sz="1200" kern="0" dirty="0">
                <a:ln w="0"/>
                <a:solidFill>
                  <a:schemeClr val="tx1"/>
                </a:solidFill>
                <a:effectLst>
                  <a:outerShdw blurRad="38100" dist="19050" dir="2700000" algn="tl" rotWithShape="0">
                    <a:schemeClr val="dk1">
                      <a:alpha val="40000"/>
                    </a:schemeClr>
                  </a:outerShdw>
                </a:effectLst>
                <a:latin typeface="Cambria"/>
                <a:ea typeface="Calibri"/>
                <a:cs typeface="Calibri"/>
              </a:rPr>
              <a:t>Language: Java, Python</a:t>
            </a:r>
          </a:p>
          <a:p>
            <a:pPr marL="285750" indent="-285750" algn="just">
              <a:buFont typeface="Wingdings"/>
              <a:buChar char="Ø"/>
            </a:pPr>
            <a:r>
              <a:rPr lang="en-US" sz="1200" kern="0" dirty="0">
                <a:ln w="0"/>
                <a:solidFill>
                  <a:schemeClr val="tx1"/>
                </a:solidFill>
                <a:effectLst>
                  <a:outerShdw blurRad="38100" dist="19050" dir="2700000" algn="tl" rotWithShape="0">
                    <a:schemeClr val="dk1">
                      <a:alpha val="40000"/>
                    </a:schemeClr>
                  </a:outerShdw>
                </a:effectLst>
                <a:latin typeface="Cambria"/>
                <a:ea typeface="Calibri"/>
                <a:cs typeface="Calibri"/>
              </a:rPr>
              <a:t>Database: SQL</a:t>
            </a:r>
          </a:p>
          <a:p>
            <a:pPr marL="285750" indent="-285750" algn="just">
              <a:buFont typeface="Wingdings"/>
              <a:buChar char="Ø"/>
            </a:pPr>
            <a:r>
              <a:rPr lang="en-US" sz="1200" kern="0" dirty="0">
                <a:ln w="0"/>
                <a:solidFill>
                  <a:schemeClr val="tx1"/>
                </a:solidFill>
                <a:effectLst>
                  <a:outerShdw blurRad="38100" dist="19050" dir="2700000" algn="tl" rotWithShape="0">
                    <a:schemeClr val="dk1">
                      <a:alpha val="40000"/>
                    </a:schemeClr>
                  </a:outerShdw>
                </a:effectLst>
                <a:latin typeface="Cambria"/>
                <a:ea typeface="Calibri"/>
                <a:cs typeface="Calibri"/>
              </a:rPr>
              <a:t>IDE: Eclipse, VS Code</a:t>
            </a:r>
          </a:p>
          <a:p>
            <a:pPr marL="285750" indent="-285750" algn="just">
              <a:buFont typeface="Wingdings"/>
              <a:buChar char="Ø"/>
            </a:pPr>
            <a:r>
              <a:rPr lang="en-US" sz="1200" kern="0" dirty="0">
                <a:ln w="0"/>
                <a:solidFill>
                  <a:schemeClr val="tx1"/>
                </a:solidFill>
                <a:effectLst>
                  <a:outerShdw blurRad="38100" dist="19050" dir="2700000" algn="tl" rotWithShape="0">
                    <a:schemeClr val="dk1">
                      <a:alpha val="40000"/>
                    </a:schemeClr>
                  </a:outerShdw>
                </a:effectLst>
                <a:latin typeface="Cambria"/>
                <a:ea typeface="Calibri"/>
                <a:cs typeface="Calibri"/>
              </a:rPr>
              <a:t>Frameworks: Selenium (Junit and TestNG), Cucumber, Specflow, behave.</a:t>
            </a:r>
          </a:p>
          <a:p>
            <a:pPr algn="just"/>
            <a:endParaRPr lang="en-US" kern="0" dirty="0">
              <a:ln w="0"/>
              <a:solidFill>
                <a:schemeClr val="tx1"/>
              </a:solidFill>
              <a:effectLst>
                <a:outerShdw blurRad="38100" dist="19050" dir="2700000" algn="tl" rotWithShape="0">
                  <a:schemeClr val="dk1">
                    <a:alpha val="40000"/>
                  </a:schemeClr>
                </a:outerShdw>
              </a:effectLst>
              <a:latin typeface="Cambria"/>
              <a:ea typeface="Calibri"/>
              <a:cs typeface="Calibri"/>
            </a:endParaRPr>
          </a:p>
          <a:p>
            <a:r>
              <a:rPr lang="en-US" b="1" i="1" dirty="0">
                <a:ln w="0"/>
                <a:solidFill>
                  <a:schemeClr val="tx1"/>
                </a:solidFill>
                <a:effectLst>
                  <a:outerShdw blurRad="38100" dist="19050" dir="2700000" algn="tl" rotWithShape="0">
                    <a:schemeClr val="dk1">
                      <a:alpha val="40000"/>
                    </a:schemeClr>
                  </a:outerShdw>
                </a:effectLst>
              </a:rPr>
              <a:t>Certifications</a:t>
            </a:r>
          </a:p>
          <a:p>
            <a:pPr marL="171450" indent="-171450">
              <a:buFont typeface="Arial" panose="020B0604020202020204" pitchFamily="34" charset="0"/>
              <a:buChar char="•"/>
            </a:pP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rPr>
              <a:t>Completed SDET using JAVA and Python.</a:t>
            </a:r>
          </a:p>
          <a:p>
            <a:pPr marL="171450" indent="-171450">
              <a:buFont typeface="Arial" panose="020B0604020202020204" pitchFamily="34" charset="0"/>
              <a:buChar char="•"/>
            </a:pPr>
            <a:r>
              <a:rPr lang="en-US" sz="1200" dirty="0">
                <a:ln w="0"/>
                <a:solidFill>
                  <a:schemeClr val="tx1"/>
                </a:solidFill>
                <a:effectLst>
                  <a:outerShdw blurRad="38100" dist="19050" dir="2700000" algn="tl" rotWithShape="0">
                    <a:schemeClr val="dk1">
                      <a:alpha val="40000"/>
                    </a:schemeClr>
                  </a:outerShdw>
                </a:effectLst>
                <a:latin typeface="Arial Nova" panose="020B0504020202020204" pitchFamily="34" charset="0"/>
              </a:rPr>
              <a:t>Other Internal certifications:</a:t>
            </a:r>
          </a:p>
          <a:p>
            <a:pPr marL="628650" lvl="1" indent="-171450">
              <a:buFont typeface="Courier New" panose="02070309020205020404" pitchFamily="49" charset="0"/>
              <a:buChar char="o"/>
            </a:pPr>
            <a:r>
              <a:rPr lang="en-US" sz="1200" dirty="0">
                <a:solidFill>
                  <a:schemeClr val="tx1"/>
                </a:solidFill>
                <a:effectLst/>
                <a:latin typeface="Arial Nova" panose="020B0504020202020204" pitchFamily="34" charset="0"/>
              </a:rPr>
              <a:t>Infosys Certified Data Science using Python Professional-Part2</a:t>
            </a:r>
          </a:p>
          <a:p>
            <a:pPr marL="628650" lvl="1" indent="-171450">
              <a:buFont typeface="Courier New" panose="02070309020205020404" pitchFamily="49" charset="0"/>
              <a:buChar char="o"/>
            </a:pPr>
            <a:r>
              <a:rPr lang="en-US" sz="1200" dirty="0">
                <a:solidFill>
                  <a:schemeClr val="tx1"/>
                </a:solidFill>
                <a:effectLst/>
                <a:latin typeface="Arial Nova" panose="020B0504020202020204" pitchFamily="34" charset="0"/>
              </a:rPr>
              <a:t>Infosys Certified Data Science using Python Professional-Part1</a:t>
            </a:r>
            <a:endParaRPr lang="en-US" sz="1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l"/>
            <a:r>
              <a:rPr lang="en-US" sz="1000" dirty="0">
                <a:ln w="0"/>
                <a:solidFill>
                  <a:schemeClr val="tx1"/>
                </a:solidFill>
                <a:effectLst>
                  <a:outerShdw blurRad="38100" dist="19050" dir="2700000" algn="tl" rotWithShape="0">
                    <a:schemeClr val="dk1">
                      <a:alpha val="40000"/>
                    </a:schemeClr>
                  </a:outerShdw>
                </a:effectLst>
                <a:latin typeface="SiemensSans"/>
              </a:rPr>
              <a:t>          </a:t>
            </a:r>
            <a:endParaRPr lang="en-US" sz="1000" kern="0" dirty="0">
              <a:ln w="0"/>
              <a:solidFill>
                <a:schemeClr val="tx1"/>
              </a:solidFill>
              <a:effectLst>
                <a:outerShdw blurRad="38100" dist="19050" dir="2700000" algn="tl" rotWithShape="0">
                  <a:schemeClr val="dk1">
                    <a:alpha val="40000"/>
                  </a:schemeClr>
                </a:outerShdw>
              </a:effectLst>
              <a:latin typeface="Cambria"/>
              <a:ea typeface="Calibri"/>
              <a:cs typeface="Calibri"/>
            </a:endParaRPr>
          </a:p>
          <a:p>
            <a:pPr algn="just"/>
            <a:endParaRPr lang="en-US" sz="1000" kern="0" dirty="0">
              <a:ln w="0"/>
              <a:solidFill>
                <a:schemeClr val="tx1"/>
              </a:solidFill>
              <a:effectLst>
                <a:outerShdw blurRad="38100" dist="19050" dir="2700000" algn="tl" rotWithShape="0">
                  <a:schemeClr val="dk1">
                    <a:alpha val="40000"/>
                  </a:schemeClr>
                </a:outerShdw>
              </a:effectLst>
              <a:latin typeface="Cambria"/>
              <a:ea typeface="Calibri"/>
              <a:cs typeface="Calibri"/>
            </a:endParaRPr>
          </a:p>
          <a:p>
            <a:pPr algn="just"/>
            <a:endParaRPr lang="en-US" sz="1000" kern="0" dirty="0">
              <a:ln w="0"/>
              <a:solidFill>
                <a:schemeClr val="tx1"/>
              </a:solidFill>
              <a:effectLst>
                <a:outerShdw blurRad="38100" dist="19050" dir="2700000" algn="tl" rotWithShape="0">
                  <a:schemeClr val="dk1">
                    <a:alpha val="40000"/>
                  </a:schemeClr>
                </a:outerShdw>
              </a:effectLst>
              <a:latin typeface="Cambria"/>
              <a:ea typeface="Calibri"/>
              <a:cs typeface="Calibri"/>
            </a:endParaRPr>
          </a:p>
        </p:txBody>
      </p:sp>
      <p:sp>
        <p:nvSpPr>
          <p:cNvPr id="30" name="Arrow: Pentagon 29">
            <a:extLst>
              <a:ext uri="{FF2B5EF4-FFF2-40B4-BE49-F238E27FC236}">
                <a16:creationId xmlns:a16="http://schemas.microsoft.com/office/drawing/2014/main" id="{7F69D8CA-15B9-6E2C-1430-112E22EF0F4D}"/>
              </a:ext>
            </a:extLst>
          </p:cNvPr>
          <p:cNvSpPr/>
          <p:nvPr/>
        </p:nvSpPr>
        <p:spPr>
          <a:xfrm flipH="1">
            <a:off x="1360964" y="1"/>
            <a:ext cx="10834825" cy="1187618"/>
          </a:xfrm>
          <a:prstGeom prst="homePlate">
            <a:avLst>
              <a:gd name="adj" fmla="val 76731"/>
            </a:avLst>
          </a:prstGeom>
          <a:blipFill dpi="0" rotWithShape="1">
            <a:blip r:embed="rId2"/>
            <a:srcRect/>
            <a:tile tx="342900" ty="-97155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pic>
        <p:nvPicPr>
          <p:cNvPr id="39" name="Picture 38" descr="Logo&#10;&#10;Description automatically generated">
            <a:extLst>
              <a:ext uri="{FF2B5EF4-FFF2-40B4-BE49-F238E27FC236}">
                <a16:creationId xmlns:a16="http://schemas.microsoft.com/office/drawing/2014/main" id="{CB1A18FB-E5AC-12E5-888F-33DA32D4D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054" y="427703"/>
            <a:ext cx="899814" cy="457200"/>
          </a:xfrm>
          <a:prstGeom prst="rect">
            <a:avLst/>
          </a:prstGeom>
        </p:spPr>
      </p:pic>
      <p:pic>
        <p:nvPicPr>
          <p:cNvPr id="40" name="Graphic 39">
            <a:extLst>
              <a:ext uri="{FF2B5EF4-FFF2-40B4-BE49-F238E27FC236}">
                <a16:creationId xmlns:a16="http://schemas.microsoft.com/office/drawing/2014/main" id="{0FD6EC45-A694-2FE9-2C92-4AE2668C16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61409" y="294686"/>
            <a:ext cx="665017" cy="731520"/>
          </a:xfrm>
          <a:prstGeom prst="rect">
            <a:avLst/>
          </a:prstGeom>
        </p:spPr>
      </p:pic>
      <p:sp>
        <p:nvSpPr>
          <p:cNvPr id="41" name="Rectangle 40">
            <a:extLst>
              <a:ext uri="{FF2B5EF4-FFF2-40B4-BE49-F238E27FC236}">
                <a16:creationId xmlns:a16="http://schemas.microsoft.com/office/drawing/2014/main" id="{E975E8CD-926C-2DFA-7730-65EFAA0424E8}"/>
              </a:ext>
            </a:extLst>
          </p:cNvPr>
          <p:cNvSpPr/>
          <p:nvPr/>
        </p:nvSpPr>
        <p:spPr>
          <a:xfrm>
            <a:off x="2120482" y="170056"/>
            <a:ext cx="3072769" cy="862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en-US" sz="2000" b="1" i="1" dirty="0">
                <a:solidFill>
                  <a:schemeClr val="accent1">
                    <a:lumMod val="20000"/>
                    <a:lumOff val="80000"/>
                  </a:schemeClr>
                </a:solidFill>
                <a:latin typeface="+mj-lt"/>
              </a:rPr>
              <a:t>NAGUR SHARIF SHAIK</a:t>
            </a:r>
          </a:p>
          <a:p>
            <a:r>
              <a:rPr lang="en-US" sz="1400" dirty="0">
                <a:solidFill>
                  <a:schemeClr val="accent1">
                    <a:lumMod val="20000"/>
                    <a:lumOff val="80000"/>
                  </a:schemeClr>
                </a:solidFill>
                <a:latin typeface="+mj-lt"/>
              </a:rPr>
              <a:t>SYSTEMS ENGINEER</a:t>
            </a:r>
          </a:p>
        </p:txBody>
      </p:sp>
      <p:sp>
        <p:nvSpPr>
          <p:cNvPr id="42" name="Rectangle: Top Corners One Rounded and One Snipped 41">
            <a:extLst>
              <a:ext uri="{FF2B5EF4-FFF2-40B4-BE49-F238E27FC236}">
                <a16:creationId xmlns:a16="http://schemas.microsoft.com/office/drawing/2014/main" id="{A09815F1-BFB6-E731-F077-77C5FFCD9372}"/>
              </a:ext>
            </a:extLst>
          </p:cNvPr>
          <p:cNvSpPr/>
          <p:nvPr/>
        </p:nvSpPr>
        <p:spPr>
          <a:xfrm>
            <a:off x="7747545" y="84803"/>
            <a:ext cx="2743200" cy="1143000"/>
          </a:xfrm>
          <a:prstGeom prst="snip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sz="1200" dirty="0">
                <a:solidFill>
                  <a:schemeClr val="accent1">
                    <a:lumMod val="20000"/>
                    <a:lumOff val="80000"/>
                  </a:schemeClr>
                </a:solidFill>
                <a:latin typeface="+mj-lt"/>
              </a:rPr>
              <a:t>Hyderabad, INDIA</a:t>
            </a:r>
          </a:p>
          <a:p>
            <a:pPr algn="r"/>
            <a:r>
              <a:rPr lang="en-US" sz="1200" dirty="0">
                <a:solidFill>
                  <a:schemeClr val="accent1">
                    <a:lumMod val="20000"/>
                    <a:lumOff val="80000"/>
                  </a:schemeClr>
                </a:solidFill>
                <a:latin typeface="+mj-lt"/>
              </a:rPr>
              <a:t>+91-9052596411</a:t>
            </a:r>
          </a:p>
          <a:p>
            <a:pPr algn="r"/>
            <a:r>
              <a:rPr lang="en-US" sz="1200" dirty="0">
                <a:solidFill>
                  <a:schemeClr val="accent1">
                    <a:lumMod val="20000"/>
                    <a:lumOff val="80000"/>
                  </a:schemeClr>
                </a:solidFill>
                <a:latin typeface="+mj-lt"/>
              </a:rPr>
              <a:t> Nagursharif.shaik@infosys.com</a:t>
            </a:r>
          </a:p>
        </p:txBody>
      </p:sp>
      <p:pic>
        <p:nvPicPr>
          <p:cNvPr id="43" name="Picture 42" descr="A person in a black shirt&#10;&#10;Description automatically generated">
            <a:extLst>
              <a:ext uri="{FF2B5EF4-FFF2-40B4-BE49-F238E27FC236}">
                <a16:creationId xmlns:a16="http://schemas.microsoft.com/office/drawing/2014/main" id="{8A61B822-BEF8-CEF5-D00D-3A993CA39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272" y="-32456"/>
            <a:ext cx="1331335" cy="13330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6" name="Graphic 46" descr="User outline">
            <a:extLst>
              <a:ext uri="{FF2B5EF4-FFF2-40B4-BE49-F238E27FC236}">
                <a16:creationId xmlns:a16="http://schemas.microsoft.com/office/drawing/2014/main" id="{3C9E5ACC-0AD1-5346-EF1D-015FC021F2D9}"/>
              </a:ext>
            </a:extLst>
          </p:cNvPr>
          <p:cNvGrpSpPr/>
          <p:nvPr/>
        </p:nvGrpSpPr>
        <p:grpSpPr>
          <a:xfrm>
            <a:off x="448446" y="1187618"/>
            <a:ext cx="367652" cy="253016"/>
            <a:chOff x="3399630" y="3105150"/>
            <a:chExt cx="609600" cy="647700"/>
          </a:xfrm>
          <a:solidFill>
            <a:schemeClr val="tx1"/>
          </a:solidFill>
        </p:grpSpPr>
        <p:sp>
          <p:nvSpPr>
            <p:cNvPr id="57" name="Freeform: Shape 48">
              <a:extLst>
                <a:ext uri="{FF2B5EF4-FFF2-40B4-BE49-F238E27FC236}">
                  <a16:creationId xmlns:a16="http://schemas.microsoft.com/office/drawing/2014/main" id="{3620599E-F9C3-7CAD-8F97-96C9C3FBB59B}"/>
                </a:ext>
              </a:extLst>
            </p:cNvPr>
            <p:cNvSpPr/>
            <p:nvPr/>
          </p:nvSpPr>
          <p:spPr>
            <a:xfrm>
              <a:off x="3552030" y="3105150"/>
              <a:ext cx="304800" cy="304800"/>
            </a:xfrm>
            <a:prstGeom prst="flowChartConnector">
              <a:avLst/>
            </a:prstGeom>
            <a:grpFill/>
            <a:ln w="12700" cap="flat" cmpd="sng" algn="ctr">
              <a:solidFill>
                <a:srgbClr val="4472C4"/>
              </a:solidFill>
              <a:prstDash val="solid"/>
              <a:miter lim="800000"/>
              <a:extLst>
                <a:ext uri="{C807C97D-BFC1-408E-A445-0C87EB9F89A2}">
                  <ask:lineSketchStyleProps xmlns:ask="http://schemas.microsoft.com/office/drawing/2018/sketchyshapes" sd="3809068511">
                    <a:custGeom>
                      <a:avLst/>
                      <a:gdLst>
                        <a:gd name="connsiteX0" fmla="*/ 0 w 304800"/>
                        <a:gd name="connsiteY0" fmla="*/ 152400 h 304800"/>
                        <a:gd name="connsiteX1" fmla="*/ 152400 w 304800"/>
                        <a:gd name="connsiteY1" fmla="*/ 0 h 304800"/>
                        <a:gd name="connsiteX2" fmla="*/ 304800 w 304800"/>
                        <a:gd name="connsiteY2" fmla="*/ 152400 h 304800"/>
                        <a:gd name="connsiteX3" fmla="*/ 152400 w 304800"/>
                        <a:gd name="connsiteY3" fmla="*/ 304800 h 304800"/>
                        <a:gd name="connsiteX4" fmla="*/ 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fill="none" extrusionOk="0">
                          <a:moveTo>
                            <a:pt x="0" y="152400"/>
                          </a:moveTo>
                          <a:cubicBezTo>
                            <a:pt x="-3372" y="65060"/>
                            <a:pt x="67093" y="-2259"/>
                            <a:pt x="152400" y="0"/>
                          </a:cubicBezTo>
                          <a:cubicBezTo>
                            <a:pt x="237471" y="1108"/>
                            <a:pt x="316347" y="76208"/>
                            <a:pt x="304800" y="152400"/>
                          </a:cubicBezTo>
                          <a:cubicBezTo>
                            <a:pt x="306521" y="223480"/>
                            <a:pt x="225243" y="295385"/>
                            <a:pt x="152400" y="304800"/>
                          </a:cubicBezTo>
                          <a:cubicBezTo>
                            <a:pt x="55273" y="312149"/>
                            <a:pt x="3787" y="247008"/>
                            <a:pt x="0" y="152400"/>
                          </a:cubicBezTo>
                          <a:close/>
                        </a:path>
                        <a:path w="304800" h="304800" stroke="0" extrusionOk="0">
                          <a:moveTo>
                            <a:pt x="0" y="152400"/>
                          </a:moveTo>
                          <a:cubicBezTo>
                            <a:pt x="-3271" y="73426"/>
                            <a:pt x="80051" y="-10321"/>
                            <a:pt x="152400" y="0"/>
                          </a:cubicBezTo>
                          <a:cubicBezTo>
                            <a:pt x="238345" y="2531"/>
                            <a:pt x="307640" y="66131"/>
                            <a:pt x="304800" y="152400"/>
                          </a:cubicBezTo>
                          <a:cubicBezTo>
                            <a:pt x="306623" y="227445"/>
                            <a:pt x="246670" y="313473"/>
                            <a:pt x="152400" y="304800"/>
                          </a:cubicBezTo>
                          <a:cubicBezTo>
                            <a:pt x="67101" y="312257"/>
                            <a:pt x="-6828" y="229857"/>
                            <a:pt x="0" y="152400"/>
                          </a:cubicBezTo>
                          <a:close/>
                        </a:path>
                      </a:pathLst>
                    </a:custGeom>
                    <ask:type>
                      <ask:lineSketchNone/>
                    </ask:type>
                  </ask:lineSketchStyleProps>
                </a:ext>
              </a:extLs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8" name="Freeform: Shape 49">
              <a:extLst>
                <a:ext uri="{FF2B5EF4-FFF2-40B4-BE49-F238E27FC236}">
                  <a16:creationId xmlns:a16="http://schemas.microsoft.com/office/drawing/2014/main" id="{897FC348-6D49-566C-AD82-C05F1E079F9F}"/>
                </a:ext>
              </a:extLst>
            </p:cNvPr>
            <p:cNvSpPr/>
            <p:nvPr/>
          </p:nvSpPr>
          <p:spPr>
            <a:xfrm>
              <a:off x="3399630" y="3448050"/>
              <a:ext cx="609600" cy="304800"/>
            </a:xfrm>
            <a:prstGeom prst="flowChartConnector">
              <a:avLst/>
            </a:prstGeom>
            <a:grpFill/>
            <a:ln w="12700" cap="flat" cmpd="sng" algn="ctr">
              <a:solidFill>
                <a:srgbClr val="4472C4"/>
              </a:solidFill>
              <a:prstDash val="solid"/>
              <a:miter lim="800000"/>
              <a:extLst>
                <a:ext uri="{C807C97D-BFC1-408E-A445-0C87EB9F89A2}">
                  <ask:lineSketchStyleProps xmlns:ask="http://schemas.microsoft.com/office/drawing/2018/sketchyshapes" sd="1808761005">
                    <a:custGeom>
                      <a:avLst/>
                      <a:gdLst>
                        <a:gd name="connsiteX0" fmla="*/ 0 w 609600"/>
                        <a:gd name="connsiteY0" fmla="*/ 152400 h 304800"/>
                        <a:gd name="connsiteX1" fmla="*/ 304800 w 609600"/>
                        <a:gd name="connsiteY1" fmla="*/ 0 h 304800"/>
                        <a:gd name="connsiteX2" fmla="*/ 609600 w 609600"/>
                        <a:gd name="connsiteY2" fmla="*/ 152400 h 304800"/>
                        <a:gd name="connsiteX3" fmla="*/ 304800 w 609600"/>
                        <a:gd name="connsiteY3" fmla="*/ 304800 h 304800"/>
                        <a:gd name="connsiteX4" fmla="*/ 0 w 6096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304800" fill="none" extrusionOk="0">
                          <a:moveTo>
                            <a:pt x="0" y="152400"/>
                          </a:moveTo>
                          <a:cubicBezTo>
                            <a:pt x="10456" y="62502"/>
                            <a:pt x="163047" y="-2241"/>
                            <a:pt x="304800" y="0"/>
                          </a:cubicBezTo>
                          <a:cubicBezTo>
                            <a:pt x="462683" y="6623"/>
                            <a:pt x="618863" y="69613"/>
                            <a:pt x="609600" y="152400"/>
                          </a:cubicBezTo>
                          <a:cubicBezTo>
                            <a:pt x="618035" y="227368"/>
                            <a:pt x="466516" y="302644"/>
                            <a:pt x="304800" y="304800"/>
                          </a:cubicBezTo>
                          <a:cubicBezTo>
                            <a:pt x="129694" y="309109"/>
                            <a:pt x="1329" y="239129"/>
                            <a:pt x="0" y="152400"/>
                          </a:cubicBezTo>
                          <a:close/>
                        </a:path>
                        <a:path w="609600" h="304800" stroke="0" extrusionOk="0">
                          <a:moveTo>
                            <a:pt x="0" y="152400"/>
                          </a:moveTo>
                          <a:cubicBezTo>
                            <a:pt x="9839" y="59277"/>
                            <a:pt x="138445" y="5028"/>
                            <a:pt x="304800" y="0"/>
                          </a:cubicBezTo>
                          <a:cubicBezTo>
                            <a:pt x="462796" y="-5719"/>
                            <a:pt x="596018" y="72778"/>
                            <a:pt x="609600" y="152400"/>
                          </a:cubicBezTo>
                          <a:cubicBezTo>
                            <a:pt x="620948" y="240763"/>
                            <a:pt x="465257" y="314782"/>
                            <a:pt x="304800" y="304800"/>
                          </a:cubicBezTo>
                          <a:cubicBezTo>
                            <a:pt x="143457" y="310307"/>
                            <a:pt x="-10126" y="242425"/>
                            <a:pt x="0" y="152400"/>
                          </a:cubicBezTo>
                          <a:close/>
                        </a:path>
                      </a:pathLst>
                    </a:custGeom>
                    <ask:type>
                      <ask:lineSketchNone/>
                    </ask:type>
                  </ask:lineSketchStyleProps>
                </a:ext>
              </a:extLs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72" name="TextBox 71">
            <a:extLst>
              <a:ext uri="{FF2B5EF4-FFF2-40B4-BE49-F238E27FC236}">
                <a16:creationId xmlns:a16="http://schemas.microsoft.com/office/drawing/2014/main" id="{EAD27666-98DD-0B49-DBE3-6044D061D96A}"/>
              </a:ext>
            </a:extLst>
          </p:cNvPr>
          <p:cNvSpPr txBox="1"/>
          <p:nvPr/>
        </p:nvSpPr>
        <p:spPr>
          <a:xfrm>
            <a:off x="2612640" y="1299216"/>
            <a:ext cx="2711121" cy="3581162"/>
          </a:xfrm>
          <a:prstGeom prst="roundRect">
            <a:avLst/>
          </a:prstGeom>
          <a:noFill/>
          <a:ln w="12700">
            <a:solidFill>
              <a:schemeClr val="tx1"/>
            </a:solidFill>
          </a:ln>
        </p:spPr>
        <p:txBody>
          <a:bodyPr wrap="square">
            <a:spAutoFit/>
          </a:bodyPr>
          <a:lstStyle/>
          <a:p>
            <a:r>
              <a:rPr lang="en-US" sz="2000" b="1" i="1" cap="none" spc="0" dirty="0">
                <a:ln w="9525">
                  <a:noFill/>
                  <a:prstDash val="solid"/>
                </a:ln>
                <a:solidFill>
                  <a:schemeClr val="tx1"/>
                </a:solidFill>
              </a:rPr>
              <a:t>Experience</a:t>
            </a:r>
          </a:p>
          <a:p>
            <a:endParaRPr lang="en-US" b="1" i="1" dirty="0">
              <a:latin typeface="Amasis MT Pro Black" panose="02040A04050005020304" pitchFamily="18" charset="0"/>
              <a:cs typeface="Aharoni" panose="02010803020104030203" pitchFamily="2" charset="-79"/>
            </a:endParaRPr>
          </a:p>
          <a:p>
            <a:r>
              <a:rPr lang="en-US" sz="1400" b="1" dirty="0">
                <a:solidFill>
                  <a:schemeClr val="tx1"/>
                </a:solidFill>
                <a:latin typeface="Arial" panose="020B0604020202020204" pitchFamily="34" charset="0"/>
                <a:ea typeface="Calibri"/>
                <a:cs typeface="Arial" panose="020B0604020202020204" pitchFamily="34" charset="0"/>
              </a:rPr>
              <a:t>Capstone Project: </a:t>
            </a:r>
          </a:p>
          <a:p>
            <a:endParaRPr lang="en-US" sz="1400" b="1" dirty="0">
              <a:solidFill>
                <a:schemeClr val="tx1"/>
              </a:solidFill>
              <a:latin typeface="Arial" panose="020B0604020202020204" pitchFamily="34" charset="0"/>
              <a:ea typeface="Calibri"/>
              <a:cs typeface="Arial" panose="020B0604020202020204" pitchFamily="34" charset="0"/>
            </a:endParaRPr>
          </a:p>
          <a:p>
            <a:r>
              <a:rPr lang="en-US" sz="1200" b="1" dirty="0">
                <a:solidFill>
                  <a:schemeClr val="tx1"/>
                </a:solidFill>
                <a:latin typeface="Arial" panose="020B0604020202020204" pitchFamily="34" charset="0"/>
                <a:ea typeface="Calibri"/>
                <a:cs typeface="Arial" panose="020B0604020202020204" pitchFamily="34" charset="0"/>
              </a:rPr>
              <a:t>Essence bank application </a:t>
            </a:r>
          </a:p>
          <a:p>
            <a:r>
              <a:rPr lang="en-US" sz="1200" dirty="0">
                <a:solidFill>
                  <a:schemeClr val="tx1"/>
                </a:solidFill>
                <a:latin typeface="Arial Nova" panose="020B0504020202020204" pitchFamily="34" charset="0"/>
                <a:ea typeface="Calibri"/>
                <a:cs typeface="Arial" panose="020B0604020202020204" pitchFamily="34" charset="0"/>
              </a:rPr>
              <a:t>Tested web application using selenium TestNG and Cucumber, where customer can log in to the application using correct id and password using parameterizations and fetching balance and taking other bank facilities and successfully log out of the application</a:t>
            </a:r>
          </a:p>
          <a:p>
            <a:endParaRPr lang="en-US" sz="1200" dirty="0">
              <a:cs typeface="Mangal"/>
            </a:endParaRPr>
          </a:p>
          <a:p>
            <a:endParaRPr lang="en-US" sz="1200" dirty="0">
              <a:cs typeface="Mangal"/>
            </a:endParaRPr>
          </a:p>
        </p:txBody>
      </p:sp>
      <p:sp>
        <p:nvSpPr>
          <p:cNvPr id="77" name="Rectangle 76">
            <a:extLst>
              <a:ext uri="{FF2B5EF4-FFF2-40B4-BE49-F238E27FC236}">
                <a16:creationId xmlns:a16="http://schemas.microsoft.com/office/drawing/2014/main" id="{40147AD2-C1AC-69F0-B5DB-48C3255E1031}"/>
              </a:ext>
            </a:extLst>
          </p:cNvPr>
          <p:cNvSpPr/>
          <p:nvPr/>
        </p:nvSpPr>
        <p:spPr>
          <a:xfrm>
            <a:off x="826978" y="1192420"/>
            <a:ext cx="941922" cy="400110"/>
          </a:xfrm>
          <a:prstGeom prst="rect">
            <a:avLst/>
          </a:prstGeom>
          <a:noFill/>
          <a:ln>
            <a:noFill/>
          </a:ln>
        </p:spPr>
        <p:txBody>
          <a:bodyPr wrap="square" lIns="91440" tIns="45720" rIns="91440" bIns="45720">
            <a:spAutoFit/>
          </a:bodyPr>
          <a:lstStyle/>
          <a:p>
            <a:pPr algn="ctr"/>
            <a:r>
              <a:rPr lang="en-US" sz="2000" b="1" i="1" cap="none" spc="0" dirty="0">
                <a:ln w="9525">
                  <a:noFill/>
                  <a:prstDash val="solid"/>
                </a:ln>
              </a:rPr>
              <a:t>Profile</a:t>
            </a:r>
          </a:p>
        </p:txBody>
      </p:sp>
    </p:spTree>
    <p:extLst>
      <p:ext uri="{BB962C8B-B14F-4D97-AF65-F5344CB8AC3E}">
        <p14:creationId xmlns:p14="http://schemas.microsoft.com/office/powerpoint/2010/main" val="2573496171"/>
      </p:ext>
    </p:extLst>
  </p:cSld>
  <p:clrMapOvr>
    <a:masterClrMapping/>
  </p:clrMapOvr>
</p:sld>
</file>

<file path=ppt/theme/theme1.xml><?xml version="1.0" encoding="utf-8"?>
<a:theme xmlns:a="http://schemas.openxmlformats.org/drawingml/2006/main" name="My bo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 book</Template>
  <TotalTime>190</TotalTime>
  <Words>375</Words>
  <Application>Microsoft Office PowerPoint</Application>
  <PresentationFormat>Widescreen</PresentationFormat>
  <Paragraphs>60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Amasis MT Pro Black</vt:lpstr>
      <vt:lpstr>Arial</vt:lpstr>
      <vt:lpstr>Arial Nova</vt:lpstr>
      <vt:lpstr>Calibri</vt:lpstr>
      <vt:lpstr>Cambria</vt:lpstr>
      <vt:lpstr>Courier New</vt:lpstr>
      <vt:lpstr>SiemensSans</vt:lpstr>
      <vt:lpstr>Wingdings</vt:lpstr>
      <vt:lpstr>My book</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Nagur Sharif Shaik</dc:creator>
  <cp:lastModifiedBy>Nagur Sharif Shaik</cp:lastModifiedBy>
  <cp:revision>2</cp:revision>
  <dcterms:created xsi:type="dcterms:W3CDTF">2023-09-08T06:00:48Z</dcterms:created>
  <dcterms:modified xsi:type="dcterms:W3CDTF">2023-09-08T09:11:45Z</dcterms:modified>
</cp:coreProperties>
</file>