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4"/>
  </p:sldMasterIdLst>
  <p:notesMasterIdLst>
    <p:notesMasterId r:id="rId27"/>
  </p:notesMasterIdLst>
  <p:sldIdLst>
    <p:sldId id="256" r:id="rId5"/>
    <p:sldId id="257" r:id="rId6"/>
    <p:sldId id="258" r:id="rId7"/>
    <p:sldId id="273" r:id="rId8"/>
    <p:sldId id="259" r:id="rId9"/>
    <p:sldId id="274" r:id="rId10"/>
    <p:sldId id="260" r:id="rId11"/>
    <p:sldId id="261" r:id="rId12"/>
    <p:sldId id="263" r:id="rId13"/>
    <p:sldId id="262" r:id="rId14"/>
    <p:sldId id="265" r:id="rId15"/>
    <p:sldId id="264" r:id="rId16"/>
    <p:sldId id="266" r:id="rId17"/>
    <p:sldId id="267" r:id="rId18"/>
    <p:sldId id="268" r:id="rId19"/>
    <p:sldId id="269" r:id="rId20"/>
    <p:sldId id="270" r:id="rId21"/>
    <p:sldId id="275" r:id="rId22"/>
    <p:sldId id="276" r:id="rId23"/>
    <p:sldId id="277" r:id="rId24"/>
    <p:sldId id="271" r:id="rId25"/>
    <p:sldId id="2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B80405-1896-46E8-8AE9-FCD6F57767F4}" v="29" dt="2022-12-22T22:05:54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278" autoAdjust="0"/>
  </p:normalViewPr>
  <p:slideViewPr>
    <p:cSldViewPr snapToGrid="0">
      <p:cViewPr varScale="1">
        <p:scale>
          <a:sx n="36" d="100"/>
          <a:sy n="36" d="100"/>
        </p:scale>
        <p:origin x="1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451B98-CC86-47FB-973A-B61E3D97513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1DC759-BA4E-411A-9677-CF6A83628FB4}">
      <dgm:prSet/>
      <dgm:spPr/>
      <dgm:t>
        <a:bodyPr/>
        <a:lstStyle/>
        <a:p>
          <a:r>
            <a:rPr lang="en-US" dirty="0"/>
            <a:t>1. Introduction</a:t>
          </a:r>
        </a:p>
      </dgm:t>
    </dgm:pt>
    <dgm:pt modelId="{9EBD3E8E-9258-4871-A70C-3A43BF17EB16}" type="parTrans" cxnId="{A1F13E04-94F4-481C-B820-2FC24DBE30E2}">
      <dgm:prSet/>
      <dgm:spPr/>
      <dgm:t>
        <a:bodyPr/>
        <a:lstStyle/>
        <a:p>
          <a:endParaRPr lang="en-US"/>
        </a:p>
      </dgm:t>
    </dgm:pt>
    <dgm:pt modelId="{55D5CCC1-6FDC-457A-B023-3C386F49DB0E}" type="sibTrans" cxnId="{A1F13E04-94F4-481C-B820-2FC24DBE30E2}">
      <dgm:prSet/>
      <dgm:spPr/>
      <dgm:t>
        <a:bodyPr/>
        <a:lstStyle/>
        <a:p>
          <a:endParaRPr lang="en-US"/>
        </a:p>
      </dgm:t>
    </dgm:pt>
    <dgm:pt modelId="{DE76AE62-A119-43D1-8BE3-79935C85E78F}">
      <dgm:prSet/>
      <dgm:spPr/>
      <dgm:t>
        <a:bodyPr/>
        <a:lstStyle/>
        <a:p>
          <a:r>
            <a:rPr lang="en-US" dirty="0"/>
            <a:t>2. Requirements</a:t>
          </a:r>
        </a:p>
      </dgm:t>
    </dgm:pt>
    <dgm:pt modelId="{FB8E339A-EEA0-4E0C-9D00-1B172424B635}" type="parTrans" cxnId="{54D84966-F5F2-445C-89FE-514CDEEB4AB7}">
      <dgm:prSet/>
      <dgm:spPr/>
      <dgm:t>
        <a:bodyPr/>
        <a:lstStyle/>
        <a:p>
          <a:endParaRPr lang="en-US"/>
        </a:p>
      </dgm:t>
    </dgm:pt>
    <dgm:pt modelId="{53677477-5664-40E4-9114-87DFD4B612B9}" type="sibTrans" cxnId="{54D84966-F5F2-445C-89FE-514CDEEB4AB7}">
      <dgm:prSet/>
      <dgm:spPr/>
      <dgm:t>
        <a:bodyPr/>
        <a:lstStyle/>
        <a:p>
          <a:endParaRPr lang="en-US"/>
        </a:p>
      </dgm:t>
    </dgm:pt>
    <dgm:pt modelId="{79D6E7C6-6CE4-4D09-B7D1-5F57B50B92E6}">
      <dgm:prSet/>
      <dgm:spPr/>
      <dgm:t>
        <a:bodyPr/>
        <a:lstStyle/>
        <a:p>
          <a:r>
            <a:rPr lang="en-US" dirty="0"/>
            <a:t>3. Design and Architecture</a:t>
          </a:r>
        </a:p>
      </dgm:t>
    </dgm:pt>
    <dgm:pt modelId="{7E57915F-F310-4377-AAFA-1DA215DED443}" type="parTrans" cxnId="{8B1BFE21-CB74-423F-85E1-6767BF9C39B3}">
      <dgm:prSet/>
      <dgm:spPr/>
      <dgm:t>
        <a:bodyPr/>
        <a:lstStyle/>
        <a:p>
          <a:endParaRPr lang="en-US"/>
        </a:p>
      </dgm:t>
    </dgm:pt>
    <dgm:pt modelId="{DCE14B0C-C986-45F3-A9B9-D361EA5393B1}" type="sibTrans" cxnId="{8B1BFE21-CB74-423F-85E1-6767BF9C39B3}">
      <dgm:prSet/>
      <dgm:spPr/>
      <dgm:t>
        <a:bodyPr/>
        <a:lstStyle/>
        <a:p>
          <a:endParaRPr lang="en-US"/>
        </a:p>
      </dgm:t>
    </dgm:pt>
    <dgm:pt modelId="{62EE2B99-8C15-4243-814E-DC99C358E6A0}">
      <dgm:prSet/>
      <dgm:spPr/>
      <dgm:t>
        <a:bodyPr/>
        <a:lstStyle/>
        <a:p>
          <a:r>
            <a:rPr lang="en-US" dirty="0"/>
            <a:t>4. BI Tools</a:t>
          </a:r>
        </a:p>
      </dgm:t>
    </dgm:pt>
    <dgm:pt modelId="{4F0DC0EC-35C0-4D4D-BD69-84E32C8F2D4D}" type="parTrans" cxnId="{5A2D3641-95FB-4610-A3AF-67A4465FE372}">
      <dgm:prSet/>
      <dgm:spPr/>
      <dgm:t>
        <a:bodyPr/>
        <a:lstStyle/>
        <a:p>
          <a:endParaRPr lang="en-US"/>
        </a:p>
      </dgm:t>
    </dgm:pt>
    <dgm:pt modelId="{66A6E12D-7ECA-41C5-9302-0005DD705EBF}" type="sibTrans" cxnId="{5A2D3641-95FB-4610-A3AF-67A4465FE372}">
      <dgm:prSet/>
      <dgm:spPr/>
      <dgm:t>
        <a:bodyPr/>
        <a:lstStyle/>
        <a:p>
          <a:endParaRPr lang="en-US"/>
        </a:p>
      </dgm:t>
    </dgm:pt>
    <dgm:pt modelId="{179F2D66-7233-44A7-8573-9522005A6CF2}">
      <dgm:prSet/>
      <dgm:spPr/>
      <dgm:t>
        <a:bodyPr/>
        <a:lstStyle/>
        <a:p>
          <a:r>
            <a:rPr lang="en-US" dirty="0"/>
            <a:t>5. Implementation</a:t>
          </a:r>
        </a:p>
      </dgm:t>
    </dgm:pt>
    <dgm:pt modelId="{4F869870-3F2F-4F96-B766-E870BDE2DA46}" type="parTrans" cxnId="{E92057DD-C406-4DA7-8D01-C8D155EDA6F0}">
      <dgm:prSet/>
      <dgm:spPr/>
      <dgm:t>
        <a:bodyPr/>
        <a:lstStyle/>
        <a:p>
          <a:endParaRPr lang="en-US"/>
        </a:p>
      </dgm:t>
    </dgm:pt>
    <dgm:pt modelId="{7113374B-0456-45CC-9169-5C53CCB24D2E}" type="sibTrans" cxnId="{E92057DD-C406-4DA7-8D01-C8D155EDA6F0}">
      <dgm:prSet/>
      <dgm:spPr/>
      <dgm:t>
        <a:bodyPr/>
        <a:lstStyle/>
        <a:p>
          <a:endParaRPr lang="en-US"/>
        </a:p>
      </dgm:t>
    </dgm:pt>
    <dgm:pt modelId="{C56DA940-62D9-42CE-B07B-9AC330D88664}">
      <dgm:prSet/>
      <dgm:spPr/>
      <dgm:t>
        <a:bodyPr/>
        <a:lstStyle/>
        <a:p>
          <a:r>
            <a:rPr lang="en-US" dirty="0"/>
            <a:t>6. Data Visualization</a:t>
          </a:r>
        </a:p>
      </dgm:t>
    </dgm:pt>
    <dgm:pt modelId="{6819DEB2-F591-49C1-98DE-DA99A7217756}" type="parTrans" cxnId="{8A18D517-1C0A-4000-86C4-DD93288EE5EB}">
      <dgm:prSet/>
      <dgm:spPr/>
      <dgm:t>
        <a:bodyPr/>
        <a:lstStyle/>
        <a:p>
          <a:endParaRPr lang="en-US"/>
        </a:p>
      </dgm:t>
    </dgm:pt>
    <dgm:pt modelId="{58C07C0A-9833-42CC-87B3-C5932F22F5B6}" type="sibTrans" cxnId="{8A18D517-1C0A-4000-86C4-DD93288EE5EB}">
      <dgm:prSet/>
      <dgm:spPr/>
      <dgm:t>
        <a:bodyPr/>
        <a:lstStyle/>
        <a:p>
          <a:endParaRPr lang="en-US"/>
        </a:p>
      </dgm:t>
    </dgm:pt>
    <dgm:pt modelId="{EDE583E3-5BDB-4DB5-9E24-1149E1BF41CB}">
      <dgm:prSet/>
      <dgm:spPr/>
      <dgm:t>
        <a:bodyPr/>
        <a:lstStyle/>
        <a:p>
          <a:r>
            <a:rPr lang="en-US" dirty="0"/>
            <a:t>7. Conclusion</a:t>
          </a:r>
        </a:p>
      </dgm:t>
    </dgm:pt>
    <dgm:pt modelId="{E07AC25D-5342-41B2-A2C4-E8F8ACADA4EE}" type="parTrans" cxnId="{D923EAED-463C-4A6C-8061-4F906C7E4C18}">
      <dgm:prSet/>
      <dgm:spPr/>
      <dgm:t>
        <a:bodyPr/>
        <a:lstStyle/>
        <a:p>
          <a:endParaRPr lang="en-US"/>
        </a:p>
      </dgm:t>
    </dgm:pt>
    <dgm:pt modelId="{8D3EB486-62A7-4056-8525-89E8EEF45CF0}" type="sibTrans" cxnId="{D923EAED-463C-4A6C-8061-4F906C7E4C18}">
      <dgm:prSet/>
      <dgm:spPr/>
      <dgm:t>
        <a:bodyPr/>
        <a:lstStyle/>
        <a:p>
          <a:endParaRPr lang="en-US"/>
        </a:p>
      </dgm:t>
    </dgm:pt>
    <dgm:pt modelId="{3A89A022-CC9A-44AB-ADC4-BD24D8099B03}" type="pres">
      <dgm:prSet presAssocID="{08451B98-CC86-47FB-973A-B61E3D97513D}" presName="Name0" presStyleCnt="0">
        <dgm:presLayoutVars>
          <dgm:dir/>
          <dgm:animLvl val="lvl"/>
          <dgm:resizeHandles val="exact"/>
        </dgm:presLayoutVars>
      </dgm:prSet>
      <dgm:spPr/>
    </dgm:pt>
    <dgm:pt modelId="{ACE79E76-4A41-40FA-8A39-D76B1B014E6B}" type="pres">
      <dgm:prSet presAssocID="{DC1DC759-BA4E-411A-9677-CF6A83628FB4}" presName="linNode" presStyleCnt="0"/>
      <dgm:spPr/>
    </dgm:pt>
    <dgm:pt modelId="{C5F2C052-8957-41B3-8933-9D3505D5B62D}" type="pres">
      <dgm:prSet presAssocID="{DC1DC759-BA4E-411A-9677-CF6A83628FB4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88FF785C-E6CE-4B45-828F-F7E64B22A033}" type="pres">
      <dgm:prSet presAssocID="{55D5CCC1-6FDC-457A-B023-3C386F49DB0E}" presName="sp" presStyleCnt="0"/>
      <dgm:spPr/>
    </dgm:pt>
    <dgm:pt modelId="{0F8A84F3-948A-464A-95BE-062116C1E8B8}" type="pres">
      <dgm:prSet presAssocID="{DE76AE62-A119-43D1-8BE3-79935C85E78F}" presName="linNode" presStyleCnt="0"/>
      <dgm:spPr/>
    </dgm:pt>
    <dgm:pt modelId="{0CD0D116-9882-4CFE-A7CE-974B2FC48E9F}" type="pres">
      <dgm:prSet presAssocID="{DE76AE62-A119-43D1-8BE3-79935C85E78F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7C51BC82-6EF4-42F9-AC02-FC4CB8224830}" type="pres">
      <dgm:prSet presAssocID="{53677477-5664-40E4-9114-87DFD4B612B9}" presName="sp" presStyleCnt="0"/>
      <dgm:spPr/>
    </dgm:pt>
    <dgm:pt modelId="{05D7BB6A-D09F-42A8-BF66-7C193122FD3D}" type="pres">
      <dgm:prSet presAssocID="{79D6E7C6-6CE4-4D09-B7D1-5F57B50B92E6}" presName="linNode" presStyleCnt="0"/>
      <dgm:spPr/>
    </dgm:pt>
    <dgm:pt modelId="{F66910C6-C59A-462B-89C2-A703940786AD}" type="pres">
      <dgm:prSet presAssocID="{79D6E7C6-6CE4-4D09-B7D1-5F57B50B92E6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2436AAE0-39E3-458F-BAF7-1F93F904E3D3}" type="pres">
      <dgm:prSet presAssocID="{DCE14B0C-C986-45F3-A9B9-D361EA5393B1}" presName="sp" presStyleCnt="0"/>
      <dgm:spPr/>
    </dgm:pt>
    <dgm:pt modelId="{FF885660-0A09-4AC3-A4F6-B578D947CBCD}" type="pres">
      <dgm:prSet presAssocID="{62EE2B99-8C15-4243-814E-DC99C358E6A0}" presName="linNode" presStyleCnt="0"/>
      <dgm:spPr/>
    </dgm:pt>
    <dgm:pt modelId="{699F774A-9FFE-4436-998F-A2EC862CFED7}" type="pres">
      <dgm:prSet presAssocID="{62EE2B99-8C15-4243-814E-DC99C358E6A0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0702F3DF-33DE-4899-AAD0-814F0EE47D81}" type="pres">
      <dgm:prSet presAssocID="{66A6E12D-7ECA-41C5-9302-0005DD705EBF}" presName="sp" presStyleCnt="0"/>
      <dgm:spPr/>
    </dgm:pt>
    <dgm:pt modelId="{39DF4F4F-6218-483D-AC40-9292683F1AD6}" type="pres">
      <dgm:prSet presAssocID="{179F2D66-7233-44A7-8573-9522005A6CF2}" presName="linNode" presStyleCnt="0"/>
      <dgm:spPr/>
    </dgm:pt>
    <dgm:pt modelId="{6A64E091-5B91-48E8-B50A-A8B66F0FD9BF}" type="pres">
      <dgm:prSet presAssocID="{179F2D66-7233-44A7-8573-9522005A6CF2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AFB9594C-EF8E-4711-AE71-4F41F634F4A3}" type="pres">
      <dgm:prSet presAssocID="{7113374B-0456-45CC-9169-5C53CCB24D2E}" presName="sp" presStyleCnt="0"/>
      <dgm:spPr/>
    </dgm:pt>
    <dgm:pt modelId="{32376C4D-6B1C-4354-8B39-81DDFA4C0A22}" type="pres">
      <dgm:prSet presAssocID="{C56DA940-62D9-42CE-B07B-9AC330D88664}" presName="linNode" presStyleCnt="0"/>
      <dgm:spPr/>
    </dgm:pt>
    <dgm:pt modelId="{C7898532-BD32-42A9-AA4D-97C6F40A3FE8}" type="pres">
      <dgm:prSet presAssocID="{C56DA940-62D9-42CE-B07B-9AC330D88664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69179493-26CE-4CFD-839D-9CCD8F07432A}" type="pres">
      <dgm:prSet presAssocID="{58C07C0A-9833-42CC-87B3-C5932F22F5B6}" presName="sp" presStyleCnt="0"/>
      <dgm:spPr/>
    </dgm:pt>
    <dgm:pt modelId="{2CFA4A13-31AD-48BE-A593-17644C0B4764}" type="pres">
      <dgm:prSet presAssocID="{EDE583E3-5BDB-4DB5-9E24-1149E1BF41CB}" presName="linNode" presStyleCnt="0"/>
      <dgm:spPr/>
    </dgm:pt>
    <dgm:pt modelId="{663C24D2-02B6-479C-8BCC-F52AB544B9BA}" type="pres">
      <dgm:prSet presAssocID="{EDE583E3-5BDB-4DB5-9E24-1149E1BF41CB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A1F13E04-94F4-481C-B820-2FC24DBE30E2}" srcId="{08451B98-CC86-47FB-973A-B61E3D97513D}" destId="{DC1DC759-BA4E-411A-9677-CF6A83628FB4}" srcOrd="0" destOrd="0" parTransId="{9EBD3E8E-9258-4871-A70C-3A43BF17EB16}" sibTransId="{55D5CCC1-6FDC-457A-B023-3C386F49DB0E}"/>
    <dgm:cxn modelId="{A23D6D15-1467-4B5C-AEE4-37BAFC856F8B}" type="presOf" srcId="{62EE2B99-8C15-4243-814E-DC99C358E6A0}" destId="{699F774A-9FFE-4436-998F-A2EC862CFED7}" srcOrd="0" destOrd="0" presId="urn:microsoft.com/office/officeart/2005/8/layout/vList5"/>
    <dgm:cxn modelId="{8A18D517-1C0A-4000-86C4-DD93288EE5EB}" srcId="{08451B98-CC86-47FB-973A-B61E3D97513D}" destId="{C56DA940-62D9-42CE-B07B-9AC330D88664}" srcOrd="5" destOrd="0" parTransId="{6819DEB2-F591-49C1-98DE-DA99A7217756}" sibTransId="{58C07C0A-9833-42CC-87B3-C5932F22F5B6}"/>
    <dgm:cxn modelId="{8B1BFE21-CB74-423F-85E1-6767BF9C39B3}" srcId="{08451B98-CC86-47FB-973A-B61E3D97513D}" destId="{79D6E7C6-6CE4-4D09-B7D1-5F57B50B92E6}" srcOrd="2" destOrd="0" parTransId="{7E57915F-F310-4377-AAFA-1DA215DED443}" sibTransId="{DCE14B0C-C986-45F3-A9B9-D361EA5393B1}"/>
    <dgm:cxn modelId="{718C515D-92AE-4ED4-9E2E-4A9C635F1B23}" type="presOf" srcId="{08451B98-CC86-47FB-973A-B61E3D97513D}" destId="{3A89A022-CC9A-44AB-ADC4-BD24D8099B03}" srcOrd="0" destOrd="0" presId="urn:microsoft.com/office/officeart/2005/8/layout/vList5"/>
    <dgm:cxn modelId="{5A2D3641-95FB-4610-A3AF-67A4465FE372}" srcId="{08451B98-CC86-47FB-973A-B61E3D97513D}" destId="{62EE2B99-8C15-4243-814E-DC99C358E6A0}" srcOrd="3" destOrd="0" parTransId="{4F0DC0EC-35C0-4D4D-BD69-84E32C8F2D4D}" sibTransId="{66A6E12D-7ECA-41C5-9302-0005DD705EBF}"/>
    <dgm:cxn modelId="{F43C9464-67D1-4361-9DB0-AFB7F6B5DC5E}" type="presOf" srcId="{C56DA940-62D9-42CE-B07B-9AC330D88664}" destId="{C7898532-BD32-42A9-AA4D-97C6F40A3FE8}" srcOrd="0" destOrd="0" presId="urn:microsoft.com/office/officeart/2005/8/layout/vList5"/>
    <dgm:cxn modelId="{54D84966-F5F2-445C-89FE-514CDEEB4AB7}" srcId="{08451B98-CC86-47FB-973A-B61E3D97513D}" destId="{DE76AE62-A119-43D1-8BE3-79935C85E78F}" srcOrd="1" destOrd="0" parTransId="{FB8E339A-EEA0-4E0C-9D00-1B172424B635}" sibTransId="{53677477-5664-40E4-9114-87DFD4B612B9}"/>
    <dgm:cxn modelId="{0A41EF70-48EE-40BB-A36F-437BCA174118}" type="presOf" srcId="{DC1DC759-BA4E-411A-9677-CF6A83628FB4}" destId="{C5F2C052-8957-41B3-8933-9D3505D5B62D}" srcOrd="0" destOrd="0" presId="urn:microsoft.com/office/officeart/2005/8/layout/vList5"/>
    <dgm:cxn modelId="{1E8D5CCB-0025-4B72-99F1-51F08B5B788E}" type="presOf" srcId="{EDE583E3-5BDB-4DB5-9E24-1149E1BF41CB}" destId="{663C24D2-02B6-479C-8BCC-F52AB544B9BA}" srcOrd="0" destOrd="0" presId="urn:microsoft.com/office/officeart/2005/8/layout/vList5"/>
    <dgm:cxn modelId="{0A82ECCC-D4C3-4094-AB6D-FFDC82AE9E77}" type="presOf" srcId="{DE76AE62-A119-43D1-8BE3-79935C85E78F}" destId="{0CD0D116-9882-4CFE-A7CE-974B2FC48E9F}" srcOrd="0" destOrd="0" presId="urn:microsoft.com/office/officeart/2005/8/layout/vList5"/>
    <dgm:cxn modelId="{25D781DB-9F54-45CA-BD67-6BA940E45A30}" type="presOf" srcId="{179F2D66-7233-44A7-8573-9522005A6CF2}" destId="{6A64E091-5B91-48E8-B50A-A8B66F0FD9BF}" srcOrd="0" destOrd="0" presId="urn:microsoft.com/office/officeart/2005/8/layout/vList5"/>
    <dgm:cxn modelId="{E92057DD-C406-4DA7-8D01-C8D155EDA6F0}" srcId="{08451B98-CC86-47FB-973A-B61E3D97513D}" destId="{179F2D66-7233-44A7-8573-9522005A6CF2}" srcOrd="4" destOrd="0" parTransId="{4F869870-3F2F-4F96-B766-E870BDE2DA46}" sibTransId="{7113374B-0456-45CC-9169-5C53CCB24D2E}"/>
    <dgm:cxn modelId="{D923EAED-463C-4A6C-8061-4F906C7E4C18}" srcId="{08451B98-CC86-47FB-973A-B61E3D97513D}" destId="{EDE583E3-5BDB-4DB5-9E24-1149E1BF41CB}" srcOrd="6" destOrd="0" parTransId="{E07AC25D-5342-41B2-A2C4-E8F8ACADA4EE}" sibTransId="{8D3EB486-62A7-4056-8525-89E8EEF45CF0}"/>
    <dgm:cxn modelId="{2617BDF1-88EB-48E5-AE25-1F2C9F404B4D}" type="presOf" srcId="{79D6E7C6-6CE4-4D09-B7D1-5F57B50B92E6}" destId="{F66910C6-C59A-462B-89C2-A703940786AD}" srcOrd="0" destOrd="0" presId="urn:microsoft.com/office/officeart/2005/8/layout/vList5"/>
    <dgm:cxn modelId="{2A60C68B-5C14-4DE1-836F-660333E3094F}" type="presParOf" srcId="{3A89A022-CC9A-44AB-ADC4-BD24D8099B03}" destId="{ACE79E76-4A41-40FA-8A39-D76B1B014E6B}" srcOrd="0" destOrd="0" presId="urn:microsoft.com/office/officeart/2005/8/layout/vList5"/>
    <dgm:cxn modelId="{D59EBC89-77A5-43B3-8A7C-2D119E4273FB}" type="presParOf" srcId="{ACE79E76-4A41-40FA-8A39-D76B1B014E6B}" destId="{C5F2C052-8957-41B3-8933-9D3505D5B62D}" srcOrd="0" destOrd="0" presId="urn:microsoft.com/office/officeart/2005/8/layout/vList5"/>
    <dgm:cxn modelId="{929DABA2-345E-450F-98BB-59AC6532F04E}" type="presParOf" srcId="{3A89A022-CC9A-44AB-ADC4-BD24D8099B03}" destId="{88FF785C-E6CE-4B45-828F-F7E64B22A033}" srcOrd="1" destOrd="0" presId="urn:microsoft.com/office/officeart/2005/8/layout/vList5"/>
    <dgm:cxn modelId="{A06D58B8-F941-4C30-BD88-860935CE2439}" type="presParOf" srcId="{3A89A022-CC9A-44AB-ADC4-BD24D8099B03}" destId="{0F8A84F3-948A-464A-95BE-062116C1E8B8}" srcOrd="2" destOrd="0" presId="urn:microsoft.com/office/officeart/2005/8/layout/vList5"/>
    <dgm:cxn modelId="{D3ACA489-EEF5-44F6-B9CA-23525429680C}" type="presParOf" srcId="{0F8A84F3-948A-464A-95BE-062116C1E8B8}" destId="{0CD0D116-9882-4CFE-A7CE-974B2FC48E9F}" srcOrd="0" destOrd="0" presId="urn:microsoft.com/office/officeart/2005/8/layout/vList5"/>
    <dgm:cxn modelId="{E791F088-565E-4F07-8C36-D966857455C9}" type="presParOf" srcId="{3A89A022-CC9A-44AB-ADC4-BD24D8099B03}" destId="{7C51BC82-6EF4-42F9-AC02-FC4CB8224830}" srcOrd="3" destOrd="0" presId="urn:microsoft.com/office/officeart/2005/8/layout/vList5"/>
    <dgm:cxn modelId="{A01C4109-E2B0-477F-953F-D0B251766F16}" type="presParOf" srcId="{3A89A022-CC9A-44AB-ADC4-BD24D8099B03}" destId="{05D7BB6A-D09F-42A8-BF66-7C193122FD3D}" srcOrd="4" destOrd="0" presId="urn:microsoft.com/office/officeart/2005/8/layout/vList5"/>
    <dgm:cxn modelId="{84D7480D-DE5C-4B1F-BBD7-4FF4765C0A9C}" type="presParOf" srcId="{05D7BB6A-D09F-42A8-BF66-7C193122FD3D}" destId="{F66910C6-C59A-462B-89C2-A703940786AD}" srcOrd="0" destOrd="0" presId="urn:microsoft.com/office/officeart/2005/8/layout/vList5"/>
    <dgm:cxn modelId="{E20584B3-0777-4F21-8F0E-9F07B200AABF}" type="presParOf" srcId="{3A89A022-CC9A-44AB-ADC4-BD24D8099B03}" destId="{2436AAE0-39E3-458F-BAF7-1F93F904E3D3}" srcOrd="5" destOrd="0" presId="urn:microsoft.com/office/officeart/2005/8/layout/vList5"/>
    <dgm:cxn modelId="{C5AD3BAA-97A1-4CF4-9E89-0239D3DB658C}" type="presParOf" srcId="{3A89A022-CC9A-44AB-ADC4-BD24D8099B03}" destId="{FF885660-0A09-4AC3-A4F6-B578D947CBCD}" srcOrd="6" destOrd="0" presId="urn:microsoft.com/office/officeart/2005/8/layout/vList5"/>
    <dgm:cxn modelId="{CD9EE86E-CCE0-4DC6-9C03-D5E17939367E}" type="presParOf" srcId="{FF885660-0A09-4AC3-A4F6-B578D947CBCD}" destId="{699F774A-9FFE-4436-998F-A2EC862CFED7}" srcOrd="0" destOrd="0" presId="urn:microsoft.com/office/officeart/2005/8/layout/vList5"/>
    <dgm:cxn modelId="{9443407B-0533-42CA-B38B-E06BB4A319D2}" type="presParOf" srcId="{3A89A022-CC9A-44AB-ADC4-BD24D8099B03}" destId="{0702F3DF-33DE-4899-AAD0-814F0EE47D81}" srcOrd="7" destOrd="0" presId="urn:microsoft.com/office/officeart/2005/8/layout/vList5"/>
    <dgm:cxn modelId="{8C699CA6-8BF5-48C5-8E1D-85037DDD2E1D}" type="presParOf" srcId="{3A89A022-CC9A-44AB-ADC4-BD24D8099B03}" destId="{39DF4F4F-6218-483D-AC40-9292683F1AD6}" srcOrd="8" destOrd="0" presId="urn:microsoft.com/office/officeart/2005/8/layout/vList5"/>
    <dgm:cxn modelId="{50411B53-F4D6-4C0B-829F-88888EA000B0}" type="presParOf" srcId="{39DF4F4F-6218-483D-AC40-9292683F1AD6}" destId="{6A64E091-5B91-48E8-B50A-A8B66F0FD9BF}" srcOrd="0" destOrd="0" presId="urn:microsoft.com/office/officeart/2005/8/layout/vList5"/>
    <dgm:cxn modelId="{5CC977E0-3D3A-4265-9B6D-3914CA975FB7}" type="presParOf" srcId="{3A89A022-CC9A-44AB-ADC4-BD24D8099B03}" destId="{AFB9594C-EF8E-4711-AE71-4F41F634F4A3}" srcOrd="9" destOrd="0" presId="urn:microsoft.com/office/officeart/2005/8/layout/vList5"/>
    <dgm:cxn modelId="{09B10829-E48F-4070-BAE0-A7C353ACBCB9}" type="presParOf" srcId="{3A89A022-CC9A-44AB-ADC4-BD24D8099B03}" destId="{32376C4D-6B1C-4354-8B39-81DDFA4C0A22}" srcOrd="10" destOrd="0" presId="urn:microsoft.com/office/officeart/2005/8/layout/vList5"/>
    <dgm:cxn modelId="{B105404D-2A6D-4FB7-AAEC-197BA654C5EE}" type="presParOf" srcId="{32376C4D-6B1C-4354-8B39-81DDFA4C0A22}" destId="{C7898532-BD32-42A9-AA4D-97C6F40A3FE8}" srcOrd="0" destOrd="0" presId="urn:microsoft.com/office/officeart/2005/8/layout/vList5"/>
    <dgm:cxn modelId="{9BE841BE-159B-4B11-88F8-554F8F28FA70}" type="presParOf" srcId="{3A89A022-CC9A-44AB-ADC4-BD24D8099B03}" destId="{69179493-26CE-4CFD-839D-9CCD8F07432A}" srcOrd="11" destOrd="0" presId="urn:microsoft.com/office/officeart/2005/8/layout/vList5"/>
    <dgm:cxn modelId="{6FFF875E-7867-4B22-B759-9600F108D405}" type="presParOf" srcId="{3A89A022-CC9A-44AB-ADC4-BD24D8099B03}" destId="{2CFA4A13-31AD-48BE-A593-17644C0B4764}" srcOrd="12" destOrd="0" presId="urn:microsoft.com/office/officeart/2005/8/layout/vList5"/>
    <dgm:cxn modelId="{172B1CB2-6C0C-485B-B692-F0D7478B3173}" type="presParOf" srcId="{2CFA4A13-31AD-48BE-A593-17644C0B4764}" destId="{663C24D2-02B6-479C-8BCC-F52AB544B9B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2C052-8957-41B3-8933-9D3505D5B62D}">
      <dsp:nvSpPr>
        <dsp:cNvPr id="0" name=""/>
        <dsp:cNvSpPr/>
      </dsp:nvSpPr>
      <dsp:spPr>
        <a:xfrm>
          <a:off x="3364992" y="371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1. Introduction</a:t>
          </a:r>
        </a:p>
      </dsp:txBody>
      <dsp:txXfrm>
        <a:off x="3394085" y="29464"/>
        <a:ext cx="3727430" cy="537785"/>
      </dsp:txXfrm>
    </dsp:sp>
    <dsp:sp modelId="{0CD0D116-9882-4CFE-A7CE-974B2FC48E9F}">
      <dsp:nvSpPr>
        <dsp:cNvPr id="0" name=""/>
        <dsp:cNvSpPr/>
      </dsp:nvSpPr>
      <dsp:spPr>
        <a:xfrm>
          <a:off x="3364992" y="626142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2. Requirements</a:t>
          </a:r>
        </a:p>
      </dsp:txBody>
      <dsp:txXfrm>
        <a:off x="3394085" y="655235"/>
        <a:ext cx="3727430" cy="537785"/>
      </dsp:txXfrm>
    </dsp:sp>
    <dsp:sp modelId="{F66910C6-C59A-462B-89C2-A703940786AD}">
      <dsp:nvSpPr>
        <dsp:cNvPr id="0" name=""/>
        <dsp:cNvSpPr/>
      </dsp:nvSpPr>
      <dsp:spPr>
        <a:xfrm>
          <a:off x="3364992" y="1251912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3. Design and Architecture</a:t>
          </a:r>
        </a:p>
      </dsp:txBody>
      <dsp:txXfrm>
        <a:off x="3394085" y="1281005"/>
        <a:ext cx="3727430" cy="537785"/>
      </dsp:txXfrm>
    </dsp:sp>
    <dsp:sp modelId="{699F774A-9FFE-4436-998F-A2EC862CFED7}">
      <dsp:nvSpPr>
        <dsp:cNvPr id="0" name=""/>
        <dsp:cNvSpPr/>
      </dsp:nvSpPr>
      <dsp:spPr>
        <a:xfrm>
          <a:off x="3364992" y="1877683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4. BI Tools</a:t>
          </a:r>
        </a:p>
      </dsp:txBody>
      <dsp:txXfrm>
        <a:off x="3394085" y="1906776"/>
        <a:ext cx="3727430" cy="537785"/>
      </dsp:txXfrm>
    </dsp:sp>
    <dsp:sp modelId="{6A64E091-5B91-48E8-B50A-A8B66F0FD9BF}">
      <dsp:nvSpPr>
        <dsp:cNvPr id="0" name=""/>
        <dsp:cNvSpPr/>
      </dsp:nvSpPr>
      <dsp:spPr>
        <a:xfrm>
          <a:off x="3364992" y="2503453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5. Implementation</a:t>
          </a:r>
        </a:p>
      </dsp:txBody>
      <dsp:txXfrm>
        <a:off x="3394085" y="2532546"/>
        <a:ext cx="3727430" cy="537785"/>
      </dsp:txXfrm>
    </dsp:sp>
    <dsp:sp modelId="{C7898532-BD32-42A9-AA4D-97C6F40A3FE8}">
      <dsp:nvSpPr>
        <dsp:cNvPr id="0" name=""/>
        <dsp:cNvSpPr/>
      </dsp:nvSpPr>
      <dsp:spPr>
        <a:xfrm>
          <a:off x="3364992" y="3129223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6. Data Visualization</a:t>
          </a:r>
        </a:p>
      </dsp:txBody>
      <dsp:txXfrm>
        <a:off x="3394085" y="3158316"/>
        <a:ext cx="3727430" cy="537785"/>
      </dsp:txXfrm>
    </dsp:sp>
    <dsp:sp modelId="{663C24D2-02B6-479C-8BCC-F52AB544B9BA}">
      <dsp:nvSpPr>
        <dsp:cNvPr id="0" name=""/>
        <dsp:cNvSpPr/>
      </dsp:nvSpPr>
      <dsp:spPr>
        <a:xfrm>
          <a:off x="3364992" y="3754994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7. Conclusion</a:t>
          </a:r>
        </a:p>
      </dsp:txBody>
      <dsp:txXfrm>
        <a:off x="3394085" y="3784087"/>
        <a:ext cx="3727430" cy="537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2897B-B316-4B90-921C-A452FEAD44BA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DFFAE-948D-47C3-991A-226FC15D8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DFFAE-948D-47C3-991A-226FC15D8D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9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0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5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3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1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6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7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0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2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4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8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6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8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9686CA-0DC7-2011-4146-19D6DAF11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2" y="559813"/>
            <a:ext cx="4390807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Warehouse Final Project:</a:t>
            </a:r>
            <a:br>
              <a:rPr lang="en-US" sz="37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Car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BD896-7CB6-E8A4-D3AE-9D67B18A4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756" y="2384474"/>
            <a:ext cx="4390524" cy="372861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venir Next LT Pro" panose="020B0504020202020204" pitchFamily="34" charset="0"/>
              <a:buChar char="+"/>
            </a:pPr>
            <a:r>
              <a:rPr lang="en-US" sz="1800"/>
              <a:t>Presented by:</a:t>
            </a:r>
          </a:p>
          <a:p>
            <a:pPr marL="342900" indent="-228600" algn="l">
              <a:buFont typeface="Avenir Next LT Pro" panose="020B0504020202020204" pitchFamily="34" charset="0"/>
              <a:buChar char="+"/>
            </a:pPr>
            <a:r>
              <a:rPr lang="en-US" sz="1800"/>
              <a:t>Meryem Abdallah</a:t>
            </a:r>
          </a:p>
          <a:p>
            <a:pPr marL="342900" indent="-228600" algn="l">
              <a:buFont typeface="Avenir Next LT Pro" panose="020B0504020202020204" pitchFamily="34" charset="0"/>
              <a:buChar char="+"/>
            </a:pPr>
            <a:r>
              <a:rPr lang="en-US" sz="1800"/>
              <a:t>Othmane Atanane</a:t>
            </a:r>
          </a:p>
          <a:p>
            <a:pPr marL="342900" indent="-228600" algn="l">
              <a:buFont typeface="Avenir Next LT Pro" panose="020B0504020202020204" pitchFamily="34" charset="0"/>
              <a:buChar char="+"/>
            </a:pPr>
            <a:r>
              <a:rPr lang="en-US" sz="1800"/>
              <a:t>Yassir Benabdallah</a:t>
            </a:r>
          </a:p>
        </p:txBody>
      </p:sp>
      <p:pic>
        <p:nvPicPr>
          <p:cNvPr id="59" name="Picture 3" descr="A close-up of a stack of books&#10;&#10;Description automatically generated with low confidence">
            <a:extLst>
              <a:ext uri="{FF2B5EF4-FFF2-40B4-BE49-F238E27FC236}">
                <a16:creationId xmlns:a16="http://schemas.microsoft.com/office/drawing/2014/main" id="{194025BC-9B36-6AF9-2339-842DBDCCDB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42" r="21984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49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0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644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3DB4696B-7CAE-4CF0-A785-43D6C2C90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8D47050-8B98-4FE2-968E-8D2ADFC41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9394E68-C00D-4B74-80B9-6CD2BFEA2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612B7EE-4793-490B-B8B4-2BD542AB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D768DB0-EA6C-4ACE-83CF-AA7BA8EE9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CF60B5-E2CD-4E1A-8B45-3AFA7A7CB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F5DFACC-6B8A-49B5-822B-A75061CD6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88C5A9B-BFED-47A2-AB0E-7BE8414B1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3B94275-AE5F-43CE-B3B4-3955818D8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578F4A-4254-2C86-F35A-0E202C0B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93" y="1441924"/>
            <a:ext cx="5469251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DW Dimensional Design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8CA1747A-4050-4E70-AED3-54A61C655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84664" y="449070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305ED5E-428A-4567-9CB8-8143946C9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A761FFF-2561-4A1F-8607-B4AF40075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BA1E17C-65D5-6CF7-9F2B-76A4DF1342F8}"/>
              </a:ext>
            </a:extLst>
          </p:cNvPr>
          <p:cNvPicPr/>
          <p:nvPr/>
        </p:nvPicPr>
        <p:blipFill rotWithShape="1">
          <a:blip r:embed="rId2"/>
          <a:srcRect r="-1" b="459"/>
          <a:stretch/>
        </p:blipFill>
        <p:spPr>
          <a:xfrm>
            <a:off x="5774511" y="234926"/>
            <a:ext cx="5674354" cy="6051340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F92766D7-899F-44A9-A652-6DC23F3ED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3CF4CAC-E502-4CC3-A814-15B71A24E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678B6DB5-16C1-4519-B4A2-BD17B7915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C7D61B0-397F-4E05-A2C2-5D8F57DD4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D3924DF-9B2B-49D2-AAB2-FD2EFF59FC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3A7A804-86CE-4FE1-B765-779BD3A80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9002F817-6584-4F34-9E09-DB18B52E9F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3585B0A-7B27-483E-AA2C-C1AF351D60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28361A9-E142-4E70-A7DF-E9DF751A6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9E70F87-5151-4C69-A763-5E271B781F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59E8169-1B34-4BB8-BD55-CA83DC7B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071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F6321-E5AA-6CE1-E10D-2900D148C8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-1" b="1572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2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54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7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B8FB79-6DE4-93D1-96AF-2EA97C4C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FB671-FAA4-4FD1-6D04-7EBEFCDAF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069354"/>
            <a:ext cx="9144000" cy="126528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4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684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DB39ED-F75F-2FC7-D838-831387DF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Star Schema Implementation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172989-917F-4BD5-6887-C3C96EAFD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29774" y="567942"/>
            <a:ext cx="3315779" cy="5716862"/>
          </a:xfrm>
          <a:prstGeom prst="rect">
            <a:avLst/>
          </a:prstGeom>
          <a:noFill/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193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D53C33-21B8-2D92-DAE3-32B10E4F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ETL System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Content Placeholder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BFBA9D3-7777-3F1B-6344-4010F5BEB41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6557" y="1745792"/>
            <a:ext cx="6402214" cy="3361162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D740CDD-D325-B7A0-46D7-85E891E5E5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34417" y="1729788"/>
            <a:ext cx="6448910" cy="3361162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14761C-A3B4-5EFB-0FFC-6BD7D0FF9F4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28972" y="1757183"/>
            <a:ext cx="6448909" cy="33337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35BE14-8E0C-C5B5-192F-16D17A8FF9D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131369" y="1754493"/>
            <a:ext cx="6446512" cy="33337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7AFF75-553C-09AC-6D32-095158EE62F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109313" y="1740960"/>
            <a:ext cx="6468567" cy="3347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2ABCFD-4D8E-9399-C384-877369B5B36E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103867" y="1858002"/>
            <a:ext cx="2499434" cy="3155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1EB87A-A37B-681C-5D4A-808813573F6A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7060135" y="1857523"/>
            <a:ext cx="2534526" cy="31565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FB7D97-802E-58A1-9F2E-63F54BE9E849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9081039" y="1869971"/>
            <a:ext cx="2464342" cy="3127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99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1AA31D-83AE-8FB3-02A6-028016AF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Population of Star Schema Using ETL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Content Placeholder 3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59C3A58F-2EB3-576B-8030-D8986EF1B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6557" y="1705778"/>
            <a:ext cx="6402214" cy="3441190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8699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FABEE4-2788-2C35-38BA-F185D422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OLAP Cube Implementation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4C5DE99-CD46-7068-A95B-0D51E0303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6557" y="1761798"/>
            <a:ext cx="6402214" cy="3329149"/>
          </a:xfrm>
          <a:prstGeom prst="rect">
            <a:avLst/>
          </a:prstGeom>
          <a:noFill/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23AD253-BA95-7766-AFE7-D282361BE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426" y="621964"/>
            <a:ext cx="3429000" cy="544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8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3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4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4" descr="3D abstract blue and gold cube illustration">
            <a:extLst>
              <a:ext uri="{FF2B5EF4-FFF2-40B4-BE49-F238E27FC236}">
                <a16:creationId xmlns:a16="http://schemas.microsoft.com/office/drawing/2014/main" id="{E7EDC7C6-BA26-4FA0-51BD-9097C266A0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-1" b="624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352C3E-B763-F146-13B9-D65E5CF4C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8800" b="1" dirty="0">
                <a:solidFill>
                  <a:srgbClr val="FFFFFF"/>
                </a:solidFill>
              </a:rPr>
              <a:t>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0EE69-1A91-CDE7-9A5B-500CD562C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en-US" sz="2200">
              <a:solidFill>
                <a:srgbClr val="FFFFFF"/>
              </a:solidFill>
            </a:endParaRPr>
          </a:p>
        </p:txBody>
      </p:sp>
      <p:grpSp>
        <p:nvGrpSpPr>
          <p:cNvPr id="56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3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5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66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3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4324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2BD190-4F5D-AC42-BF0D-8ABFD6BC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Sales Based on Location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9820718A-42AC-71F2-BB29-81760EE44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6557" y="1705778"/>
            <a:ext cx="6402214" cy="3441190"/>
          </a:xfrm>
          <a:prstGeom prst="rect">
            <a:avLst/>
          </a:prstGeom>
          <a:noFill/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61260C7-17BA-A527-F299-3B598E5DD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769" y="1687829"/>
            <a:ext cx="6313210" cy="3375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070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F77EE5-BA95-F4FC-7499-F06F6565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Sales Based on Date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4E8C93B8-B448-DBD6-EB9A-E30D693A2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6557" y="1705778"/>
            <a:ext cx="6402214" cy="3441190"/>
          </a:xfrm>
          <a:prstGeom prst="rect">
            <a:avLst/>
          </a:prstGeom>
          <a:noFill/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BB0C1EB-7F70-2304-2277-B52A07EB6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490" y="1699724"/>
            <a:ext cx="6393215" cy="3436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18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DA2C-D09A-D551-CDFF-1E794805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Per Location</a:t>
            </a:r>
          </a:p>
        </p:txBody>
      </p:sp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2235AE93-6FF2-21AA-E9AE-BAE03267F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073" y="1825625"/>
            <a:ext cx="807985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49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933F-0624-213A-84D1-A10700DE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C7DC3B-1FDF-8EFE-4F67-EDB402C2A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2785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0133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4105-017B-D501-D01C-532BF812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Per Date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F5CAF2-D7C7-1524-FA30-3CE0E7D24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976" y="1825625"/>
            <a:ext cx="8072047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8624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A86B12C7-9D7E-9186-CEA4-A43EB3CE1D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-1" b="1572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C29389-9790-51A8-F358-D1EF903EF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C8485-D0D4-1AB2-6422-D519B184F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708" y="4069780"/>
            <a:ext cx="9781327" cy="20566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2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3602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52" name="Freeform: Shape 14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16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17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18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21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E6EB33-8D3A-6EB0-B00F-DD0056EF0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744909"/>
            <a:ext cx="3776416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7200" b="1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67B27-6C8E-28A7-B9F7-AAA5A81C3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3776415" cy="2054306"/>
          </a:xfrm>
        </p:spPr>
        <p:txBody>
          <a:bodyPr anchor="t">
            <a:normAutofit/>
          </a:bodyPr>
          <a:lstStyle/>
          <a:p>
            <a:pPr algn="l"/>
            <a:endParaRPr lang="en-US" sz="2200"/>
          </a:p>
        </p:txBody>
      </p:sp>
      <p:grpSp>
        <p:nvGrpSpPr>
          <p:cNvPr id="59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25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66A4D961-7639-07BB-1F26-BFE8F407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9233" y="567942"/>
            <a:ext cx="5716862" cy="5716862"/>
          </a:xfrm>
          <a:prstGeom prst="rect">
            <a:avLst/>
          </a:prstGeom>
        </p:spPr>
      </p:pic>
      <p:grpSp>
        <p:nvGrpSpPr>
          <p:cNvPr id="61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2" name="Freeform: Shape 28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3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4" name="Freeform: Shape 31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32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33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34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35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36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37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280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AB15-E06A-B686-39AB-D23EFA6BF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0E64-872B-0EB5-954D-050EB2535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Company Overview</a:t>
            </a:r>
          </a:p>
          <a:p>
            <a:pPr lvl="1"/>
            <a:r>
              <a:rPr lang="en-US" dirty="0" err="1"/>
              <a:t>Koulchi’Isog</a:t>
            </a:r>
            <a:endParaRPr lang="en-US" dirty="0"/>
          </a:p>
          <a:p>
            <a:pPr lvl="1"/>
            <a:r>
              <a:rPr lang="en-US" dirty="0"/>
              <a:t> Its primary activities include the import, purchase, and sale of new and used automobiles</a:t>
            </a:r>
          </a:p>
          <a:p>
            <a:r>
              <a:rPr lang="en-US" dirty="0"/>
              <a:t>Problem statement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Koulchi’Isog</a:t>
            </a:r>
            <a:r>
              <a:rPr lang="en-US" dirty="0"/>
              <a:t> noticed a drop in its sales,</a:t>
            </a:r>
          </a:p>
          <a:p>
            <a:pPr lvl="1"/>
            <a:r>
              <a:rPr lang="en-US" dirty="0"/>
              <a:t>The analysis should give the company an idea of the reasons behind that drop</a:t>
            </a:r>
          </a:p>
          <a:p>
            <a:r>
              <a:rPr lang="en-US" dirty="0"/>
              <a:t>Project Objective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46C91E-CFA4-9650-9DA3-F2A5D1C2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5279532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Requirements</a:t>
            </a:r>
          </a:p>
        </p:txBody>
      </p:sp>
      <p:grpSp>
        <p:nvGrpSpPr>
          <p:cNvPr id="50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DBD414F1-FE91-C8C5-84DE-1599C47F5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9233" y="567942"/>
            <a:ext cx="5716862" cy="5716862"/>
          </a:xfrm>
          <a:prstGeom prst="rect">
            <a:avLst/>
          </a:prstGeom>
        </p:spPr>
      </p:pic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528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5E60-8D3B-4593-B8AF-7D1864F8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7A20-74D7-432B-FD08-25B5B2F43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the data warehouse updated regularly, preferably on a daily basis. </a:t>
            </a:r>
          </a:p>
          <a:p>
            <a:r>
              <a:rPr lang="en-US" dirty="0"/>
              <a:t>Examine the sales performed in different branches, cities, and time frames. </a:t>
            </a:r>
          </a:p>
          <a:p>
            <a:r>
              <a:rPr lang="en-US" dirty="0"/>
              <a:t>Have an idea about how the human resources (salespersons) are performing. </a:t>
            </a:r>
          </a:p>
          <a:p>
            <a:r>
              <a:rPr lang="en-US" dirty="0"/>
              <a:t>Generate a recommendation system based on the purchase patterns of each customer</a:t>
            </a:r>
          </a:p>
        </p:txBody>
      </p:sp>
    </p:spTree>
    <p:extLst>
      <p:ext uri="{BB962C8B-B14F-4D97-AF65-F5344CB8AC3E}">
        <p14:creationId xmlns:p14="http://schemas.microsoft.com/office/powerpoint/2010/main" val="254523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9038-092A-23AE-FC2E-D6B40708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  <a:r>
              <a:rPr lang="en-US" dirty="0" err="1"/>
              <a:t>Spesification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B771B-D8BA-ADDE-AA20-C5577FA6B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The data warehouse should extract data from a database of the </a:t>
            </a:r>
            <a:r>
              <a:rPr lang="en-US" sz="2400" dirty="0" err="1"/>
              <a:t>Kolchisog</a:t>
            </a:r>
            <a:r>
              <a:rPr lang="en-US" sz="2400" dirty="0"/>
              <a:t> agencies. </a:t>
            </a:r>
          </a:p>
          <a:p>
            <a:r>
              <a:rPr lang="en-US" sz="2400" dirty="0"/>
              <a:t>The data brought from the databases should be cleaned and structured before being uploaded to the data warehouse. </a:t>
            </a:r>
          </a:p>
          <a:p>
            <a:r>
              <a:rPr lang="en-US" sz="2400" dirty="0"/>
              <a:t>The data warehouse should contain all the information related to car sales, by the corresponding agency, to a client, on a specific date. </a:t>
            </a:r>
          </a:p>
          <a:p>
            <a:r>
              <a:rPr lang="en-US" sz="2400" dirty="0"/>
              <a:t>The data warehouse should be updated daily. </a:t>
            </a:r>
          </a:p>
          <a:p>
            <a:r>
              <a:rPr lang="en-US" sz="2400" dirty="0"/>
              <a:t>The data warehouse should be queried by the users using a tool with an easy-to-use interface. </a:t>
            </a:r>
          </a:p>
          <a:p>
            <a:r>
              <a:rPr lang="en-US" sz="2400" dirty="0"/>
              <a:t>The user shall be able to generate reports in standard formats such as pdf and excel. </a:t>
            </a:r>
          </a:p>
          <a:p>
            <a:r>
              <a:rPr lang="en-US" sz="2400" dirty="0"/>
              <a:t>The user shall be able to dynamically switch back and forth from high levels of details to summarized views.</a:t>
            </a:r>
          </a:p>
        </p:txBody>
      </p:sp>
    </p:spTree>
    <p:extLst>
      <p:ext uri="{BB962C8B-B14F-4D97-AF65-F5344CB8AC3E}">
        <p14:creationId xmlns:p14="http://schemas.microsoft.com/office/powerpoint/2010/main" val="134602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illars">
            <a:extLst>
              <a:ext uri="{FF2B5EF4-FFF2-40B4-BE49-F238E27FC236}">
                <a16:creationId xmlns:a16="http://schemas.microsoft.com/office/drawing/2014/main" id="{0A2AAA42-E876-F72B-78CD-8F72E502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572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38769-58DF-AB46-FA65-F57C64675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7359A-C06E-FFA7-DAE0-4A8290D6F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708" y="4069780"/>
            <a:ext cx="9781327" cy="20566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sz="2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999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9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460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461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462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469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476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1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2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3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4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5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6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F9F6BD-E53E-6053-E811-7332F820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011" y="1030703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Operation DB Design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484" name="Straight Connector 49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4BC0AB1-DA04-F727-F810-EBE2AAA601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54866" y="308644"/>
            <a:ext cx="6868458" cy="6205498"/>
          </a:xfrm>
          <a:prstGeom prst="rect">
            <a:avLst/>
          </a:prstGeom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85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86" name="Freeform: Shape 56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reeform: Shape 57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reeform: Shape 58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89" name="Freeform: Shape 55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819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6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67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68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0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78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8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6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87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88" name="Freeform: Shape 39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89" name="Freeform: Shape 40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41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42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43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44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45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46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43A810-9E6C-CE42-9B18-DBC7041B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06" y="871660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DW Architecture</a:t>
            </a:r>
          </a:p>
        </p:txBody>
      </p:sp>
      <p:grpSp>
        <p:nvGrpSpPr>
          <p:cNvPr id="96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B2A8D75-7645-D122-8EB0-6071DC66B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2362" y="1383810"/>
            <a:ext cx="7098417" cy="4046097"/>
          </a:xfrm>
          <a:prstGeom prst="rect">
            <a:avLst/>
          </a:prstGeom>
          <a:noFill/>
        </p:spPr>
      </p:pic>
      <p:grpSp>
        <p:nvGrpSpPr>
          <p:cNvPr id="97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98" name="Freeform: Shape 53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9" name="Freeform: Shape 56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57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58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59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60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61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62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6" name="Freeform: Shape 55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911647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311C23"/>
      </a:dk2>
      <a:lt2>
        <a:srgbClr val="F0F3F3"/>
      </a:lt2>
      <a:accent1>
        <a:srgbClr val="D0443F"/>
      </a:accent1>
      <a:accent2>
        <a:srgbClr val="BF2E65"/>
      </a:accent2>
      <a:accent3>
        <a:srgbClr val="D03FB3"/>
      </a:accent3>
      <a:accent4>
        <a:srgbClr val="9F2EBF"/>
      </a:accent4>
      <a:accent5>
        <a:srgbClr val="753FD0"/>
      </a:accent5>
      <a:accent6>
        <a:srgbClr val="383FC2"/>
      </a:accent6>
      <a:hlink>
        <a:srgbClr val="833FB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E91A539A8AAC488DD614AD9D2A8F62" ma:contentTypeVersion="14" ma:contentTypeDescription="Create a new document." ma:contentTypeScope="" ma:versionID="d8f84b8fe4ad8b03e753d3c3cf851335">
  <xsd:schema xmlns:xsd="http://www.w3.org/2001/XMLSchema" xmlns:xs="http://www.w3.org/2001/XMLSchema" xmlns:p="http://schemas.microsoft.com/office/2006/metadata/properties" xmlns:ns3="6c7c9b9e-b258-42f0-b727-0a04af7a06cc" xmlns:ns4="f5b5ebe7-f23f-4e06-9b9e-1c24b06289f1" targetNamespace="http://schemas.microsoft.com/office/2006/metadata/properties" ma:root="true" ma:fieldsID="a0ed8062c0b17e9bcbefb35063d1f1b6" ns3:_="" ns4:_="">
    <xsd:import namespace="6c7c9b9e-b258-42f0-b727-0a04af7a06cc"/>
    <xsd:import namespace="f5b5ebe7-f23f-4e06-9b9e-1c24b06289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7c9b9e-b258-42f0-b727-0a04af7a06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b5ebe7-f23f-4e06-9b9e-1c24b06289f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21531E-7B4A-4F26-9A1D-53F2573EB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7c9b9e-b258-42f0-b727-0a04af7a06cc"/>
    <ds:schemaRef ds:uri="f5b5ebe7-f23f-4e06-9b9e-1c24b06289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40E41F-CC3F-408E-B0C6-DFFC8982E569}">
  <ds:schemaRefs>
    <ds:schemaRef ds:uri="http://purl.org/dc/elements/1.1/"/>
    <ds:schemaRef ds:uri="http://schemas.microsoft.com/office/2006/metadata/properties"/>
    <ds:schemaRef ds:uri="f5b5ebe7-f23f-4e06-9b9e-1c24b06289f1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c7c9b9e-b258-42f0-b727-0a04af7a06cc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9AAA67D-775C-4EDE-A3F7-262E1FE22E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345</Words>
  <Application>Microsoft Office PowerPoint</Application>
  <PresentationFormat>Widescreen</PresentationFormat>
  <Paragraphs>80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Avenir Next LT Pro</vt:lpstr>
      <vt:lpstr>AvenirNext LT Pro Medium</vt:lpstr>
      <vt:lpstr>Calibri</vt:lpstr>
      <vt:lpstr>Posterama</vt:lpstr>
      <vt:lpstr>Segoe UI Semilight</vt:lpstr>
      <vt:lpstr>ExploreVTI</vt:lpstr>
      <vt:lpstr>Data Warehouse Final Project: Car Sales</vt:lpstr>
      <vt:lpstr>Agenda</vt:lpstr>
      <vt:lpstr>Introduction</vt:lpstr>
      <vt:lpstr>Requirements</vt:lpstr>
      <vt:lpstr>Requirements Gathering</vt:lpstr>
      <vt:lpstr>Requirements Spesification</vt:lpstr>
      <vt:lpstr>Design Architecture</vt:lpstr>
      <vt:lpstr>Operation DB Design</vt:lpstr>
      <vt:lpstr>DW Architecture</vt:lpstr>
      <vt:lpstr>DW Dimensional Design</vt:lpstr>
      <vt:lpstr>Implementation</vt:lpstr>
      <vt:lpstr>Star Schema Implementation</vt:lpstr>
      <vt:lpstr>ETL System</vt:lpstr>
      <vt:lpstr>Population of Star Schema Using ETL</vt:lpstr>
      <vt:lpstr>OLAP Cube Implementation</vt:lpstr>
      <vt:lpstr>Data Visualization</vt:lpstr>
      <vt:lpstr>Sales Based on Location</vt:lpstr>
      <vt:lpstr>Sales Based on Date</vt:lpstr>
      <vt:lpstr>Revenue Per Location</vt:lpstr>
      <vt:lpstr>Revenue Per Date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Final Project: Car Sales</dc:title>
  <dc:creator>Yassir Benabdallah &lt; 76865 &gt;</dc:creator>
  <cp:lastModifiedBy>Yassir Benabdallah &lt; 76865 &gt;</cp:lastModifiedBy>
  <cp:revision>9</cp:revision>
  <dcterms:created xsi:type="dcterms:W3CDTF">2022-12-22T21:54:55Z</dcterms:created>
  <dcterms:modified xsi:type="dcterms:W3CDTF">2022-12-23T16:21:26Z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0x010100EFE91A539A8AAC488DD614AD9D2A8F62</vt:lpwstr>
  </property>
</Properties>
</file>