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78" r:id="rId3"/>
    <p:sldId id="280" r:id="rId4"/>
    <p:sldId id="281" r:id="rId5"/>
    <p:sldId id="282" r:id="rId6"/>
    <p:sldId id="287" r:id="rId7"/>
    <p:sldId id="288" r:id="rId8"/>
    <p:sldId id="289" r:id="rId9"/>
    <p:sldId id="290" r:id="rId10"/>
    <p:sldId id="291" r:id="rId11"/>
    <p:sldId id="292" r:id="rId12"/>
    <p:sldId id="283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Presented by: Yassir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benabdallah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F6E-638D-4C36-8E7E-C24B52D9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Experiments</a:t>
            </a:r>
            <a:br>
              <a:rPr lang="en-US" dirty="0"/>
            </a:br>
            <a:r>
              <a:rPr lang="en-US" dirty="0"/>
              <a:t>RNN &amp; LSTM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5CF7-8A7B-45DE-B229-69D9E028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is a more developed version of feedforward NN</a:t>
            </a:r>
          </a:p>
          <a:p>
            <a:endParaRPr lang="en-US" dirty="0"/>
          </a:p>
          <a:p>
            <a:r>
              <a:rPr lang="en-US" dirty="0"/>
              <a:t>The experiment is performed according to the following steps</a:t>
            </a:r>
            <a:br>
              <a:rPr lang="en-US" dirty="0"/>
            </a:br>
            <a:r>
              <a:rPr lang="en-US" dirty="0"/>
              <a:t>1. We load the data and split it into training and testing</a:t>
            </a:r>
            <a:br>
              <a:rPr lang="en-US" dirty="0"/>
            </a:br>
            <a:r>
              <a:rPr lang="en-US" dirty="0"/>
              <a:t>2. Data tokenization</a:t>
            </a:r>
            <a:br>
              <a:rPr lang="en-US" dirty="0"/>
            </a:br>
            <a:r>
              <a:rPr lang="en-US" dirty="0"/>
              <a:t>3. We sort tokens</a:t>
            </a:r>
            <a:br>
              <a:rPr lang="en-US" dirty="0"/>
            </a:br>
            <a:r>
              <a:rPr lang="en-US" dirty="0"/>
              <a:t>4. Padding</a:t>
            </a:r>
            <a:br>
              <a:rPr lang="en-US" dirty="0"/>
            </a:br>
            <a:r>
              <a:rPr lang="en-US" dirty="0"/>
              <a:t>5. Build and train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DCF22-AB26-4890-96C3-0C4EE2F0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9" y="2215914"/>
            <a:ext cx="1476581" cy="333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636AB-00A6-4C4E-ABFA-15AAA7EC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88184"/>
            <a:ext cx="9790522" cy="39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F6E-638D-4C36-8E7E-C24B52D9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Experiments</a:t>
            </a:r>
            <a:br>
              <a:rPr lang="en-US" dirty="0"/>
            </a:br>
            <a:r>
              <a:rPr lang="en-US" dirty="0"/>
              <a:t>RNN &amp; LSTM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5CF7-8A7B-45DE-B229-69D9E028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Gradient Problem</a:t>
            </a:r>
          </a:p>
          <a:p>
            <a:r>
              <a:rPr lang="en-US" dirty="0"/>
              <a:t>3 gates: Forget, Input and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FFF3B-07BE-4EF1-8328-51E6C050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40" y="2919038"/>
            <a:ext cx="7675880" cy="37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6640-A299-4A87-8DD5-B25237A9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1B99-5C5B-4595-A74A-B55DBA6A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results with more complicated methods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Implement SVM Method</a:t>
            </a:r>
          </a:p>
          <a:p>
            <a:r>
              <a:rPr lang="en-US" dirty="0"/>
              <a:t>Develop the used Methods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656448-E60F-4589-B000-4AFE7D797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55620"/>
              </p:ext>
            </p:extLst>
          </p:nvPr>
        </p:nvGraphicFramePr>
        <p:xfrm>
          <a:off x="2032000" y="2275089"/>
          <a:ext cx="81280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643852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694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Naïve-Bayes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0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96.84%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8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98.43%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98.88%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27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D6A-21B5-4B58-BEA1-CCE16C626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4E77-6EDC-42D8-9A60-62B2B90D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9C91-48E7-4682-8514-0720C46D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Methodology &amp; Experiments</a:t>
            </a:r>
          </a:p>
          <a:p>
            <a:pPr lvl="1"/>
            <a:r>
              <a:rPr lang="en-US" dirty="0"/>
              <a:t>Dataset Description</a:t>
            </a:r>
          </a:p>
          <a:p>
            <a:pPr lvl="1"/>
            <a:r>
              <a:rPr lang="en-US" dirty="0"/>
              <a:t>Naïve-Bayes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RNN &amp; LSTM</a:t>
            </a:r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311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F352-2000-4703-A574-9B8C62CC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BCE-849C-4FE6-92F4-744682DA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Emergence of  communication through emails worldwide</a:t>
            </a:r>
          </a:p>
          <a:p>
            <a:pPr lvl="1"/>
            <a:r>
              <a:rPr lang="en-US" dirty="0"/>
              <a:t>300.4 billion emails were sent everyday in 2020</a:t>
            </a:r>
          </a:p>
          <a:p>
            <a:pPr lvl="1"/>
            <a:r>
              <a:rPr lang="en-US" dirty="0"/>
              <a:t>4 billion email users worldwide</a:t>
            </a:r>
          </a:p>
          <a:p>
            <a:r>
              <a:rPr lang="en-US" dirty="0"/>
              <a:t>Spam messages pose threat to email users</a:t>
            </a:r>
          </a:p>
          <a:p>
            <a:pPr lvl="1"/>
            <a:r>
              <a:rPr lang="en-US" dirty="0"/>
              <a:t>47.3% of all emails in 2020 were spam</a:t>
            </a:r>
          </a:p>
          <a:p>
            <a:pPr lvl="1"/>
            <a:r>
              <a:rPr lang="en-US" dirty="0"/>
              <a:t>Illegally access other users’ sensitive data</a:t>
            </a:r>
          </a:p>
          <a:p>
            <a:r>
              <a:rPr lang="en-US" dirty="0"/>
              <a:t>There is a need for spam filtering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39525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F6E-638D-4C36-8E7E-C24B52D9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5CF7-8A7B-45DE-B229-69D9E028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Gauri Jain, Yann;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; and Geoffrey Hinton</a:t>
            </a:r>
          </a:p>
          <a:p>
            <a:pPr lvl="1"/>
            <a:r>
              <a:rPr lang="en-US" dirty="0"/>
              <a:t>Combination of both CNN and RNN</a:t>
            </a:r>
          </a:p>
          <a:p>
            <a:r>
              <a:rPr lang="en-US" dirty="0"/>
              <a:t>Google</a:t>
            </a:r>
          </a:p>
          <a:p>
            <a:pPr lvl="1"/>
            <a:r>
              <a:rPr lang="en-US" dirty="0"/>
              <a:t>Usage of many forms of spam detection</a:t>
            </a:r>
          </a:p>
          <a:p>
            <a:r>
              <a:rPr lang="en-US" dirty="0"/>
              <a:t>Ahmed, </a:t>
            </a:r>
            <a:r>
              <a:rPr lang="en-US" dirty="0" err="1"/>
              <a:t>Ishtiaq</a:t>
            </a:r>
            <a:r>
              <a:rPr lang="en-US" dirty="0"/>
              <a:t>; Guan, </a:t>
            </a:r>
            <a:r>
              <a:rPr lang="en-US" dirty="0" err="1"/>
              <a:t>Donghai</a:t>
            </a:r>
            <a:r>
              <a:rPr lang="en-US" dirty="0"/>
              <a:t>; and Chung, Tae Cho</a:t>
            </a:r>
          </a:p>
          <a:p>
            <a:pPr lvl="1"/>
            <a:r>
              <a:rPr lang="en-US" dirty="0"/>
              <a:t>Naïve-Bayes classifier with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r>
              <a:rPr lang="en-US" dirty="0"/>
              <a:t>Almeida, </a:t>
            </a:r>
            <a:r>
              <a:rPr lang="en-US" dirty="0" err="1"/>
              <a:t>Tiag</a:t>
            </a:r>
            <a:endParaRPr lang="en-US" dirty="0"/>
          </a:p>
          <a:p>
            <a:pPr lvl="1"/>
            <a:r>
              <a:rPr lang="en-US" dirty="0"/>
              <a:t>SVM algorithm</a:t>
            </a:r>
          </a:p>
        </p:txBody>
      </p:sp>
    </p:spTree>
    <p:extLst>
      <p:ext uri="{BB962C8B-B14F-4D97-AF65-F5344CB8AC3E}">
        <p14:creationId xmlns:p14="http://schemas.microsoft.com/office/powerpoint/2010/main" val="25914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027E-7CF3-4574-AF51-79ED2E48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Methodology &amp; Experiments</a:t>
            </a:r>
            <a:br>
              <a:rPr lang="en-US" dirty="0"/>
            </a:br>
            <a:r>
              <a:rPr lang="en-US" dirty="0"/>
              <a:t>Dataset Description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56FEA7-8EB8-B027-83DC-B0FC0EC95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/>
          <a:lstStyle/>
          <a:p>
            <a:r>
              <a:rPr lang="en-US" dirty="0"/>
              <a:t>SMS Messages</a:t>
            </a:r>
          </a:p>
          <a:p>
            <a:r>
              <a:rPr lang="en-US" dirty="0"/>
              <a:t>5572 samples</a:t>
            </a:r>
          </a:p>
          <a:p>
            <a:r>
              <a:rPr lang="en-US" dirty="0"/>
              <a:t>747 spam</a:t>
            </a:r>
          </a:p>
          <a:p>
            <a:r>
              <a:rPr lang="en-US" dirty="0"/>
              <a:t>4825 ham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E32F1-EF9E-4F55-B527-5B389FB79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3004693"/>
            <a:ext cx="4724400" cy="1759838"/>
          </a:xfrm>
          <a:noFill/>
        </p:spPr>
      </p:pic>
    </p:spTree>
    <p:extLst>
      <p:ext uri="{BB962C8B-B14F-4D97-AF65-F5344CB8AC3E}">
        <p14:creationId xmlns:p14="http://schemas.microsoft.com/office/powerpoint/2010/main" val="350775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F6E-638D-4C36-8E7E-C24B52D9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Experiments</a:t>
            </a:r>
            <a:br>
              <a:rPr lang="en-US" dirty="0"/>
            </a:br>
            <a:r>
              <a:rPr lang="en-US" dirty="0"/>
              <a:t>Naïve-Bayes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5CF7-8A7B-45DE-B229-69D9E028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Task: finding the probability that a certain message or email is spam given the words that form it.</a:t>
            </a:r>
          </a:p>
          <a:p>
            <a:r>
              <a:rPr lang="en-US" dirty="0"/>
              <a:t>we calculate the probability of finding a word 𝑤</a:t>
            </a:r>
            <a:r>
              <a:rPr lang="en-US" dirty="0" err="1"/>
              <a:t>i</a:t>
            </a:r>
            <a:r>
              <a:rPr lang="en-US" dirty="0"/>
              <a:t> in an already known spam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96176-9C63-41EC-835A-7399379D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56" y="2071620"/>
            <a:ext cx="2781688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6B2DE-91C1-4702-9735-6A5BF18C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72" y="3247999"/>
            <a:ext cx="2372056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7B95D-46E6-4C88-A07A-2AD65C0D3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154" y="3988557"/>
            <a:ext cx="567769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F6E-638D-4C36-8E7E-C24B52D9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Experiments</a:t>
            </a:r>
            <a:br>
              <a:rPr lang="en-US" dirty="0"/>
            </a:br>
            <a:r>
              <a:rPr lang="en-US" dirty="0"/>
              <a:t>Naïve-Bayes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5CF7-8A7B-45DE-B229-69D9E028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the probability of a certain word being spam or ham.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Classification Method based the product of the probabilities of each word being spam or ham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FD69A-AB58-4525-9F3A-5B67EAEB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19096"/>
            <a:ext cx="9672320" cy="2019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96038-810A-4BF1-86F1-950F41A1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57" y="2228093"/>
            <a:ext cx="9502219" cy="24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F6E-638D-4C36-8E7E-C24B52D9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Experiments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5CF7-8A7B-45DE-B229-69D9E028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best methods for binary classification</a:t>
            </a:r>
          </a:p>
          <a:p>
            <a:r>
              <a:rPr lang="en-US" dirty="0"/>
              <a:t>Associate each input with a value and a weight</a:t>
            </a:r>
          </a:p>
          <a:p>
            <a:r>
              <a:rPr lang="en-US" dirty="0"/>
              <a:t>Output tends to 1 (spam) or 0 (ham) as Z goes to infinity or negative infinity respectively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C82FB-104B-49C4-BE59-079AC15E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48" y="3612690"/>
            <a:ext cx="9813303" cy="7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F6E-638D-4C36-8E7E-C24B52D9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Experiments</a:t>
            </a:r>
            <a:br>
              <a:rPr lang="en-US" dirty="0"/>
            </a:br>
            <a:r>
              <a:rPr lang="en-US" dirty="0"/>
              <a:t>RNN &amp;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5CF7-8A7B-45DE-B229-69D9E028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is a more developed version of feedforward NN</a:t>
            </a:r>
          </a:p>
          <a:p>
            <a:endParaRPr lang="en-US" dirty="0"/>
          </a:p>
          <a:p>
            <a:r>
              <a:rPr lang="en-US" dirty="0"/>
              <a:t>The experiment is performed according to the following steps</a:t>
            </a:r>
            <a:br>
              <a:rPr lang="en-US" dirty="0"/>
            </a:br>
            <a:r>
              <a:rPr lang="en-US" dirty="0"/>
              <a:t>1. We load the data and split it into training and testing</a:t>
            </a:r>
            <a:br>
              <a:rPr lang="en-US" dirty="0"/>
            </a:br>
            <a:r>
              <a:rPr lang="en-US" dirty="0"/>
              <a:t>2. Data tokenization</a:t>
            </a:r>
            <a:br>
              <a:rPr lang="en-US" dirty="0"/>
            </a:br>
            <a:r>
              <a:rPr lang="en-US" dirty="0"/>
              <a:t>3. We sort tokens</a:t>
            </a:r>
            <a:br>
              <a:rPr lang="en-US" dirty="0"/>
            </a:br>
            <a:r>
              <a:rPr lang="en-US" dirty="0"/>
              <a:t>4. Padding</a:t>
            </a:r>
            <a:br>
              <a:rPr lang="en-US" dirty="0"/>
            </a:br>
            <a:r>
              <a:rPr lang="en-US" dirty="0"/>
              <a:t>5. Build and train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DCF22-AB26-4890-96C3-0C4EE2F0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9" y="2215914"/>
            <a:ext cx="147658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696</TotalTime>
  <Words>449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</vt:lpstr>
      <vt:lpstr>Red Line Business 16x9</vt:lpstr>
      <vt:lpstr>Spam detection</vt:lpstr>
      <vt:lpstr>Table of content</vt:lpstr>
      <vt:lpstr>Introduction</vt:lpstr>
      <vt:lpstr>Related work</vt:lpstr>
      <vt:lpstr>Methodology &amp; Experiments Dataset Description </vt:lpstr>
      <vt:lpstr>Methodology &amp; Experiments Naïve-Bayes</vt:lpstr>
      <vt:lpstr>Methodology &amp; Experiments Naïve-Bayes (Contd.)</vt:lpstr>
      <vt:lpstr>Methodology &amp; Experiments Logistic regression</vt:lpstr>
      <vt:lpstr>Methodology &amp; Experiments RNN &amp; LSTM</vt:lpstr>
      <vt:lpstr>Methodology &amp; Experiments RNN &amp; LSTM (contd.)</vt:lpstr>
      <vt:lpstr>Methodology &amp; Experiments RNN &amp; LSTM (contd.)</vt:lpstr>
      <vt:lpstr>Conclusion &amp; Future work</vt:lpstr>
      <vt:lpstr>Thank you for your attention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Yassir Benabdallah &lt; 76865 &gt;</dc:creator>
  <cp:lastModifiedBy>Yassir Benabdallah &lt; 76865 &gt;</cp:lastModifiedBy>
  <cp:revision>16</cp:revision>
  <dcterms:created xsi:type="dcterms:W3CDTF">2022-04-26T09:27:25Z</dcterms:created>
  <dcterms:modified xsi:type="dcterms:W3CDTF">2022-04-26T21:04:13Z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