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 id="268" r:id="rId10"/>
    <p:sldId id="264" r:id="rId11"/>
    <p:sldId id="265" r:id="rId12"/>
    <p:sldId id="269" r:id="rId13"/>
    <p:sldId id="271" r:id="rId14"/>
    <p:sldId id="272" r:id="rId15"/>
    <p:sldId id="273" r:id="rId16"/>
    <p:sldId id="274" r:id="rId17"/>
    <p:sldId id="275" r:id="rId18"/>
    <p:sldId id="276" r:id="rId19"/>
    <p:sldId id="270"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72" d="100"/>
          <a:sy n="72" d="100"/>
        </p:scale>
        <p:origin x="439"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30629F-6F9C-49E3-867F-FAD93A040D06}"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345CA-5AA7-43DD-A5E4-29FA33C6C7E1}" type="slidenum">
              <a:rPr lang="en-US" smtClean="0"/>
              <a:t>‹#›</a:t>
            </a:fld>
            <a:endParaRPr lang="en-US"/>
          </a:p>
        </p:txBody>
      </p:sp>
    </p:spTree>
    <p:extLst>
      <p:ext uri="{BB962C8B-B14F-4D97-AF65-F5344CB8AC3E}">
        <p14:creationId xmlns:p14="http://schemas.microsoft.com/office/powerpoint/2010/main" val="2227309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30629F-6F9C-49E3-867F-FAD93A040D06}"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345CA-5AA7-43DD-A5E4-29FA33C6C7E1}" type="slidenum">
              <a:rPr lang="en-US" smtClean="0"/>
              <a:t>‹#›</a:t>
            </a:fld>
            <a:endParaRPr lang="en-US"/>
          </a:p>
        </p:txBody>
      </p:sp>
    </p:spTree>
    <p:extLst>
      <p:ext uri="{BB962C8B-B14F-4D97-AF65-F5344CB8AC3E}">
        <p14:creationId xmlns:p14="http://schemas.microsoft.com/office/powerpoint/2010/main" val="1981744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30629F-6F9C-49E3-867F-FAD93A040D06}"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345CA-5AA7-43DD-A5E4-29FA33C6C7E1}" type="slidenum">
              <a:rPr lang="en-US" smtClean="0"/>
              <a:t>‹#›</a:t>
            </a:fld>
            <a:endParaRPr lang="en-US"/>
          </a:p>
        </p:txBody>
      </p:sp>
    </p:spTree>
    <p:extLst>
      <p:ext uri="{BB962C8B-B14F-4D97-AF65-F5344CB8AC3E}">
        <p14:creationId xmlns:p14="http://schemas.microsoft.com/office/powerpoint/2010/main" val="3087629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30629F-6F9C-49E3-867F-FAD93A040D06}"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345CA-5AA7-43DD-A5E4-29FA33C6C7E1}" type="slidenum">
              <a:rPr lang="en-US" smtClean="0"/>
              <a:t>‹#›</a:t>
            </a:fld>
            <a:endParaRPr lang="en-US"/>
          </a:p>
        </p:txBody>
      </p:sp>
    </p:spTree>
    <p:extLst>
      <p:ext uri="{BB962C8B-B14F-4D97-AF65-F5344CB8AC3E}">
        <p14:creationId xmlns:p14="http://schemas.microsoft.com/office/powerpoint/2010/main" val="1205389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30629F-6F9C-49E3-867F-FAD93A040D06}"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345CA-5AA7-43DD-A5E4-29FA33C6C7E1}" type="slidenum">
              <a:rPr lang="en-US" smtClean="0"/>
              <a:t>‹#›</a:t>
            </a:fld>
            <a:endParaRPr lang="en-US"/>
          </a:p>
        </p:txBody>
      </p:sp>
    </p:spTree>
    <p:extLst>
      <p:ext uri="{BB962C8B-B14F-4D97-AF65-F5344CB8AC3E}">
        <p14:creationId xmlns:p14="http://schemas.microsoft.com/office/powerpoint/2010/main" val="3988211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30629F-6F9C-49E3-867F-FAD93A040D06}"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345CA-5AA7-43DD-A5E4-29FA33C6C7E1}" type="slidenum">
              <a:rPr lang="en-US" smtClean="0"/>
              <a:t>‹#›</a:t>
            </a:fld>
            <a:endParaRPr lang="en-US"/>
          </a:p>
        </p:txBody>
      </p:sp>
    </p:spTree>
    <p:extLst>
      <p:ext uri="{BB962C8B-B14F-4D97-AF65-F5344CB8AC3E}">
        <p14:creationId xmlns:p14="http://schemas.microsoft.com/office/powerpoint/2010/main" val="3220293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30629F-6F9C-49E3-867F-FAD93A040D06}" type="datetimeFigureOut">
              <a:rPr lang="en-US" smtClean="0"/>
              <a:t>5/27/2024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9345CA-5AA7-43DD-A5E4-29FA33C6C7E1}" type="slidenum">
              <a:rPr lang="en-US" smtClean="0"/>
              <a:t>‹#›</a:t>
            </a:fld>
            <a:endParaRPr lang="en-US"/>
          </a:p>
        </p:txBody>
      </p:sp>
    </p:spTree>
    <p:extLst>
      <p:ext uri="{BB962C8B-B14F-4D97-AF65-F5344CB8AC3E}">
        <p14:creationId xmlns:p14="http://schemas.microsoft.com/office/powerpoint/2010/main" val="4041273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30629F-6F9C-49E3-867F-FAD93A040D06}" type="datetimeFigureOut">
              <a:rPr lang="en-US" smtClean="0"/>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9345CA-5AA7-43DD-A5E4-29FA33C6C7E1}" type="slidenum">
              <a:rPr lang="en-US" smtClean="0"/>
              <a:t>‹#›</a:t>
            </a:fld>
            <a:endParaRPr lang="en-US"/>
          </a:p>
        </p:txBody>
      </p:sp>
    </p:spTree>
    <p:extLst>
      <p:ext uri="{BB962C8B-B14F-4D97-AF65-F5344CB8AC3E}">
        <p14:creationId xmlns:p14="http://schemas.microsoft.com/office/powerpoint/2010/main" val="1577282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30629F-6F9C-49E3-867F-FAD93A040D06}" type="datetimeFigureOut">
              <a:rPr lang="en-US" smtClean="0"/>
              <a:t>5/27/2024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9345CA-5AA7-43DD-A5E4-29FA33C6C7E1}" type="slidenum">
              <a:rPr lang="en-US" smtClean="0"/>
              <a:t>‹#›</a:t>
            </a:fld>
            <a:endParaRPr lang="en-US"/>
          </a:p>
        </p:txBody>
      </p:sp>
    </p:spTree>
    <p:extLst>
      <p:ext uri="{BB962C8B-B14F-4D97-AF65-F5344CB8AC3E}">
        <p14:creationId xmlns:p14="http://schemas.microsoft.com/office/powerpoint/2010/main" val="1988940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30629F-6F9C-49E3-867F-FAD93A040D06}"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345CA-5AA7-43DD-A5E4-29FA33C6C7E1}" type="slidenum">
              <a:rPr lang="en-US" smtClean="0"/>
              <a:t>‹#›</a:t>
            </a:fld>
            <a:endParaRPr lang="en-US"/>
          </a:p>
        </p:txBody>
      </p:sp>
    </p:spTree>
    <p:extLst>
      <p:ext uri="{BB962C8B-B14F-4D97-AF65-F5344CB8AC3E}">
        <p14:creationId xmlns:p14="http://schemas.microsoft.com/office/powerpoint/2010/main" val="1265133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30629F-6F9C-49E3-867F-FAD93A040D06}"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345CA-5AA7-43DD-A5E4-29FA33C6C7E1}" type="slidenum">
              <a:rPr lang="en-US" smtClean="0"/>
              <a:t>‹#›</a:t>
            </a:fld>
            <a:endParaRPr lang="en-US"/>
          </a:p>
        </p:txBody>
      </p:sp>
    </p:spTree>
    <p:extLst>
      <p:ext uri="{BB962C8B-B14F-4D97-AF65-F5344CB8AC3E}">
        <p14:creationId xmlns:p14="http://schemas.microsoft.com/office/powerpoint/2010/main" val="2354837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30629F-6F9C-49E3-867F-FAD93A040D06}" type="datetimeFigureOut">
              <a:rPr lang="en-US" smtClean="0"/>
              <a:t>5/27/2024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345CA-5AA7-43DD-A5E4-29FA33C6C7E1}" type="slidenum">
              <a:rPr lang="en-US" smtClean="0"/>
              <a:t>‹#›</a:t>
            </a:fld>
            <a:endParaRPr lang="en-US"/>
          </a:p>
        </p:txBody>
      </p:sp>
    </p:spTree>
    <p:extLst>
      <p:ext uri="{BB962C8B-B14F-4D97-AF65-F5344CB8AC3E}">
        <p14:creationId xmlns:p14="http://schemas.microsoft.com/office/powerpoint/2010/main" val="3617302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geeksforgeeks.org/difference-odbc-jdbc/" TargetMode="External"/><Relationship Id="rId2" Type="http://schemas.openxmlformats.org/officeDocument/2006/relationships/hyperlink" Target="https://www.geeksforgeeks.org/introduction-to-jdbc/" TargetMode="External"/><Relationship Id="rId1" Type="http://schemas.openxmlformats.org/officeDocument/2006/relationships/slideLayout" Target="../slideLayouts/slideLayout2.xml"/><Relationship Id="rId4" Type="http://schemas.openxmlformats.org/officeDocument/2006/relationships/hyperlink" Target="https://www.geeksforgeeks.org/olap-full-for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Apache Hive</a:t>
            </a:r>
            <a:endParaRPr lang="en-US" dirty="0"/>
          </a:p>
        </p:txBody>
      </p:sp>
    </p:spTree>
    <p:extLst>
      <p:ext uri="{BB962C8B-B14F-4D97-AF65-F5344CB8AC3E}">
        <p14:creationId xmlns:p14="http://schemas.microsoft.com/office/powerpoint/2010/main" val="899728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Hive with other databases</a:t>
            </a:r>
            <a:endParaRPr lang="en-US" dirty="0"/>
          </a:p>
        </p:txBody>
      </p:sp>
      <p:sp>
        <p:nvSpPr>
          <p:cNvPr id="6" name="Content Placeholder 5"/>
          <p:cNvSpPr>
            <a:spLocks noGrp="1"/>
          </p:cNvSpPr>
          <p:nvPr>
            <p:ph idx="1"/>
          </p:nvPr>
        </p:nvSpPr>
        <p:spPr/>
        <p:txBody>
          <a:bodyPr/>
          <a:lstStyle/>
          <a:p>
            <a:pPr marL="0" indent="0">
              <a:buNone/>
            </a:pPr>
            <a:r>
              <a:rPr lang="en-US" b="1" dirty="0"/>
              <a:t>4. Data Processing Paradigm </a:t>
            </a:r>
            <a:endParaRPr lang="en-US" b="1" dirty="0" smtClean="0"/>
          </a:p>
          <a:p>
            <a:r>
              <a:rPr lang="en-US" b="1" dirty="0" smtClean="0"/>
              <a:t>Traditional </a:t>
            </a:r>
            <a:r>
              <a:rPr lang="en-US" b="1" dirty="0"/>
              <a:t>Databases: </a:t>
            </a:r>
            <a:r>
              <a:rPr lang="en-US" dirty="0"/>
              <a:t>Traditional databases are optimized for OLAP (Online Analytical Processing) or OLTP (Online Transaction Processing), depending on the use case</a:t>
            </a:r>
            <a:r>
              <a:rPr lang="en-US" dirty="0" smtClean="0"/>
              <a:t>.</a:t>
            </a:r>
          </a:p>
          <a:p>
            <a:r>
              <a:rPr lang="en-US" b="1" dirty="0"/>
              <a:t>Hive:</a:t>
            </a:r>
            <a:r>
              <a:rPr lang="en-US" dirty="0"/>
              <a:t> Hive is well-suited for batch processing and data warehousing scenarios. Its performance shines in complex data transformations and analytics tasks.</a:t>
            </a:r>
          </a:p>
        </p:txBody>
      </p:sp>
    </p:spTree>
    <p:extLst>
      <p:ext uri="{BB962C8B-B14F-4D97-AF65-F5344CB8AC3E}">
        <p14:creationId xmlns:p14="http://schemas.microsoft.com/office/powerpoint/2010/main" val="3793655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Hive with other databases</a:t>
            </a:r>
            <a:endParaRPr lang="en-US" dirty="0"/>
          </a:p>
        </p:txBody>
      </p:sp>
      <p:sp>
        <p:nvSpPr>
          <p:cNvPr id="3" name="Content Placeholder 2"/>
          <p:cNvSpPr>
            <a:spLocks noGrp="1"/>
          </p:cNvSpPr>
          <p:nvPr>
            <p:ph idx="1"/>
          </p:nvPr>
        </p:nvSpPr>
        <p:spPr/>
        <p:txBody>
          <a:bodyPr/>
          <a:lstStyle/>
          <a:p>
            <a:pPr marL="0" indent="0">
              <a:buNone/>
            </a:pPr>
            <a:r>
              <a:rPr lang="en-US" b="1" dirty="0"/>
              <a:t>5. Use Cases</a:t>
            </a:r>
          </a:p>
          <a:p>
            <a:r>
              <a:rPr lang="en-US" b="1" dirty="0"/>
              <a:t>Traditional Databases: </a:t>
            </a:r>
            <a:r>
              <a:rPr lang="en-US" dirty="0"/>
              <a:t>Traditional databases excel in scenarios where data is well-structured, and real-time processing is critical, such as online banking applications.</a:t>
            </a:r>
          </a:p>
          <a:p>
            <a:r>
              <a:rPr lang="en-US" b="1" dirty="0"/>
              <a:t>Hive: </a:t>
            </a:r>
            <a:r>
              <a:rPr lang="en-US" dirty="0"/>
              <a:t>Hive is ideal for scenarios involving large-scale data processing, log analysis, social media analytics, and other Big Data use cases.</a:t>
            </a:r>
          </a:p>
        </p:txBody>
      </p:sp>
    </p:spTree>
    <p:extLst>
      <p:ext uri="{BB962C8B-B14F-4D97-AF65-F5344CB8AC3E}">
        <p14:creationId xmlns:p14="http://schemas.microsoft.com/office/powerpoint/2010/main" val="2874573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HiveQL</a:t>
            </a:r>
            <a:r>
              <a:rPr lang="en-US" dirty="0" smtClean="0"/>
              <a:t> </a:t>
            </a:r>
            <a:endParaRPr lang="en-US" dirty="0"/>
          </a:p>
        </p:txBody>
      </p:sp>
      <p:sp>
        <p:nvSpPr>
          <p:cNvPr id="3" name="Content Placeholder 2"/>
          <p:cNvSpPr>
            <a:spLocks noGrp="1"/>
          </p:cNvSpPr>
          <p:nvPr>
            <p:ph idx="1"/>
          </p:nvPr>
        </p:nvSpPr>
        <p:spPr/>
        <p:txBody>
          <a:bodyPr/>
          <a:lstStyle/>
          <a:p>
            <a:r>
              <a:rPr lang="en-US" b="1" dirty="0"/>
              <a:t>Hive Query Language (</a:t>
            </a:r>
            <a:r>
              <a:rPr lang="en-US" b="1" dirty="0" err="1"/>
              <a:t>HiveQL</a:t>
            </a:r>
            <a:r>
              <a:rPr lang="en-US" b="1" dirty="0"/>
              <a:t>)</a:t>
            </a:r>
            <a:r>
              <a:rPr lang="en-US" dirty="0"/>
              <a:t> is a query language used with Apache Hive, a data warehousing and SQL-like query system built on top of </a:t>
            </a:r>
            <a:r>
              <a:rPr lang="en-US" dirty="0" err="1"/>
              <a:t>Hadoop</a:t>
            </a:r>
            <a:r>
              <a:rPr lang="en-US" dirty="0"/>
              <a:t>. </a:t>
            </a:r>
            <a:r>
              <a:rPr lang="en-US" dirty="0" err="1"/>
              <a:t>HiveQL</a:t>
            </a:r>
            <a:r>
              <a:rPr lang="en-US" dirty="0"/>
              <a:t> provides a familiar SQL-like interface for querying and managing large datasets stored in </a:t>
            </a:r>
            <a:r>
              <a:rPr lang="en-US" dirty="0" err="1"/>
              <a:t>Hadoop</a:t>
            </a:r>
            <a:r>
              <a:rPr lang="en-US" dirty="0"/>
              <a:t> Distributed File System (HDFS) or other compatible storage systems.</a:t>
            </a:r>
          </a:p>
        </p:txBody>
      </p:sp>
    </p:spTree>
    <p:extLst>
      <p:ext uri="{BB962C8B-B14F-4D97-AF65-F5344CB8AC3E}">
        <p14:creationId xmlns:p14="http://schemas.microsoft.com/office/powerpoint/2010/main" val="3655934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QL </a:t>
            </a:r>
            <a:endParaRPr lang="en-US" dirty="0"/>
          </a:p>
        </p:txBody>
      </p:sp>
      <p:sp>
        <p:nvSpPr>
          <p:cNvPr id="3" name="Content Placeholder 2"/>
          <p:cNvSpPr>
            <a:spLocks noGrp="1"/>
          </p:cNvSpPr>
          <p:nvPr>
            <p:ph idx="1"/>
          </p:nvPr>
        </p:nvSpPr>
        <p:spPr/>
        <p:txBody>
          <a:bodyPr/>
          <a:lstStyle/>
          <a:p>
            <a:pPr marL="0" indent="0">
              <a:buNone/>
            </a:pPr>
            <a:r>
              <a:rPr lang="en-US" b="1" dirty="0"/>
              <a:t>1. SQL-Like Syntax:</a:t>
            </a:r>
          </a:p>
          <a:p>
            <a:r>
              <a:rPr lang="en-US" b="1" dirty="0"/>
              <a:t>Familiarity: </a:t>
            </a:r>
            <a:r>
              <a:rPr lang="en-US" dirty="0" err="1"/>
              <a:t>HiveQL</a:t>
            </a:r>
            <a:r>
              <a:rPr lang="en-US" dirty="0"/>
              <a:t> syntax is similar to traditional SQL, making it accessible to users who are already familiar with relational databases and SQL queries.</a:t>
            </a:r>
          </a:p>
          <a:p>
            <a:r>
              <a:rPr lang="en-US" b="1" dirty="0"/>
              <a:t>High-Level Abstraction: </a:t>
            </a:r>
            <a:r>
              <a:rPr lang="en-US" dirty="0" err="1"/>
              <a:t>HiveQL</a:t>
            </a:r>
            <a:r>
              <a:rPr lang="en-US" dirty="0"/>
              <a:t> provides a high-level abstraction over the complexities of distributed data processing in </a:t>
            </a:r>
            <a:r>
              <a:rPr lang="en-US" dirty="0" err="1"/>
              <a:t>Hadoop</a:t>
            </a:r>
            <a:r>
              <a:rPr lang="en-US" dirty="0"/>
              <a:t>, allowing users to express queries without dealing directly with </a:t>
            </a:r>
            <a:r>
              <a:rPr lang="en-US" dirty="0" err="1"/>
              <a:t>MapReduce</a:t>
            </a:r>
            <a:r>
              <a:rPr lang="en-US" dirty="0"/>
              <a:t> or other underlying technologies.</a:t>
            </a:r>
          </a:p>
          <a:p>
            <a:endParaRPr lang="en-US" dirty="0"/>
          </a:p>
        </p:txBody>
      </p:sp>
    </p:spTree>
    <p:extLst>
      <p:ext uri="{BB962C8B-B14F-4D97-AF65-F5344CB8AC3E}">
        <p14:creationId xmlns:p14="http://schemas.microsoft.com/office/powerpoint/2010/main" val="4115269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QL </a:t>
            </a:r>
            <a:endParaRPr lang="en-US" dirty="0"/>
          </a:p>
        </p:txBody>
      </p:sp>
      <p:sp>
        <p:nvSpPr>
          <p:cNvPr id="3" name="Content Placeholder 2"/>
          <p:cNvSpPr>
            <a:spLocks noGrp="1"/>
          </p:cNvSpPr>
          <p:nvPr>
            <p:ph idx="1"/>
          </p:nvPr>
        </p:nvSpPr>
        <p:spPr/>
        <p:txBody>
          <a:bodyPr/>
          <a:lstStyle/>
          <a:p>
            <a:pPr marL="0" indent="0">
              <a:buNone/>
            </a:pPr>
            <a:r>
              <a:rPr lang="en-US" b="1" dirty="0"/>
              <a:t>2. Data Definition Language (DDL):</a:t>
            </a:r>
          </a:p>
          <a:p>
            <a:r>
              <a:rPr lang="en-US" dirty="0" err="1"/>
              <a:t>HiveQL</a:t>
            </a:r>
            <a:r>
              <a:rPr lang="en-US" dirty="0"/>
              <a:t> supports DDL statements for defining and managing database objects such as tables, views, and partitions.</a:t>
            </a:r>
          </a:p>
          <a:p>
            <a:r>
              <a:rPr lang="en-US" dirty="0"/>
              <a:t>Example:</a:t>
            </a:r>
          </a:p>
          <a:p>
            <a:r>
              <a:rPr lang="en-US" b="1" dirty="0"/>
              <a:t>CREATE TABLE </a:t>
            </a:r>
            <a:r>
              <a:rPr lang="en-US" b="1" dirty="0" err="1"/>
              <a:t>my_table</a:t>
            </a:r>
            <a:r>
              <a:rPr lang="en-US" b="1" dirty="0"/>
              <a:t> (</a:t>
            </a:r>
            <a:br>
              <a:rPr lang="en-US" b="1" dirty="0"/>
            </a:br>
            <a:r>
              <a:rPr lang="en-US" b="1" dirty="0"/>
              <a:t>id INT,</a:t>
            </a:r>
            <a:br>
              <a:rPr lang="en-US" b="1" dirty="0"/>
            </a:br>
            <a:r>
              <a:rPr lang="en-US" b="1" dirty="0"/>
              <a:t>name STRING,</a:t>
            </a:r>
            <a:br>
              <a:rPr lang="en-US" b="1" dirty="0"/>
            </a:br>
            <a:r>
              <a:rPr lang="en-US" b="1" dirty="0"/>
              <a:t>age INT</a:t>
            </a:r>
            <a:br>
              <a:rPr lang="en-US" b="1" dirty="0"/>
            </a:br>
            <a:r>
              <a:rPr lang="en-US" b="1" dirty="0"/>
              <a:t>);</a:t>
            </a:r>
            <a:endParaRPr lang="en-US" dirty="0"/>
          </a:p>
          <a:p>
            <a:pPr marL="0" indent="0">
              <a:buNone/>
            </a:pPr>
            <a:endParaRPr lang="en-US" dirty="0"/>
          </a:p>
        </p:txBody>
      </p:sp>
    </p:spTree>
    <p:extLst>
      <p:ext uri="{BB962C8B-B14F-4D97-AF65-F5344CB8AC3E}">
        <p14:creationId xmlns:p14="http://schemas.microsoft.com/office/powerpoint/2010/main" val="2996479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QL </a:t>
            </a:r>
            <a:endParaRPr lang="en-US" dirty="0"/>
          </a:p>
        </p:txBody>
      </p:sp>
      <p:sp>
        <p:nvSpPr>
          <p:cNvPr id="3" name="Content Placeholder 2"/>
          <p:cNvSpPr>
            <a:spLocks noGrp="1"/>
          </p:cNvSpPr>
          <p:nvPr>
            <p:ph idx="1"/>
          </p:nvPr>
        </p:nvSpPr>
        <p:spPr/>
        <p:txBody>
          <a:bodyPr/>
          <a:lstStyle/>
          <a:p>
            <a:pPr marL="0" indent="0">
              <a:buNone/>
            </a:pPr>
            <a:r>
              <a:rPr lang="en-US" b="1" dirty="0"/>
              <a:t>3. Data Manipulation Language (DML):</a:t>
            </a:r>
          </a:p>
          <a:p>
            <a:r>
              <a:rPr lang="en-US" dirty="0"/>
              <a:t>DML statements in </a:t>
            </a:r>
            <a:r>
              <a:rPr lang="en-US" dirty="0" err="1"/>
              <a:t>HiveQL</a:t>
            </a:r>
            <a:r>
              <a:rPr lang="en-US" dirty="0"/>
              <a:t> are used for querying, inserting, updating, and deleting data in tables.</a:t>
            </a:r>
          </a:p>
          <a:p>
            <a:r>
              <a:rPr lang="en-US" b="1" dirty="0"/>
              <a:t>Example:</a:t>
            </a:r>
            <a:endParaRPr lang="en-US" dirty="0"/>
          </a:p>
          <a:p>
            <a:r>
              <a:rPr lang="en-US" b="1" dirty="0"/>
              <a:t>SELECT * FROM </a:t>
            </a:r>
            <a:r>
              <a:rPr lang="en-US" b="1" dirty="0" err="1"/>
              <a:t>my_table</a:t>
            </a:r>
            <a:r>
              <a:rPr lang="en-US" b="1" dirty="0"/>
              <a:t> WHERE age &gt; 25;</a:t>
            </a:r>
            <a:endParaRPr lang="en-US" dirty="0"/>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1740325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QL </a:t>
            </a:r>
            <a:endParaRPr lang="en-US" dirty="0"/>
          </a:p>
        </p:txBody>
      </p:sp>
      <p:sp>
        <p:nvSpPr>
          <p:cNvPr id="3" name="Content Placeholder 2"/>
          <p:cNvSpPr>
            <a:spLocks noGrp="1"/>
          </p:cNvSpPr>
          <p:nvPr>
            <p:ph idx="1"/>
          </p:nvPr>
        </p:nvSpPr>
        <p:spPr/>
        <p:txBody>
          <a:bodyPr/>
          <a:lstStyle/>
          <a:p>
            <a:r>
              <a:rPr lang="en-US" b="1" dirty="0"/>
              <a:t>4. Data Loading and Insertion:</a:t>
            </a:r>
          </a:p>
          <a:p>
            <a:r>
              <a:rPr lang="en-US" dirty="0" err="1"/>
              <a:t>HiveQL</a:t>
            </a:r>
            <a:r>
              <a:rPr lang="en-US" dirty="0"/>
              <a:t> provides commands for loading data into tables, either from existing files or external sources.</a:t>
            </a:r>
          </a:p>
          <a:p>
            <a:r>
              <a:rPr lang="en-US" b="1" dirty="0"/>
              <a:t>Example:</a:t>
            </a:r>
            <a:endParaRPr lang="en-US" dirty="0"/>
          </a:p>
          <a:p>
            <a:r>
              <a:rPr lang="en-US" b="1" dirty="0"/>
              <a:t>LOAD DATA INPATH ‘/path/to/data’ INTO TABLE </a:t>
            </a:r>
            <a:r>
              <a:rPr lang="en-US" b="1" dirty="0" err="1"/>
              <a:t>my_table</a:t>
            </a:r>
            <a:r>
              <a:rPr lang="en-US" b="1" dirty="0"/>
              <a:t>;</a:t>
            </a:r>
            <a:endParaRPr lang="en-US" dirty="0"/>
          </a:p>
        </p:txBody>
      </p:sp>
    </p:spTree>
    <p:extLst>
      <p:ext uri="{BB962C8B-B14F-4D97-AF65-F5344CB8AC3E}">
        <p14:creationId xmlns:p14="http://schemas.microsoft.com/office/powerpoint/2010/main" val="3396809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QL </a:t>
            </a:r>
            <a:endParaRPr lang="en-US" dirty="0"/>
          </a:p>
        </p:txBody>
      </p:sp>
      <p:sp>
        <p:nvSpPr>
          <p:cNvPr id="3" name="Content Placeholder 2"/>
          <p:cNvSpPr>
            <a:spLocks noGrp="1"/>
          </p:cNvSpPr>
          <p:nvPr>
            <p:ph idx="1"/>
          </p:nvPr>
        </p:nvSpPr>
        <p:spPr/>
        <p:txBody>
          <a:bodyPr/>
          <a:lstStyle/>
          <a:p>
            <a:r>
              <a:rPr lang="en-US" b="1" dirty="0"/>
              <a:t>5. Complex Data Types:</a:t>
            </a:r>
          </a:p>
          <a:p>
            <a:r>
              <a:rPr lang="en-US" dirty="0" err="1"/>
              <a:t>HiveQL</a:t>
            </a:r>
            <a:r>
              <a:rPr lang="en-US" dirty="0"/>
              <a:t> supports complex data types such as arrays, maps, and </a:t>
            </a:r>
            <a:r>
              <a:rPr lang="en-US" dirty="0" err="1"/>
              <a:t>structs</a:t>
            </a:r>
            <a:r>
              <a:rPr lang="en-US" dirty="0"/>
              <a:t>, allowing users to work with semi-structured or nested data.</a:t>
            </a:r>
          </a:p>
          <a:p>
            <a:r>
              <a:rPr lang="en-US" b="1" dirty="0"/>
              <a:t>Example:</a:t>
            </a:r>
            <a:endParaRPr lang="en-US" dirty="0"/>
          </a:p>
          <a:p>
            <a:r>
              <a:rPr lang="en-US" b="1" dirty="0"/>
              <a:t>CREATE TABLE </a:t>
            </a:r>
            <a:r>
              <a:rPr lang="en-US" b="1" dirty="0" err="1"/>
              <a:t>complex_table</a:t>
            </a:r>
            <a:r>
              <a:rPr lang="en-US" b="1" dirty="0"/>
              <a:t> (</a:t>
            </a:r>
            <a:br>
              <a:rPr lang="en-US" b="1" dirty="0"/>
            </a:br>
            <a:r>
              <a:rPr lang="en-US" b="1" dirty="0"/>
              <a:t>id INT,</a:t>
            </a:r>
            <a:br>
              <a:rPr lang="en-US" b="1" dirty="0"/>
            </a:br>
            <a:r>
              <a:rPr lang="en-US" b="1" dirty="0"/>
              <a:t>names ARRAY&lt;STRING&gt;,</a:t>
            </a:r>
            <a:br>
              <a:rPr lang="en-US" b="1" dirty="0"/>
            </a:br>
            <a:r>
              <a:rPr lang="en-US" b="1" dirty="0"/>
              <a:t>details MAP&lt;STRING, INT&gt;</a:t>
            </a:r>
            <a:br>
              <a:rPr lang="en-US" b="1" dirty="0"/>
            </a:br>
            <a:r>
              <a:rPr lang="en-US" b="1" dirty="0"/>
              <a:t>);</a:t>
            </a:r>
            <a:endParaRPr lang="en-US" dirty="0"/>
          </a:p>
          <a:p>
            <a:endParaRPr lang="en-US" dirty="0"/>
          </a:p>
        </p:txBody>
      </p:sp>
    </p:spTree>
    <p:extLst>
      <p:ext uri="{BB962C8B-B14F-4D97-AF65-F5344CB8AC3E}">
        <p14:creationId xmlns:p14="http://schemas.microsoft.com/office/powerpoint/2010/main" val="4107712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QL </a:t>
            </a:r>
            <a:endParaRPr lang="en-US" dirty="0"/>
          </a:p>
        </p:txBody>
      </p:sp>
      <p:sp>
        <p:nvSpPr>
          <p:cNvPr id="3" name="Content Placeholder 2"/>
          <p:cNvSpPr>
            <a:spLocks noGrp="1"/>
          </p:cNvSpPr>
          <p:nvPr>
            <p:ph idx="1"/>
          </p:nvPr>
        </p:nvSpPr>
        <p:spPr/>
        <p:txBody>
          <a:bodyPr/>
          <a:lstStyle/>
          <a:p>
            <a:pPr marL="0" indent="0">
              <a:buNone/>
            </a:pPr>
            <a:r>
              <a:rPr lang="en-US" b="1" dirty="0"/>
              <a:t>6. User-Defined Functions (UDFs):</a:t>
            </a:r>
          </a:p>
          <a:p>
            <a:r>
              <a:rPr lang="en-US" dirty="0"/>
              <a:t>Users can define custom functions, known as User-Defined Functions (UDFs), in </a:t>
            </a:r>
            <a:r>
              <a:rPr lang="en-US" dirty="0" err="1"/>
              <a:t>HiveQL</a:t>
            </a:r>
            <a:r>
              <a:rPr lang="en-US" dirty="0"/>
              <a:t> to perform operations not natively supported.</a:t>
            </a:r>
          </a:p>
          <a:p>
            <a:r>
              <a:rPr lang="en-US" b="1" dirty="0"/>
              <a:t>Example:</a:t>
            </a:r>
            <a:endParaRPr lang="en-US" dirty="0"/>
          </a:p>
          <a:p>
            <a:r>
              <a:rPr lang="en-US" b="1" dirty="0"/>
              <a:t>CREATE FUNCTION </a:t>
            </a:r>
            <a:r>
              <a:rPr lang="en-US" b="1" dirty="0" err="1"/>
              <a:t>my_udf</a:t>
            </a:r>
            <a:r>
              <a:rPr lang="en-US" b="1" dirty="0"/>
              <a:t> AS ‘</a:t>
            </a:r>
            <a:r>
              <a:rPr lang="en-US" b="1" dirty="0" err="1"/>
              <a:t>com.example.MyUDF</a:t>
            </a:r>
            <a:r>
              <a:rPr lang="en-US" b="1" dirty="0"/>
              <a:t>’ USING JAR ‘</a:t>
            </a:r>
            <a:r>
              <a:rPr lang="en-US" b="1" dirty="0" err="1"/>
              <a:t>hdfs</a:t>
            </a:r>
            <a:r>
              <a:rPr lang="en-US" b="1" dirty="0"/>
              <a:t>:///path/to/my_udf.jar’;</a:t>
            </a:r>
            <a:endParaRPr lang="en-US" dirty="0"/>
          </a:p>
        </p:txBody>
      </p:sp>
    </p:spTree>
    <p:extLst>
      <p:ext uri="{BB962C8B-B14F-4D97-AF65-F5344CB8AC3E}">
        <p14:creationId xmlns:p14="http://schemas.microsoft.com/office/powerpoint/2010/main" val="24203880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Hive </a:t>
            </a:r>
            <a:r>
              <a:rPr lang="en-US" dirty="0" err="1" smtClean="0"/>
              <a:t>vs</a:t>
            </a:r>
            <a:r>
              <a:rPr lang="en-US" dirty="0" smtClean="0"/>
              <a:t> Apache Pig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6646754"/>
              </p:ext>
            </p:extLst>
          </p:nvPr>
        </p:nvGraphicFramePr>
        <p:xfrm>
          <a:off x="1351561" y="1497922"/>
          <a:ext cx="8014433" cy="4696741"/>
        </p:xfrm>
        <a:graphic>
          <a:graphicData uri="http://schemas.openxmlformats.org/drawingml/2006/table">
            <a:tbl>
              <a:tblPr/>
              <a:tblGrid>
                <a:gridCol w="3325219"/>
                <a:gridCol w="2344607"/>
                <a:gridCol w="2344607"/>
              </a:tblGrid>
              <a:tr h="161262">
                <a:tc>
                  <a:txBody>
                    <a:bodyPr/>
                    <a:lstStyle/>
                    <a:p>
                      <a:pPr algn="ctr" fontAlgn="base"/>
                      <a:r>
                        <a:rPr lang="en-US" sz="800" b="1" dirty="0" err="1">
                          <a:effectLst/>
                        </a:rPr>
                        <a:t>S.No</a:t>
                      </a:r>
                      <a:r>
                        <a:rPr lang="en-US" sz="800" b="1" dirty="0">
                          <a:effectLst/>
                        </a:rPr>
                        <a:t>.</a:t>
                      </a:r>
                    </a:p>
                  </a:txBody>
                  <a:tcPr marL="17757" marR="17757"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Pig</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Hive</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r>
              <a:tr h="299264">
                <a:tc>
                  <a:txBody>
                    <a:bodyPr/>
                    <a:lstStyle/>
                    <a:p>
                      <a:pPr algn="ctr" fontAlgn="base"/>
                      <a:r>
                        <a:rPr lang="en-US" sz="800" b="1">
                          <a:effectLst/>
                        </a:rPr>
                        <a:t>1.</a:t>
                      </a:r>
                    </a:p>
                  </a:txBody>
                  <a:tcPr marL="17757" marR="17757"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Pig operates on the client side of a cluster.</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Hive operates on the server side of a cluster.</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r>
              <a:tr h="161262">
                <a:tc>
                  <a:txBody>
                    <a:bodyPr/>
                    <a:lstStyle/>
                    <a:p>
                      <a:pPr algn="ctr" fontAlgn="base"/>
                      <a:r>
                        <a:rPr lang="en-US" sz="800" b="1">
                          <a:effectLst/>
                        </a:rPr>
                        <a:t>2.</a:t>
                      </a:r>
                    </a:p>
                  </a:txBody>
                  <a:tcPr marL="17757" marR="17757"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Pig uses pig-latin language.</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Hive uses HiveQL language.</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r>
              <a:tr h="299264">
                <a:tc>
                  <a:txBody>
                    <a:bodyPr/>
                    <a:lstStyle/>
                    <a:p>
                      <a:pPr algn="ctr" fontAlgn="base"/>
                      <a:r>
                        <a:rPr lang="en-US" sz="800" b="1">
                          <a:effectLst/>
                        </a:rPr>
                        <a:t>3.</a:t>
                      </a:r>
                    </a:p>
                  </a:txBody>
                  <a:tcPr marL="17757" marR="17757"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Pig is a Procedural Data Flow Language.</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Hive is a Declarative SQLish Language.</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r>
              <a:tr h="161262">
                <a:tc>
                  <a:txBody>
                    <a:bodyPr/>
                    <a:lstStyle/>
                    <a:p>
                      <a:pPr algn="ctr" fontAlgn="base"/>
                      <a:r>
                        <a:rPr lang="en-US" sz="800" b="1">
                          <a:effectLst/>
                        </a:rPr>
                        <a:t>4.</a:t>
                      </a:r>
                    </a:p>
                  </a:txBody>
                  <a:tcPr marL="17757" marR="17757"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It was developed by Yahoo.</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It was developed by Facebook.</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r>
              <a:tr h="299264">
                <a:tc>
                  <a:txBody>
                    <a:bodyPr/>
                    <a:lstStyle/>
                    <a:p>
                      <a:pPr algn="ctr" fontAlgn="base"/>
                      <a:r>
                        <a:rPr lang="en-US" sz="800" b="1">
                          <a:effectLst/>
                        </a:rPr>
                        <a:t>5.</a:t>
                      </a:r>
                    </a:p>
                  </a:txBody>
                  <a:tcPr marL="17757" marR="17757"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It is used by Researchers and Programmers.</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It is mainly used by Data Analysts.</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r>
              <a:tr h="299264">
                <a:tc>
                  <a:txBody>
                    <a:bodyPr/>
                    <a:lstStyle/>
                    <a:p>
                      <a:pPr algn="ctr" fontAlgn="base"/>
                      <a:r>
                        <a:rPr lang="en-US" sz="800" b="1">
                          <a:effectLst/>
                        </a:rPr>
                        <a:t>6.</a:t>
                      </a:r>
                    </a:p>
                  </a:txBody>
                  <a:tcPr marL="17757" marR="17757"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It is used to handle structured and semi-structured data.</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It is mainly used to handle structured data.</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r>
              <a:tr h="161262">
                <a:tc>
                  <a:txBody>
                    <a:bodyPr/>
                    <a:lstStyle/>
                    <a:p>
                      <a:pPr algn="ctr" fontAlgn="base"/>
                      <a:r>
                        <a:rPr lang="en-US" sz="800" b="1">
                          <a:effectLst/>
                        </a:rPr>
                        <a:t>7.</a:t>
                      </a:r>
                    </a:p>
                  </a:txBody>
                  <a:tcPr marL="17757" marR="17757"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It is used for programming.</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It is used for creating reports.</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r>
              <a:tr h="299264">
                <a:tc>
                  <a:txBody>
                    <a:bodyPr/>
                    <a:lstStyle/>
                    <a:p>
                      <a:pPr algn="ctr" fontAlgn="base"/>
                      <a:r>
                        <a:rPr lang="en-US" sz="800" b="1" dirty="0">
                          <a:effectLst/>
                        </a:rPr>
                        <a:t>8.</a:t>
                      </a:r>
                    </a:p>
                  </a:txBody>
                  <a:tcPr marL="17757" marR="17757"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Pig scripts end with .pig extension.</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In HIve, all extensions are supported.</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r>
              <a:tr h="299264">
                <a:tc>
                  <a:txBody>
                    <a:bodyPr/>
                    <a:lstStyle/>
                    <a:p>
                      <a:pPr algn="ctr" fontAlgn="base"/>
                      <a:r>
                        <a:rPr lang="en-US" sz="800" b="1">
                          <a:effectLst/>
                        </a:rPr>
                        <a:t>9.</a:t>
                      </a:r>
                    </a:p>
                  </a:txBody>
                  <a:tcPr marL="17757" marR="17757"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It does not support partitioning.</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It supports partitioning.</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r>
              <a:tr h="161262">
                <a:tc>
                  <a:txBody>
                    <a:bodyPr/>
                    <a:lstStyle/>
                    <a:p>
                      <a:pPr algn="ctr" fontAlgn="base"/>
                      <a:r>
                        <a:rPr lang="en-US" sz="800" b="1">
                          <a:effectLst/>
                        </a:rPr>
                        <a:t>10.</a:t>
                      </a:r>
                    </a:p>
                  </a:txBody>
                  <a:tcPr marL="17757" marR="17757"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It loads data quickly.</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It loads data slowly.</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r>
              <a:tr h="161262">
                <a:tc>
                  <a:txBody>
                    <a:bodyPr/>
                    <a:lstStyle/>
                    <a:p>
                      <a:pPr algn="ctr" fontAlgn="base"/>
                      <a:r>
                        <a:rPr lang="en-US" sz="800" b="1">
                          <a:effectLst/>
                        </a:rPr>
                        <a:t>11.</a:t>
                      </a:r>
                    </a:p>
                  </a:txBody>
                  <a:tcPr marL="17757" marR="17757"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It does not support JDBC.</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It supports </a:t>
                      </a:r>
                      <a:r>
                        <a:rPr lang="en-US" sz="800" b="0" u="sng">
                          <a:effectLst/>
                          <a:hlinkClick r:id="rId2"/>
                        </a:rPr>
                        <a:t>JDBC</a:t>
                      </a:r>
                      <a:r>
                        <a:rPr lang="en-US" sz="800" b="1">
                          <a:effectLst/>
                        </a:rPr>
                        <a:t>.</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r>
              <a:tr h="161262">
                <a:tc>
                  <a:txBody>
                    <a:bodyPr/>
                    <a:lstStyle/>
                    <a:p>
                      <a:pPr algn="ctr" fontAlgn="base"/>
                      <a:r>
                        <a:rPr lang="en-US" sz="800" b="1">
                          <a:effectLst/>
                        </a:rPr>
                        <a:t>12.</a:t>
                      </a:r>
                    </a:p>
                  </a:txBody>
                  <a:tcPr marL="17757" marR="17757"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It does not support ODBC.</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It supports </a:t>
                      </a:r>
                      <a:r>
                        <a:rPr lang="en-US" sz="800" b="0" u="sng">
                          <a:effectLst/>
                          <a:hlinkClick r:id="rId3"/>
                        </a:rPr>
                        <a:t>ODBC</a:t>
                      </a:r>
                      <a:r>
                        <a:rPr lang="en-US" sz="800" b="1">
                          <a:effectLst/>
                        </a:rPr>
                        <a:t>.</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r>
              <a:tr h="575267">
                <a:tc>
                  <a:txBody>
                    <a:bodyPr/>
                    <a:lstStyle/>
                    <a:p>
                      <a:pPr algn="ctr" fontAlgn="base"/>
                      <a:r>
                        <a:rPr lang="en-US" sz="800" b="1">
                          <a:effectLst/>
                        </a:rPr>
                        <a:t>13.</a:t>
                      </a:r>
                    </a:p>
                  </a:txBody>
                  <a:tcPr marL="17757" marR="17757"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Pig does not have a dedicated metadata database.</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Hive makes use of the exact variation of dedicated SQL-DDL language by defining tables beforehand.</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r>
              <a:tr h="299264">
                <a:tc>
                  <a:txBody>
                    <a:bodyPr/>
                    <a:lstStyle/>
                    <a:p>
                      <a:pPr algn="ctr" fontAlgn="base"/>
                      <a:r>
                        <a:rPr lang="en-US" sz="800" b="1">
                          <a:effectLst/>
                        </a:rPr>
                        <a:t>14.</a:t>
                      </a:r>
                    </a:p>
                  </a:txBody>
                  <a:tcPr marL="17757" marR="17757"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It supports Avro file format.</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It does not support Avro file format.</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r>
              <a:tr h="299264">
                <a:tc>
                  <a:txBody>
                    <a:bodyPr/>
                    <a:lstStyle/>
                    <a:p>
                      <a:pPr algn="ctr" fontAlgn="base"/>
                      <a:r>
                        <a:rPr lang="en-US" sz="800" b="1">
                          <a:effectLst/>
                        </a:rPr>
                        <a:t>15.</a:t>
                      </a:r>
                    </a:p>
                  </a:txBody>
                  <a:tcPr marL="17757" marR="17757"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Pig is suitable for complex and nested data structures.</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Hive is suitable for batch-processing </a:t>
                      </a:r>
                      <a:r>
                        <a:rPr lang="en-US" sz="800" b="0" u="sng">
                          <a:effectLst/>
                          <a:hlinkClick r:id="rId4"/>
                        </a:rPr>
                        <a:t>OLAP</a:t>
                      </a:r>
                      <a:r>
                        <a:rPr lang="en-US" sz="800" b="1">
                          <a:effectLst/>
                        </a:rPr>
                        <a:t> systems.</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r>
              <a:tr h="299264">
                <a:tc>
                  <a:txBody>
                    <a:bodyPr/>
                    <a:lstStyle/>
                    <a:p>
                      <a:pPr algn="ctr" fontAlgn="base"/>
                      <a:r>
                        <a:rPr lang="en-US" sz="800" b="1">
                          <a:effectLst/>
                        </a:rPr>
                        <a:t>16.</a:t>
                      </a:r>
                    </a:p>
                  </a:txBody>
                  <a:tcPr marL="17757" marR="17757"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Pig does not support schema to store data.</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Hive supports schema for data insertion in tables.</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r>
              <a:tr h="299264">
                <a:tc>
                  <a:txBody>
                    <a:bodyPr/>
                    <a:lstStyle/>
                    <a:p>
                      <a:pPr algn="ctr" fontAlgn="base"/>
                      <a:r>
                        <a:rPr lang="en-US" sz="800" b="1">
                          <a:effectLst/>
                        </a:rPr>
                        <a:t>17.</a:t>
                      </a:r>
                    </a:p>
                  </a:txBody>
                  <a:tcPr marL="17757" marR="17757"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a:effectLst/>
                        </a:rPr>
                        <a:t>It is very easy to write UDFs to calculate matrices.</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800" b="1" dirty="0">
                          <a:effectLst/>
                        </a:rPr>
                        <a:t>It does support UDFs but is much hard to debug.</a:t>
                      </a:r>
                    </a:p>
                  </a:txBody>
                  <a:tcPr marL="10775" marR="10775" marT="10775" marB="10775" anchor="ctr">
                    <a:lnL w="1143" cap="flat" cmpd="sng" algn="ctr">
                      <a:solidFill>
                        <a:srgbClr val="DFDFDF"/>
                      </a:solidFill>
                      <a:prstDash val="solid"/>
                      <a:round/>
                      <a:headEnd type="none" w="med" len="med"/>
                      <a:tailEnd type="none" w="med" len="med"/>
                    </a:lnL>
                    <a:lnR w="1143" cap="flat" cmpd="sng" algn="ctr">
                      <a:solidFill>
                        <a:srgbClr val="DFDFDF"/>
                      </a:solidFill>
                      <a:prstDash val="solid"/>
                      <a:round/>
                      <a:headEnd type="none" w="med" len="med"/>
                      <a:tailEnd type="none" w="med" len="med"/>
                    </a:lnR>
                    <a:lnT w="1143" cap="flat" cmpd="sng" algn="ctr">
                      <a:solidFill>
                        <a:srgbClr val="DFDFDF"/>
                      </a:solidFill>
                      <a:prstDash val="solid"/>
                      <a:round/>
                      <a:headEnd type="none" w="med" len="med"/>
                      <a:tailEnd type="none" w="med" len="med"/>
                    </a:lnT>
                    <a:lnB w="1143" cap="flat" cmpd="sng" algn="ctr">
                      <a:solidFill>
                        <a:srgbClr val="DFDFDF"/>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88290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Hive?</a:t>
            </a:r>
            <a:endParaRPr lang="en-US" dirty="0"/>
          </a:p>
        </p:txBody>
      </p:sp>
      <p:sp>
        <p:nvSpPr>
          <p:cNvPr id="3" name="Content Placeholder 2"/>
          <p:cNvSpPr>
            <a:spLocks noGrp="1"/>
          </p:cNvSpPr>
          <p:nvPr>
            <p:ph idx="1"/>
          </p:nvPr>
        </p:nvSpPr>
        <p:spPr/>
        <p:txBody>
          <a:bodyPr/>
          <a:lstStyle/>
          <a:p>
            <a:r>
              <a:rPr lang="en-US" dirty="0"/>
              <a:t>Hive is a data warehousing and SQL-like query language built on top of the </a:t>
            </a:r>
            <a:r>
              <a:rPr lang="en-US" dirty="0" err="1"/>
              <a:t>Hadoop</a:t>
            </a:r>
            <a:r>
              <a:rPr lang="en-US" dirty="0"/>
              <a:t> ecosystem. It provides a high-level abstraction for querying and managing large datasets stored in </a:t>
            </a:r>
            <a:r>
              <a:rPr lang="en-US" dirty="0" err="1"/>
              <a:t>Hadoop's</a:t>
            </a:r>
            <a:r>
              <a:rPr lang="en-US" dirty="0"/>
              <a:t> distributed file system (HDFS). Hive's primary objective is to enable analysts, data scientists, and business users to interact with Big Data without requiring expertise in complex programming languages or distributed systems.</a:t>
            </a:r>
          </a:p>
        </p:txBody>
      </p:sp>
    </p:spTree>
    <p:extLst>
      <p:ext uri="{BB962C8B-B14F-4D97-AF65-F5344CB8AC3E}">
        <p14:creationId xmlns:p14="http://schemas.microsoft.com/office/powerpoint/2010/main" val="2738736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Functions in Hive</a:t>
            </a:r>
            <a:endParaRPr lang="en-US" dirty="0"/>
          </a:p>
        </p:txBody>
      </p:sp>
      <p:sp>
        <p:nvSpPr>
          <p:cNvPr id="3" name="Content Placeholder 2"/>
          <p:cNvSpPr>
            <a:spLocks noGrp="1"/>
          </p:cNvSpPr>
          <p:nvPr>
            <p:ph idx="1"/>
          </p:nvPr>
        </p:nvSpPr>
        <p:spPr/>
        <p:txBody>
          <a:bodyPr/>
          <a:lstStyle/>
          <a:p>
            <a:r>
              <a:rPr lang="en-US" dirty="0"/>
              <a:t>When the built-in functions of Hive cannot meet requirements, you can compile user-defined functions (UDFs) and use them in queries.</a:t>
            </a:r>
          </a:p>
          <a:p>
            <a:r>
              <a:rPr lang="en-US" dirty="0"/>
              <a:t>According to implementation methods, UDFs are classified as follows:</a:t>
            </a:r>
          </a:p>
          <a:p>
            <a:r>
              <a:rPr lang="en-US" dirty="0"/>
              <a:t>Common UDFs: used to perform operations on a single data row and export a single data row.</a:t>
            </a:r>
          </a:p>
          <a:p>
            <a:r>
              <a:rPr lang="en-US" dirty="0"/>
              <a:t>User-defined aggregating functions (UDAFs): used to input multiple data rows and export a single data row.</a:t>
            </a:r>
          </a:p>
          <a:p>
            <a:r>
              <a:rPr lang="en-US" dirty="0"/>
              <a:t>User-defined table-generating functions (UDTFs): used to perform operations on a single data row and export multiple data rows.</a:t>
            </a:r>
          </a:p>
        </p:txBody>
      </p:sp>
    </p:spTree>
    <p:extLst>
      <p:ext uri="{BB962C8B-B14F-4D97-AF65-F5344CB8AC3E}">
        <p14:creationId xmlns:p14="http://schemas.microsoft.com/office/powerpoint/2010/main" val="1438283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Functions in Hive</a:t>
            </a:r>
            <a:endParaRPr lang="en-US" dirty="0"/>
          </a:p>
        </p:txBody>
      </p:sp>
      <p:sp>
        <p:nvSpPr>
          <p:cNvPr id="3" name="Content Placeholder 2"/>
          <p:cNvSpPr>
            <a:spLocks noGrp="1"/>
          </p:cNvSpPr>
          <p:nvPr>
            <p:ph idx="1"/>
          </p:nvPr>
        </p:nvSpPr>
        <p:spPr/>
        <p:txBody>
          <a:bodyPr/>
          <a:lstStyle/>
          <a:p>
            <a:r>
              <a:rPr lang="en-US" dirty="0"/>
              <a:t>According to use methods, UDFs are classified as follows:</a:t>
            </a:r>
          </a:p>
          <a:p>
            <a:r>
              <a:rPr lang="en-US" dirty="0"/>
              <a:t>Temporary functions: used only in the current session and must be recreated after a session restarts.</a:t>
            </a:r>
          </a:p>
          <a:p>
            <a:r>
              <a:rPr lang="en-US" dirty="0"/>
              <a:t>Permanent functions: used in multiple sessions. You do not need to create them every time a session restarts.</a:t>
            </a:r>
          </a:p>
        </p:txBody>
      </p:sp>
    </p:spTree>
    <p:extLst>
      <p:ext uri="{BB962C8B-B14F-4D97-AF65-F5344CB8AC3E}">
        <p14:creationId xmlns:p14="http://schemas.microsoft.com/office/powerpoint/2010/main" val="2234751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Functions in Hive</a:t>
            </a:r>
            <a:endParaRPr lang="en-US" dirty="0"/>
          </a:p>
        </p:txBody>
      </p:sp>
      <p:sp>
        <p:nvSpPr>
          <p:cNvPr id="3" name="Content Placeholder 2"/>
          <p:cNvSpPr>
            <a:spLocks noGrp="1"/>
          </p:cNvSpPr>
          <p:nvPr>
            <p:ph idx="1"/>
          </p:nvPr>
        </p:nvSpPr>
        <p:spPr/>
        <p:txBody>
          <a:bodyPr/>
          <a:lstStyle/>
          <a:p>
            <a:r>
              <a:rPr lang="en-US" dirty="0"/>
              <a:t>The following uses </a:t>
            </a:r>
            <a:r>
              <a:rPr lang="en-US" dirty="0" err="1"/>
              <a:t>AddDoublesUDF</a:t>
            </a:r>
            <a:r>
              <a:rPr lang="en-US" dirty="0"/>
              <a:t> as an example to describe how to compile and use UDFs.</a:t>
            </a:r>
          </a:p>
          <a:p>
            <a:r>
              <a:rPr lang="en-US" b="1" dirty="0"/>
              <a:t>Function</a:t>
            </a:r>
          </a:p>
          <a:p>
            <a:r>
              <a:rPr lang="en-US" dirty="0" err="1"/>
              <a:t>AddDoublesUDF</a:t>
            </a:r>
            <a:r>
              <a:rPr lang="en-US" dirty="0"/>
              <a:t> is used to add two or more floating point numbers. In this example, you can learn how to write and use UDFs.</a:t>
            </a:r>
          </a:p>
        </p:txBody>
      </p:sp>
    </p:spTree>
    <p:extLst>
      <p:ext uri="{BB962C8B-B14F-4D97-AF65-F5344CB8AC3E}">
        <p14:creationId xmlns:p14="http://schemas.microsoft.com/office/powerpoint/2010/main" val="44579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Functions in Hive</a:t>
            </a:r>
            <a:endParaRPr lang="en-US" dirty="0"/>
          </a:p>
        </p:txBody>
      </p:sp>
      <p:sp>
        <p:nvSpPr>
          <p:cNvPr id="3" name="Content Placeholder 2"/>
          <p:cNvSpPr>
            <a:spLocks noGrp="1"/>
          </p:cNvSpPr>
          <p:nvPr>
            <p:ph idx="1"/>
          </p:nvPr>
        </p:nvSpPr>
        <p:spPr/>
        <p:txBody>
          <a:bodyPr/>
          <a:lstStyle/>
          <a:p>
            <a:r>
              <a:rPr lang="en-US" dirty="0"/>
              <a:t>A common UDF must be inherited from </a:t>
            </a:r>
            <a:r>
              <a:rPr lang="en-US" b="1" dirty="0" err="1"/>
              <a:t>org.apache.hadoop.hive.ql.exec.UDF</a:t>
            </a:r>
            <a:r>
              <a:rPr lang="en-US" dirty="0"/>
              <a:t>.</a:t>
            </a:r>
          </a:p>
          <a:p>
            <a:r>
              <a:rPr lang="en-US" dirty="0"/>
              <a:t>A common UDF must implement at least one </a:t>
            </a:r>
            <a:r>
              <a:rPr lang="en-US" b="1" dirty="0"/>
              <a:t>evaluate()</a:t>
            </a:r>
            <a:r>
              <a:rPr lang="en-US" dirty="0"/>
              <a:t>. The evaluate function supports overloading.</a:t>
            </a:r>
          </a:p>
          <a:p>
            <a:r>
              <a:rPr lang="en-US" dirty="0"/>
              <a:t>To develop a UDF, add the </a:t>
            </a:r>
            <a:r>
              <a:rPr lang="en-US" b="1" dirty="0"/>
              <a:t>hive-exec-*.jar</a:t>
            </a:r>
            <a:r>
              <a:rPr lang="en-US" dirty="0"/>
              <a:t> dependency package to the project. You can obtain the package from the Hive service installation directory, for example, </a:t>
            </a:r>
            <a:r>
              <a:rPr lang="en-US" b="1" dirty="0"/>
              <a:t>${BIGDATA_HOME}/components/</a:t>
            </a:r>
            <a:r>
              <a:rPr lang="en-US" b="1" dirty="0" err="1"/>
              <a:t>FusionInsight_HD</a:t>
            </a:r>
            <a:r>
              <a:rPr lang="en-US" b="1" dirty="0"/>
              <a:t>_*/Hive/disaster/plugin/lib/</a:t>
            </a:r>
            <a:r>
              <a:rPr lang="en-US" dirty="0"/>
              <a:t>.</a:t>
            </a:r>
          </a:p>
        </p:txBody>
      </p:sp>
    </p:spTree>
    <p:extLst>
      <p:ext uri="{BB962C8B-B14F-4D97-AF65-F5344CB8AC3E}">
        <p14:creationId xmlns:p14="http://schemas.microsoft.com/office/powerpoint/2010/main" val="3806858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Functions in Hive</a:t>
            </a:r>
            <a:endParaRPr lang="en-US" dirty="0"/>
          </a:p>
        </p:txBody>
      </p:sp>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4013" t="33598" r="38339" b="9311"/>
          <a:stretch/>
        </p:blipFill>
        <p:spPr>
          <a:xfrm>
            <a:off x="3969448" y="3059645"/>
            <a:ext cx="2912338" cy="2484209"/>
          </a:xfrm>
        </p:spPr>
      </p:pic>
      <p:sp>
        <p:nvSpPr>
          <p:cNvPr id="8" name="Rectangle 7"/>
          <p:cNvSpPr/>
          <p:nvPr/>
        </p:nvSpPr>
        <p:spPr>
          <a:xfrm>
            <a:off x="1097633" y="1690688"/>
            <a:ext cx="9484036" cy="646331"/>
          </a:xfrm>
          <a:prstGeom prst="rect">
            <a:avLst/>
          </a:prstGeom>
        </p:spPr>
        <p:txBody>
          <a:bodyPr wrap="square">
            <a:spAutoFit/>
          </a:bodyPr>
          <a:lstStyle/>
          <a:p>
            <a:r>
              <a:rPr lang="en-US" b="0" i="0" dirty="0" smtClean="0">
                <a:solidFill>
                  <a:srgbClr val="575D6C"/>
                </a:solidFill>
                <a:effectLst/>
                <a:latin typeface="Arial" panose="020B0604020202020204" pitchFamily="34" charset="0"/>
              </a:rPr>
              <a:t>The following is a UDF code example:</a:t>
            </a:r>
          </a:p>
          <a:p>
            <a:r>
              <a:rPr lang="en-US" b="0" i="1" dirty="0" smtClean="0">
                <a:solidFill>
                  <a:srgbClr val="575D6C"/>
                </a:solidFill>
                <a:effectLst/>
                <a:latin typeface="Arial" panose="020B0604020202020204" pitchFamily="34" charset="0"/>
              </a:rPr>
              <a:t>xxx</a:t>
            </a:r>
            <a:r>
              <a:rPr lang="en-US" b="0" i="0" dirty="0" smtClean="0">
                <a:solidFill>
                  <a:srgbClr val="575D6C"/>
                </a:solidFill>
                <a:effectLst/>
                <a:latin typeface="Arial" panose="020B0604020202020204" pitchFamily="34" charset="0"/>
              </a:rPr>
              <a:t> indicates the name of the organization that develops the program.</a:t>
            </a:r>
            <a:endParaRPr lang="en-US" b="0" i="0" dirty="0">
              <a:solidFill>
                <a:srgbClr val="575D6C"/>
              </a:solidFill>
              <a:effectLst/>
              <a:latin typeface="Arial" panose="020B0604020202020204" pitchFamily="34" charset="0"/>
            </a:endParaRPr>
          </a:p>
        </p:txBody>
      </p:sp>
    </p:spTree>
    <p:extLst>
      <p:ext uri="{BB962C8B-B14F-4D97-AF65-F5344CB8AC3E}">
        <p14:creationId xmlns:p14="http://schemas.microsoft.com/office/powerpoint/2010/main" val="29940585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Functions in Hive</a:t>
            </a:r>
            <a:endParaRPr lang="en-US" dirty="0"/>
          </a:p>
        </p:txBody>
      </p:sp>
      <p:sp>
        <p:nvSpPr>
          <p:cNvPr id="3" name="Content Placeholder 2"/>
          <p:cNvSpPr>
            <a:spLocks noGrp="1"/>
          </p:cNvSpPr>
          <p:nvPr>
            <p:ph idx="1"/>
          </p:nvPr>
        </p:nvSpPr>
        <p:spPr/>
        <p:txBody>
          <a:bodyPr/>
          <a:lstStyle/>
          <a:p>
            <a:r>
              <a:rPr lang="en-US" b="1" dirty="0"/>
              <a:t>How to Use</a:t>
            </a:r>
          </a:p>
          <a:p>
            <a:r>
              <a:rPr lang="en-US" dirty="0"/>
              <a:t>Packing programs as </a:t>
            </a:r>
            <a:r>
              <a:rPr lang="en-US" b="1" dirty="0"/>
              <a:t>AddDoublesUDF.jar</a:t>
            </a:r>
            <a:r>
              <a:rPr lang="en-US" dirty="0"/>
              <a:t> on the client node, and upload the package to a specified directory in HDFS, for example, </a:t>
            </a:r>
            <a:r>
              <a:rPr lang="en-US" b="1" dirty="0"/>
              <a:t>/user/</a:t>
            </a:r>
            <a:r>
              <a:rPr lang="en-US" b="1" dirty="0" err="1"/>
              <a:t>hive_examples_jars</a:t>
            </a:r>
            <a:r>
              <a:rPr lang="en-US" dirty="0"/>
              <a:t>.</a:t>
            </a:r>
          </a:p>
          <a:p>
            <a:r>
              <a:rPr lang="en-US" dirty="0"/>
              <a:t>Both the user who creates the function and the user who uses the function must have the read permission on the file.</a:t>
            </a:r>
          </a:p>
          <a:p>
            <a:r>
              <a:rPr lang="en-US" dirty="0"/>
              <a:t>The following are example statements:</a:t>
            </a:r>
          </a:p>
          <a:p>
            <a:r>
              <a:rPr lang="en-US" b="1" dirty="0" err="1"/>
              <a:t>hdfs</a:t>
            </a:r>
            <a:r>
              <a:rPr lang="en-US" b="1" dirty="0"/>
              <a:t> </a:t>
            </a:r>
            <a:r>
              <a:rPr lang="en-US" b="1" dirty="0" err="1"/>
              <a:t>dfs</a:t>
            </a:r>
            <a:r>
              <a:rPr lang="en-US" b="1" dirty="0"/>
              <a:t> -put ./</a:t>
            </a:r>
            <a:r>
              <a:rPr lang="en-US" b="1" dirty="0" err="1"/>
              <a:t>hive_examples_jars</a:t>
            </a:r>
            <a:r>
              <a:rPr lang="en-US" b="1" dirty="0"/>
              <a:t> /user/</a:t>
            </a:r>
            <a:r>
              <a:rPr lang="en-US" b="1" dirty="0" err="1"/>
              <a:t>hive_examples_jars</a:t>
            </a:r>
            <a:endParaRPr lang="en-US" dirty="0"/>
          </a:p>
          <a:p>
            <a:r>
              <a:rPr lang="en-US" b="1" dirty="0" err="1"/>
              <a:t>hdfs</a:t>
            </a:r>
            <a:r>
              <a:rPr lang="en-US" b="1" dirty="0"/>
              <a:t> </a:t>
            </a:r>
            <a:r>
              <a:rPr lang="en-US" b="1" dirty="0" err="1"/>
              <a:t>dfs</a:t>
            </a:r>
            <a:r>
              <a:rPr lang="en-US" b="1" dirty="0"/>
              <a:t> -</a:t>
            </a:r>
            <a:r>
              <a:rPr lang="en-US" b="1" dirty="0" err="1"/>
              <a:t>chmod</a:t>
            </a:r>
            <a:r>
              <a:rPr lang="en-US" b="1" dirty="0"/>
              <a:t> 777 /user/</a:t>
            </a:r>
            <a:r>
              <a:rPr lang="en-US" b="1" dirty="0" err="1"/>
              <a:t>hive_examples_jars</a:t>
            </a:r>
            <a:endParaRPr lang="en-US" dirty="0"/>
          </a:p>
        </p:txBody>
      </p:sp>
    </p:spTree>
    <p:extLst>
      <p:ext uri="{BB962C8B-B14F-4D97-AF65-F5344CB8AC3E}">
        <p14:creationId xmlns:p14="http://schemas.microsoft.com/office/powerpoint/2010/main" val="1158598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Functions in Hive</a:t>
            </a:r>
            <a:endParaRPr lang="en-US" dirty="0"/>
          </a:p>
        </p:txBody>
      </p:sp>
      <p:sp>
        <p:nvSpPr>
          <p:cNvPr id="3" name="Content Placeholder 2"/>
          <p:cNvSpPr>
            <a:spLocks noGrp="1"/>
          </p:cNvSpPr>
          <p:nvPr>
            <p:ph idx="1"/>
          </p:nvPr>
        </p:nvSpPr>
        <p:spPr/>
        <p:txBody>
          <a:bodyPr/>
          <a:lstStyle/>
          <a:p>
            <a:r>
              <a:rPr lang="en-US" dirty="0"/>
              <a:t>Check the cluster authentication mode.</a:t>
            </a:r>
          </a:p>
          <a:p>
            <a:pPr lvl="1"/>
            <a:r>
              <a:rPr lang="en-US" dirty="0"/>
              <a:t>In security mode, log in to the beeline client as a user with the Hive management permission and run the following </a:t>
            </a:r>
            <a:r>
              <a:rPr lang="en-US" dirty="0" err="1"/>
              <a:t>commands:</a:t>
            </a:r>
            <a:r>
              <a:rPr lang="en-US" b="1" dirty="0" err="1"/>
              <a:t>kinit</a:t>
            </a:r>
            <a:r>
              <a:rPr lang="en-US" dirty="0"/>
              <a:t> </a:t>
            </a:r>
            <a:r>
              <a:rPr lang="en-US" i="1" dirty="0"/>
              <a:t>Hive service user</a:t>
            </a:r>
            <a:endParaRPr lang="en-US" dirty="0"/>
          </a:p>
          <a:p>
            <a:pPr lvl="1"/>
            <a:r>
              <a:rPr lang="en-US" b="1" dirty="0"/>
              <a:t>beeline</a:t>
            </a:r>
            <a:endParaRPr lang="en-US" dirty="0"/>
          </a:p>
          <a:p>
            <a:pPr lvl="1"/>
            <a:r>
              <a:rPr lang="en-US" b="1" dirty="0"/>
              <a:t>set role admin;</a:t>
            </a:r>
            <a:endParaRPr lang="en-US" dirty="0"/>
          </a:p>
          <a:p>
            <a:pPr lvl="1"/>
            <a:r>
              <a:rPr lang="en-US" dirty="0"/>
              <a:t>In common mode, run the following </a:t>
            </a:r>
            <a:r>
              <a:rPr lang="en-US" dirty="0" err="1"/>
              <a:t>command:</a:t>
            </a:r>
            <a:r>
              <a:rPr lang="en-US" b="1" dirty="0" err="1"/>
              <a:t>beeline</a:t>
            </a:r>
            <a:r>
              <a:rPr lang="en-US" b="1" dirty="0"/>
              <a:t> -n</a:t>
            </a:r>
            <a:r>
              <a:rPr lang="en-US" dirty="0"/>
              <a:t> </a:t>
            </a:r>
            <a:r>
              <a:rPr lang="en-US" i="1" dirty="0"/>
              <a:t>Hive service user</a:t>
            </a:r>
            <a:endParaRPr lang="en-US" dirty="0"/>
          </a:p>
        </p:txBody>
      </p:sp>
    </p:spTree>
    <p:extLst>
      <p:ext uri="{BB962C8B-B14F-4D97-AF65-F5344CB8AC3E}">
        <p14:creationId xmlns:p14="http://schemas.microsoft.com/office/powerpoint/2010/main" val="14379846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Functions in Hive</a:t>
            </a:r>
            <a:endParaRPr lang="en-US" dirty="0"/>
          </a:p>
        </p:txBody>
      </p:sp>
      <p:sp>
        <p:nvSpPr>
          <p:cNvPr id="3" name="Content Placeholder 2"/>
          <p:cNvSpPr>
            <a:spLocks noGrp="1"/>
          </p:cNvSpPr>
          <p:nvPr>
            <p:ph idx="1"/>
          </p:nvPr>
        </p:nvSpPr>
        <p:spPr/>
        <p:txBody>
          <a:bodyPr/>
          <a:lstStyle/>
          <a:p>
            <a:r>
              <a:rPr lang="en-US" dirty="0"/>
              <a:t>Define the function in </a:t>
            </a:r>
            <a:r>
              <a:rPr lang="en-US" dirty="0" err="1"/>
              <a:t>HiveServer</a:t>
            </a:r>
            <a:r>
              <a:rPr lang="en-US" dirty="0"/>
              <a:t>. Run the following SQL statement to create a permanent function:</a:t>
            </a:r>
          </a:p>
          <a:p>
            <a:r>
              <a:rPr lang="en-US" b="1" dirty="0"/>
              <a:t>CREATE FUNCTION </a:t>
            </a:r>
            <a:r>
              <a:rPr lang="en-US" i="1" dirty="0" err="1"/>
              <a:t>addDoubles</a:t>
            </a:r>
            <a:r>
              <a:rPr lang="en-US" b="1" dirty="0"/>
              <a:t> AS '</a:t>
            </a:r>
            <a:r>
              <a:rPr lang="en-US" b="1" dirty="0" err="1"/>
              <a:t>com.</a:t>
            </a:r>
            <a:r>
              <a:rPr lang="en-US" i="1" dirty="0" err="1"/>
              <a:t>xxx</a:t>
            </a:r>
            <a:r>
              <a:rPr lang="en-US" b="1" dirty="0" err="1"/>
              <a:t>.bigdata.hive.example.udf.AddDoublesUDF</a:t>
            </a:r>
            <a:r>
              <a:rPr lang="en-US" b="1" dirty="0"/>
              <a:t>' using jar '</a:t>
            </a:r>
            <a:r>
              <a:rPr lang="en-US" b="1" dirty="0" err="1"/>
              <a:t>hdfs</a:t>
            </a:r>
            <a:r>
              <a:rPr lang="en-US" b="1" dirty="0"/>
              <a:t>://</a:t>
            </a:r>
            <a:r>
              <a:rPr lang="en-US" b="1" dirty="0" err="1"/>
              <a:t>hacluster</a:t>
            </a:r>
            <a:r>
              <a:rPr lang="en-US" b="1" dirty="0"/>
              <a:t>/user/</a:t>
            </a:r>
            <a:r>
              <a:rPr lang="en-US" b="1" dirty="0" err="1"/>
              <a:t>hive_examples_jars</a:t>
            </a:r>
            <a:r>
              <a:rPr lang="en-US" b="1" dirty="0"/>
              <a:t>/AddDoublesUDF.jar';</a:t>
            </a:r>
            <a:endParaRPr lang="en-US" dirty="0"/>
          </a:p>
          <a:p>
            <a:r>
              <a:rPr lang="en-US" i="1" dirty="0" err="1"/>
              <a:t>addDoubles</a:t>
            </a:r>
            <a:r>
              <a:rPr lang="en-US" dirty="0"/>
              <a:t> is the alias of the function, which is used in </a:t>
            </a:r>
            <a:r>
              <a:rPr lang="en-US" b="1" dirty="0"/>
              <a:t>SELECT</a:t>
            </a:r>
            <a:r>
              <a:rPr lang="en-US" dirty="0"/>
              <a:t> queries. </a:t>
            </a:r>
            <a:r>
              <a:rPr lang="en-US" i="1" dirty="0"/>
              <a:t>xxx</a:t>
            </a:r>
            <a:r>
              <a:rPr lang="en-US" dirty="0"/>
              <a:t> is typically the name of the organization that develops the program.</a:t>
            </a:r>
          </a:p>
        </p:txBody>
      </p:sp>
    </p:spTree>
    <p:extLst>
      <p:ext uri="{BB962C8B-B14F-4D97-AF65-F5344CB8AC3E}">
        <p14:creationId xmlns:p14="http://schemas.microsoft.com/office/powerpoint/2010/main" val="2071823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Functions in Hive</a:t>
            </a:r>
            <a:endParaRPr lang="en-US" dirty="0"/>
          </a:p>
        </p:txBody>
      </p:sp>
      <p:sp>
        <p:nvSpPr>
          <p:cNvPr id="3" name="Content Placeholder 2"/>
          <p:cNvSpPr>
            <a:spLocks noGrp="1"/>
          </p:cNvSpPr>
          <p:nvPr>
            <p:ph idx="1"/>
          </p:nvPr>
        </p:nvSpPr>
        <p:spPr/>
        <p:txBody>
          <a:bodyPr/>
          <a:lstStyle/>
          <a:p>
            <a:r>
              <a:rPr lang="en-US" dirty="0"/>
              <a:t>Run the following SQL statement to use the function on the </a:t>
            </a:r>
            <a:r>
              <a:rPr lang="en-US" dirty="0" err="1"/>
              <a:t>HiveServer</a:t>
            </a:r>
            <a:r>
              <a:rPr lang="en-US" dirty="0"/>
              <a:t>:</a:t>
            </a:r>
          </a:p>
          <a:p>
            <a:r>
              <a:rPr lang="en-US" b="1" dirty="0"/>
              <a:t>SELECT </a:t>
            </a:r>
            <a:r>
              <a:rPr lang="en-US" b="1" dirty="0" err="1"/>
              <a:t>addDoubles</a:t>
            </a:r>
            <a:r>
              <a:rPr lang="en-US" b="1" dirty="0"/>
              <a:t>(1,2,3);</a:t>
            </a:r>
            <a:endParaRPr lang="en-US" dirty="0"/>
          </a:p>
        </p:txBody>
      </p:sp>
    </p:spTree>
    <p:extLst>
      <p:ext uri="{BB962C8B-B14F-4D97-AF65-F5344CB8AC3E}">
        <p14:creationId xmlns:p14="http://schemas.microsoft.com/office/powerpoint/2010/main" val="300905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4750" y="2096294"/>
            <a:ext cx="4762500" cy="3810000"/>
          </a:xfrm>
        </p:spPr>
      </p:pic>
    </p:spTree>
    <p:extLst>
      <p:ext uri="{BB962C8B-B14F-4D97-AF65-F5344CB8AC3E}">
        <p14:creationId xmlns:p14="http://schemas.microsoft.com/office/powerpoint/2010/main" val="2875424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Client</a:t>
            </a:r>
            <a:endParaRPr lang="en-US" dirty="0"/>
          </a:p>
        </p:txBody>
      </p:sp>
      <p:sp>
        <p:nvSpPr>
          <p:cNvPr id="3" name="Content Placeholder 2"/>
          <p:cNvSpPr>
            <a:spLocks noGrp="1"/>
          </p:cNvSpPr>
          <p:nvPr>
            <p:ph idx="1"/>
          </p:nvPr>
        </p:nvSpPr>
        <p:spPr/>
        <p:txBody>
          <a:bodyPr>
            <a:normAutofit/>
          </a:bodyPr>
          <a:lstStyle/>
          <a:p>
            <a:r>
              <a:rPr lang="en-US" dirty="0" smtClean="0"/>
              <a:t>Hive </a:t>
            </a:r>
            <a:r>
              <a:rPr lang="en-US" dirty="0"/>
              <a:t>allows writing applications in various languages, including Java, Python, and C++. It supports different types of clients such as:-</a:t>
            </a:r>
          </a:p>
          <a:p>
            <a:r>
              <a:rPr lang="en-US" dirty="0"/>
              <a:t>Thrift Server - It is a cross-language service provider platform that serves the request from all those programming languages that supports Thrift.</a:t>
            </a:r>
          </a:p>
          <a:p>
            <a:r>
              <a:rPr lang="en-US" dirty="0"/>
              <a:t>JDBC Driver - It is used to establish a connection between hive and Java applications. The JDBC Driver is present in the class </a:t>
            </a:r>
            <a:r>
              <a:rPr lang="en-US" dirty="0" err="1"/>
              <a:t>org.apache.hadoop.hive.jdbc.HiveDriver</a:t>
            </a:r>
            <a:r>
              <a:rPr lang="en-US" dirty="0"/>
              <a:t>.</a:t>
            </a:r>
          </a:p>
          <a:p>
            <a:r>
              <a:rPr lang="en-US" dirty="0"/>
              <a:t>ODBC Driver - It allows the applications that support the ODBC protocol to connect to Hive.</a:t>
            </a:r>
          </a:p>
        </p:txBody>
      </p:sp>
    </p:spTree>
    <p:extLst>
      <p:ext uri="{BB962C8B-B14F-4D97-AF65-F5344CB8AC3E}">
        <p14:creationId xmlns:p14="http://schemas.microsoft.com/office/powerpoint/2010/main" val="49126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Services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a:t>following are the services provided by Hive:-</a:t>
            </a:r>
          </a:p>
          <a:p>
            <a:r>
              <a:rPr lang="en-US" dirty="0"/>
              <a:t>Hive CLI - The Hive CLI (Command Line Interface) is a shell where we can execute Hive queries and commands.</a:t>
            </a:r>
          </a:p>
          <a:p>
            <a:r>
              <a:rPr lang="en-US" dirty="0"/>
              <a:t>Hive Web User Interface - The Hive Web UI is just an alternative of Hive CLI. It provides a web-based GUI for executing Hive queries and commands.</a:t>
            </a:r>
          </a:p>
          <a:p>
            <a:r>
              <a:rPr lang="en-US" dirty="0"/>
              <a:t>Hive </a:t>
            </a:r>
            <a:r>
              <a:rPr lang="en-US" dirty="0" err="1"/>
              <a:t>MetaStore</a:t>
            </a:r>
            <a:r>
              <a:rPr lang="en-US" dirty="0"/>
              <a:t> - It is a central repository that stores all the structure information of various tables and partitions in the warehouse. It also includes metadata of column and its type information, the </a:t>
            </a:r>
            <a:r>
              <a:rPr lang="en-US" dirty="0" err="1"/>
              <a:t>serializers</a:t>
            </a:r>
            <a:r>
              <a:rPr lang="en-US" dirty="0"/>
              <a:t> and </a:t>
            </a:r>
            <a:r>
              <a:rPr lang="en-US" dirty="0" err="1"/>
              <a:t>deserializers</a:t>
            </a:r>
            <a:r>
              <a:rPr lang="en-US" dirty="0"/>
              <a:t> which is used to read and write data and the corresponding HDFS files where the data is stored.</a:t>
            </a:r>
          </a:p>
          <a:p>
            <a:r>
              <a:rPr lang="en-US" dirty="0"/>
              <a:t>Hive Server - It is referred to as Apache Thrift Server. It accepts the request from different clients and provides it to Hive Driver.</a:t>
            </a:r>
          </a:p>
        </p:txBody>
      </p:sp>
    </p:spTree>
    <p:extLst>
      <p:ext uri="{BB962C8B-B14F-4D97-AF65-F5344CB8AC3E}">
        <p14:creationId xmlns:p14="http://schemas.microsoft.com/office/powerpoint/2010/main" val="755540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Services</a:t>
            </a:r>
            <a:endParaRPr lang="en-US" dirty="0"/>
          </a:p>
        </p:txBody>
      </p:sp>
      <p:sp>
        <p:nvSpPr>
          <p:cNvPr id="3" name="Content Placeholder 2"/>
          <p:cNvSpPr>
            <a:spLocks noGrp="1"/>
          </p:cNvSpPr>
          <p:nvPr>
            <p:ph idx="1"/>
          </p:nvPr>
        </p:nvSpPr>
        <p:spPr/>
        <p:txBody>
          <a:bodyPr>
            <a:normAutofit/>
          </a:bodyPr>
          <a:lstStyle/>
          <a:p>
            <a:r>
              <a:rPr lang="en-US" dirty="0"/>
              <a:t>Hive Driver - It receives queries from different sources like web UI, CLI, Thrift, and JDBC/ODBC driver. It transfers the queries to the compiler.</a:t>
            </a:r>
          </a:p>
          <a:p>
            <a:r>
              <a:rPr lang="en-US" dirty="0"/>
              <a:t>Hive Compiler - The purpose of the compiler is to parse the query and perform semantic analysis on the different query blocks and expressions. It converts </a:t>
            </a:r>
            <a:r>
              <a:rPr lang="en-US" dirty="0" err="1"/>
              <a:t>HiveQL</a:t>
            </a:r>
            <a:r>
              <a:rPr lang="en-US" dirty="0"/>
              <a:t> statements into </a:t>
            </a:r>
            <a:r>
              <a:rPr lang="en-US" dirty="0" err="1"/>
              <a:t>MapReduce</a:t>
            </a:r>
            <a:r>
              <a:rPr lang="en-US" dirty="0"/>
              <a:t> jobs.</a:t>
            </a:r>
          </a:p>
          <a:p>
            <a:r>
              <a:rPr lang="en-US" dirty="0"/>
              <a:t>Hive Execution Engine - Optimizer generates the logical plan in the form of DAG of map-reduce tasks and HDFS tasks. In the end, the execution engine executes the incoming tasks in the order of their dependencies.</a:t>
            </a:r>
          </a:p>
          <a:p>
            <a:endParaRPr lang="en-US" dirty="0"/>
          </a:p>
        </p:txBody>
      </p:sp>
    </p:spTree>
    <p:extLst>
      <p:ext uri="{BB962C8B-B14F-4D97-AF65-F5344CB8AC3E}">
        <p14:creationId xmlns:p14="http://schemas.microsoft.com/office/powerpoint/2010/main" val="1476868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Hive with other databases</a:t>
            </a:r>
            <a:endParaRPr lang="en-US" dirty="0"/>
          </a:p>
        </p:txBody>
      </p:sp>
      <p:sp>
        <p:nvSpPr>
          <p:cNvPr id="3" name="Content Placeholder 2"/>
          <p:cNvSpPr>
            <a:spLocks noGrp="1"/>
          </p:cNvSpPr>
          <p:nvPr>
            <p:ph idx="1"/>
          </p:nvPr>
        </p:nvSpPr>
        <p:spPr/>
        <p:txBody>
          <a:bodyPr/>
          <a:lstStyle/>
          <a:p>
            <a:pPr marL="0" indent="0">
              <a:buNone/>
            </a:pPr>
            <a:r>
              <a:rPr lang="en-US" b="1" dirty="0"/>
              <a:t>1. Schema Flexibility</a:t>
            </a:r>
          </a:p>
          <a:p>
            <a:r>
              <a:rPr lang="en-US" b="1" dirty="0"/>
              <a:t>Traditional Databases:</a:t>
            </a:r>
            <a:r>
              <a:rPr lang="en-US" dirty="0"/>
              <a:t> Traditional databases, often relational, require a well-defined schema upfront. Schema changes can be complex and may disrupt ongoing operations.</a:t>
            </a:r>
          </a:p>
          <a:p>
            <a:r>
              <a:rPr lang="en-US" b="1" dirty="0"/>
              <a:t>Hive: </a:t>
            </a:r>
            <a:r>
              <a:rPr lang="en-US" dirty="0"/>
              <a:t>Hive provides schema-on-read, allowing users to define the structure of data during query execution. This flexibility is advantageous when dealing with unstructured or semi-structured data.</a:t>
            </a:r>
          </a:p>
        </p:txBody>
      </p:sp>
    </p:spTree>
    <p:extLst>
      <p:ext uri="{BB962C8B-B14F-4D97-AF65-F5344CB8AC3E}">
        <p14:creationId xmlns:p14="http://schemas.microsoft.com/office/powerpoint/2010/main" val="1639758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Hive with other databases</a:t>
            </a:r>
            <a:endParaRPr lang="en-US" dirty="0"/>
          </a:p>
        </p:txBody>
      </p:sp>
      <p:sp>
        <p:nvSpPr>
          <p:cNvPr id="3" name="Content Placeholder 2"/>
          <p:cNvSpPr>
            <a:spLocks noGrp="1"/>
          </p:cNvSpPr>
          <p:nvPr>
            <p:ph idx="1"/>
          </p:nvPr>
        </p:nvSpPr>
        <p:spPr/>
        <p:txBody>
          <a:bodyPr/>
          <a:lstStyle/>
          <a:p>
            <a:pPr marL="0" indent="0">
              <a:buNone/>
            </a:pPr>
            <a:r>
              <a:rPr lang="en-US" b="1" dirty="0"/>
              <a:t>2. Query Language</a:t>
            </a:r>
          </a:p>
          <a:p>
            <a:r>
              <a:rPr lang="en-US" b="1" dirty="0"/>
              <a:t>Traditional Databases: </a:t>
            </a:r>
            <a:r>
              <a:rPr lang="en-US" dirty="0"/>
              <a:t>Relational databases use SQL as the standard query language, which is familiar to most data professionals.</a:t>
            </a:r>
          </a:p>
          <a:p>
            <a:r>
              <a:rPr lang="en-US" b="1" dirty="0"/>
              <a:t>Hive: </a:t>
            </a:r>
            <a:r>
              <a:rPr lang="en-US" dirty="0"/>
              <a:t>Hive uses HQL, which closely resembles SQL. However, complex queries might perform slower due to the underlying </a:t>
            </a:r>
            <a:r>
              <a:rPr lang="en-US" dirty="0" err="1"/>
              <a:t>MapReduce</a:t>
            </a:r>
            <a:r>
              <a:rPr lang="en-US" dirty="0"/>
              <a:t> processing.</a:t>
            </a:r>
          </a:p>
        </p:txBody>
      </p:sp>
    </p:spTree>
    <p:extLst>
      <p:ext uri="{BB962C8B-B14F-4D97-AF65-F5344CB8AC3E}">
        <p14:creationId xmlns:p14="http://schemas.microsoft.com/office/powerpoint/2010/main" val="281619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Hive with other databases</a:t>
            </a:r>
            <a:endParaRPr lang="en-US" dirty="0"/>
          </a:p>
        </p:txBody>
      </p:sp>
      <p:sp>
        <p:nvSpPr>
          <p:cNvPr id="3" name="Content Placeholder 2"/>
          <p:cNvSpPr>
            <a:spLocks noGrp="1"/>
          </p:cNvSpPr>
          <p:nvPr>
            <p:ph idx="1"/>
          </p:nvPr>
        </p:nvSpPr>
        <p:spPr/>
        <p:txBody>
          <a:bodyPr/>
          <a:lstStyle/>
          <a:p>
            <a:pPr marL="0" indent="0">
              <a:buNone/>
            </a:pPr>
            <a:r>
              <a:rPr lang="en-US" b="1" dirty="0"/>
              <a:t>3. Performance</a:t>
            </a:r>
          </a:p>
          <a:p>
            <a:r>
              <a:rPr lang="en-US" b="1" dirty="0"/>
              <a:t>Traditional Databases:</a:t>
            </a:r>
            <a:r>
              <a:rPr lang="en-US" dirty="0"/>
              <a:t> Traditional databases are optimized for transactional operations and perform well for small to medium-sized datasets.</a:t>
            </a:r>
          </a:p>
          <a:p>
            <a:r>
              <a:rPr lang="en-US" b="1" dirty="0"/>
              <a:t>Hive: </a:t>
            </a:r>
            <a:r>
              <a:rPr lang="en-US" dirty="0"/>
              <a:t>While Hive is scalable and suitable for large datasets, it may not match the real-time performance of traditional databases for ad-hoc queries.</a:t>
            </a:r>
          </a:p>
        </p:txBody>
      </p:sp>
    </p:spTree>
    <p:extLst>
      <p:ext uri="{BB962C8B-B14F-4D97-AF65-F5344CB8AC3E}">
        <p14:creationId xmlns:p14="http://schemas.microsoft.com/office/powerpoint/2010/main" val="4167200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1305</Words>
  <Application>Microsoft Office PowerPoint</Application>
  <PresentationFormat>Widescreen</PresentationFormat>
  <Paragraphs>167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Apache Hive</vt:lpstr>
      <vt:lpstr>What is Hive?</vt:lpstr>
      <vt:lpstr>Hive Architecture</vt:lpstr>
      <vt:lpstr>Hive Client</vt:lpstr>
      <vt:lpstr>Hive Services</vt:lpstr>
      <vt:lpstr>Hive Services</vt:lpstr>
      <vt:lpstr>Comparison of Hive with other databases</vt:lpstr>
      <vt:lpstr>Comparison of Hive with other databases</vt:lpstr>
      <vt:lpstr>Comparison of Hive with other databases</vt:lpstr>
      <vt:lpstr>Comparison of Hive with other databases</vt:lpstr>
      <vt:lpstr>Comparison of Hive with other databases</vt:lpstr>
      <vt:lpstr>HiveQL </vt:lpstr>
      <vt:lpstr>Hive QL </vt:lpstr>
      <vt:lpstr>Hive QL </vt:lpstr>
      <vt:lpstr>Hive QL </vt:lpstr>
      <vt:lpstr>Hive QL </vt:lpstr>
      <vt:lpstr>Hive QL </vt:lpstr>
      <vt:lpstr>Hive QL </vt:lpstr>
      <vt:lpstr>Apache Hive vs Apache Pig</vt:lpstr>
      <vt:lpstr>User Defined Functions in Hive</vt:lpstr>
      <vt:lpstr>User Defined Functions in Hive</vt:lpstr>
      <vt:lpstr>User Defined Functions in Hive</vt:lpstr>
      <vt:lpstr>User Defined Functions in Hive</vt:lpstr>
      <vt:lpstr>User Defined Functions in Hive</vt:lpstr>
      <vt:lpstr>User Defined Functions in Hive</vt:lpstr>
      <vt:lpstr>User Defined Functions in Hive</vt:lpstr>
      <vt:lpstr>User Defined Functions in Hive</vt:lpstr>
      <vt:lpstr>User Defined Functions in Hive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Hive</dc:title>
  <dc:creator>Microsoft account</dc:creator>
  <cp:lastModifiedBy>Microsoft account</cp:lastModifiedBy>
  <cp:revision>2</cp:revision>
  <dcterms:created xsi:type="dcterms:W3CDTF">2024-05-27T06:47:00Z</dcterms:created>
  <dcterms:modified xsi:type="dcterms:W3CDTF">2024-05-27T06:56:23Z</dcterms:modified>
</cp:coreProperties>
</file>