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28"/>
  </p:notesMasterIdLst>
  <p:sldIdLst>
    <p:sldId id="256" r:id="rId2"/>
    <p:sldId id="257" r:id="rId3"/>
    <p:sldId id="258" r:id="rId4"/>
    <p:sldId id="259" r:id="rId5"/>
    <p:sldId id="260" r:id="rId6"/>
    <p:sldId id="261" r:id="rId7"/>
    <p:sldId id="262" r:id="rId8"/>
    <p:sldId id="263" r:id="rId9"/>
    <p:sldId id="283" r:id="rId10"/>
    <p:sldId id="264" r:id="rId11"/>
    <p:sldId id="265" r:id="rId12"/>
    <p:sldId id="266" r:id="rId13"/>
    <p:sldId id="282" r:id="rId14"/>
    <p:sldId id="267" r:id="rId15"/>
    <p:sldId id="268" r:id="rId16"/>
    <p:sldId id="269" r:id="rId17"/>
    <p:sldId id="280" r:id="rId18"/>
    <p:sldId id="270" r:id="rId19"/>
    <p:sldId id="271" r:id="rId20"/>
    <p:sldId id="281" r:id="rId21"/>
    <p:sldId id="272" r:id="rId22"/>
    <p:sldId id="273" r:id="rId23"/>
    <p:sldId id="274" r:id="rId24"/>
    <p:sldId id="275" r:id="rId25"/>
    <p:sldId id="276" r:id="rId26"/>
    <p:sldId id="284" r:id="rId27"/>
  </p:sldIdLst>
  <p:sldSz cx="9144000" cy="5143500" type="screen16x9"/>
  <p:notesSz cx="6858000" cy="9144000"/>
  <p:embeddedFontLst>
    <p:embeddedFont>
      <p:font typeface="Helvetica Neue" panose="020B0604020202020204" charset="0"/>
      <p:regular r:id="rId29"/>
      <p:bold r:id="rId30"/>
      <p:italic r:id="rId31"/>
      <p:boldItalic r:id="rId32"/>
    </p:embeddedFont>
    <p:embeddedFont>
      <p:font typeface="Pacifico"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8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2860800"/>
          </a:xfrm>
          <a:prstGeom prst="rect">
            <a:avLst/>
          </a:prstGeom>
          <a:solidFill>
            <a:srgbClr val="0070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Clr>
                <a:srgbClr val="FFFFFF"/>
              </a:buClr>
              <a:buSzPts val="5200"/>
              <a:buNone/>
              <a:defRPr sz="5200">
                <a:solidFill>
                  <a:srgbClr val="FFFFFF"/>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3262000"/>
            <a:ext cx="8520600" cy="7926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rotWithShape="1">
          <a:blip r:embed="rId2">
            <a:alphaModFix/>
          </a:blip>
          <a:srcRect/>
          <a:stretch/>
        </p:blipFill>
        <p:spPr>
          <a:xfrm>
            <a:off x="6980250" y="76200"/>
            <a:ext cx="2087549" cy="9708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0"/>
            <a:ext cx="9144000" cy="1152600"/>
          </a:xfrm>
          <a:prstGeom prst="rect">
            <a:avLst/>
          </a:prstGeom>
          <a:solidFill>
            <a:srgbClr val="0070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3"/>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Clr>
                <a:srgbClr val="000000"/>
              </a:buClr>
              <a:buSzPts val="3600"/>
              <a:buNone/>
              <a:defRPr sz="3600">
                <a:solidFill>
                  <a:srgbClr val="000000"/>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4"/>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lus image right">
  <p:cSld name="TITLE_AND_TWO_COLUMNS_2">
    <p:spTree>
      <p:nvGrpSpPr>
        <p:cNvPr id="1" name="Shape 28"/>
        <p:cNvGrpSpPr/>
        <p:nvPr/>
      </p:nvGrpSpPr>
      <p:grpSpPr>
        <a:xfrm>
          <a:off x="0" y="0"/>
          <a:ext cx="0" cy="0"/>
          <a:chOff x="0" y="0"/>
          <a:chExt cx="0" cy="0"/>
        </a:xfrm>
      </p:grpSpPr>
      <p:sp>
        <p:nvSpPr>
          <p:cNvPr id="29" name="Google Shape;29;p6"/>
          <p:cNvSpPr/>
          <p:nvPr/>
        </p:nvSpPr>
        <p:spPr>
          <a:xfrm>
            <a:off x="0" y="0"/>
            <a:ext cx="9144000" cy="1152600"/>
          </a:xfrm>
          <a:prstGeom prst="rect">
            <a:avLst/>
          </a:prstGeom>
          <a:solidFill>
            <a:srgbClr val="0070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6"/>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plus text and image left">
  <p:cSld name="TITLE_AND_TWO_COLUMNS_1">
    <p:spTree>
      <p:nvGrpSpPr>
        <p:cNvPr id="1" name="Shape 33"/>
        <p:cNvGrpSpPr/>
        <p:nvPr/>
      </p:nvGrpSpPr>
      <p:grpSpPr>
        <a:xfrm>
          <a:off x="0" y="0"/>
          <a:ext cx="0" cy="0"/>
          <a:chOff x="0" y="0"/>
          <a:chExt cx="0" cy="0"/>
        </a:xfrm>
      </p:grpSpPr>
      <p:sp>
        <p:nvSpPr>
          <p:cNvPr id="34" name="Google Shape;34;p7"/>
          <p:cNvSpPr/>
          <p:nvPr/>
        </p:nvSpPr>
        <p:spPr>
          <a:xfrm>
            <a:off x="0" y="0"/>
            <a:ext cx="9144000" cy="1152600"/>
          </a:xfrm>
          <a:prstGeom prst="rect">
            <a:avLst/>
          </a:prstGeom>
          <a:solidFill>
            <a:srgbClr val="0070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7"/>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7"/>
          <p:cNvSpPr txBox="1">
            <a:spLocks noGrp="1"/>
          </p:cNvSpPr>
          <p:nvPr>
            <p:ph type="body" idx="1"/>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8"/>
          <p:cNvSpPr/>
          <p:nvPr/>
        </p:nvSpPr>
        <p:spPr>
          <a:xfrm>
            <a:off x="0" y="0"/>
            <a:ext cx="9144000" cy="1152600"/>
          </a:xfrm>
          <a:prstGeom prst="rect">
            <a:avLst/>
          </a:prstGeom>
          <a:solidFill>
            <a:srgbClr val="0070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 name="Google Shape;41;p8"/>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Helvetica Neue"/>
              <a:buNone/>
              <a:defRPr sz="2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Helvetica Neue"/>
              <a:buChar char="●"/>
              <a:defRPr sz="1800" b="0" i="0" u="none" strike="noStrike" cap="none">
                <a:solidFill>
                  <a:schemeClr val="dk2"/>
                </a:solidFill>
                <a:latin typeface="Helvetica Neue"/>
                <a:ea typeface="Helvetica Neue"/>
                <a:cs typeface="Helvetica Neue"/>
                <a:sym typeface="Helvetica Neue"/>
              </a:defRPr>
            </a:lvl1pPr>
            <a:lvl2pPr marL="914400" marR="0" lvl="1"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2pPr>
            <a:lvl3pPr marL="1371600" marR="0" lvl="2"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3pPr>
            <a:lvl4pPr marL="1828800" marR="0" lvl="3"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4pPr>
            <a:lvl5pPr marL="2286000" marR="0" lvl="4"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5pPr>
            <a:lvl6pPr marL="2743200" marR="0" lvl="5"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6pPr>
            <a:lvl7pPr marL="3200400" marR="0" lvl="6"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7pPr>
            <a:lvl8pPr marL="3657600" marR="0" lvl="7"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8pPr>
            <a:lvl9pPr marL="4114800" marR="0" lvl="8" indent="-317500" algn="l" rtl="0">
              <a:lnSpc>
                <a:spcPct val="115000"/>
              </a:lnSpc>
              <a:spcBef>
                <a:spcPts val="1600"/>
              </a:spcBef>
              <a:spcAft>
                <a:spcPts val="160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r>
              <a:rPr lang="en-US" sz="4800" dirty="0"/>
              <a:t>Map Reduce, Types, Formats and Features</a:t>
            </a:r>
            <a:endParaRPr sz="4800" dirty="0"/>
          </a:p>
        </p:txBody>
      </p:sp>
      <p:sp>
        <p:nvSpPr>
          <p:cNvPr id="3" name="Subtitle 2">
            <a:extLst>
              <a:ext uri="{FF2B5EF4-FFF2-40B4-BE49-F238E27FC236}">
                <a16:creationId xmlns:a16="http://schemas.microsoft.com/office/drawing/2014/main" id="{0B549B80-0EE9-4325-9273-F376C8BDFAAA}"/>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r>
              <a:rPr lang="en-US" dirty="0"/>
              <a:t>Types of Input File Format</a:t>
            </a:r>
            <a:br>
              <a:rPr lang="en-US" dirty="0"/>
            </a:br>
            <a:br>
              <a:rPr lang="en-US" dirty="0"/>
            </a:br>
            <a:endParaRPr dirty="0"/>
          </a:p>
        </p:txBody>
      </p:sp>
      <p:sp>
        <p:nvSpPr>
          <p:cNvPr id="100" name="Google Shape;100;p18"/>
          <p:cNvSpPr txBox="1">
            <a:spLocks noGrp="1"/>
          </p:cNvSpPr>
          <p:nvPr>
            <p:ph type="body" idx="1"/>
          </p:nvPr>
        </p:nvSpPr>
        <p:spPr>
          <a:xfrm>
            <a:off x="311700" y="1467293"/>
            <a:ext cx="8520600" cy="3269432"/>
          </a:xfrm>
          <a:prstGeom prst="rect">
            <a:avLst/>
          </a:prstGeom>
          <a:noFill/>
          <a:ln>
            <a:noFill/>
          </a:ln>
        </p:spPr>
        <p:txBody>
          <a:bodyPr spcFirstLastPara="1" wrap="square" lIns="91425" tIns="91425" rIns="91425" bIns="91425" anchor="t" anchorCtr="0">
            <a:noAutofit/>
          </a:bodyPr>
          <a:lstStyle/>
          <a:p>
            <a:pPr fontAlgn="base"/>
            <a:r>
              <a:rPr lang="en-US" sz="2000" b="1" dirty="0"/>
              <a:t>FileInputFormat:</a:t>
            </a:r>
            <a:r>
              <a:rPr lang="en-US" sz="2000" dirty="0"/>
              <a:t> It is the base class for all file-based Input Formats. It specifies input directory where data files are located. It will read all files and divides these files into one or more Input Splits.</a:t>
            </a:r>
          </a:p>
          <a:p>
            <a:pPr fontAlgn="base"/>
            <a:r>
              <a:rPr lang="en-US" sz="2000" b="1" dirty="0"/>
              <a:t>TextInputFormat:</a:t>
            </a:r>
            <a:r>
              <a:rPr lang="en-US" sz="2000" dirty="0"/>
              <a:t> Each line in the text file is a </a:t>
            </a:r>
            <a:r>
              <a:rPr lang="en-US" sz="2000" dirty="0" err="1"/>
              <a:t>record.Key:Byte</a:t>
            </a:r>
            <a:r>
              <a:rPr lang="en-US" sz="2000" dirty="0"/>
              <a:t> offset of line Value: Content of the line.</a:t>
            </a:r>
          </a:p>
          <a:p>
            <a:pPr fontAlgn="base"/>
            <a:r>
              <a:rPr lang="en-US" sz="2000" b="1" dirty="0"/>
              <a:t>KeyValueTextInputFormat:</a:t>
            </a:r>
            <a:r>
              <a:rPr lang="en-US" sz="2000" dirty="0"/>
              <a:t> Everything before the separator is the key, and everything after is value.</a:t>
            </a:r>
          </a:p>
          <a:p>
            <a:pPr fontAlgn="base"/>
            <a:r>
              <a:rPr lang="en-US" sz="2000" b="1" dirty="0"/>
              <a:t>SequenceFileInputFormat:</a:t>
            </a:r>
            <a:r>
              <a:rPr lang="en-US" sz="2000" dirty="0"/>
              <a:t> To read any sequence files. Key and values are user defined.</a:t>
            </a:r>
          </a:p>
          <a:p>
            <a:endParaRPr sz="2000" dirty="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r>
              <a:rPr lang="en-US" dirty="0"/>
              <a:t>Types of Input File Format</a:t>
            </a:r>
            <a:br>
              <a:rPr lang="en-US" dirty="0"/>
            </a:br>
            <a:br>
              <a:rPr lang="en-US" dirty="0"/>
            </a:br>
            <a:endParaRPr dirty="0"/>
          </a:p>
        </p:txBody>
      </p:sp>
      <p:sp>
        <p:nvSpPr>
          <p:cNvPr id="106" name="Google Shape;106;p19"/>
          <p:cNvSpPr txBox="1">
            <a:spLocks noGrp="1"/>
          </p:cNvSpPr>
          <p:nvPr>
            <p:ph type="body" idx="1"/>
          </p:nvPr>
        </p:nvSpPr>
        <p:spPr>
          <a:xfrm>
            <a:off x="311700" y="1368275"/>
            <a:ext cx="8520600" cy="3416400"/>
          </a:xfrm>
          <a:prstGeom prst="rect">
            <a:avLst/>
          </a:prstGeom>
          <a:noFill/>
          <a:ln>
            <a:noFill/>
          </a:ln>
        </p:spPr>
        <p:txBody>
          <a:bodyPr spcFirstLastPara="1" wrap="square" lIns="91425" tIns="91425" rIns="91425" bIns="91425" anchor="t" anchorCtr="0">
            <a:noAutofit/>
          </a:bodyPr>
          <a:lstStyle/>
          <a:p>
            <a:pPr fontAlgn="base"/>
            <a:r>
              <a:rPr lang="en-US" sz="2000" b="1" dirty="0" err="1"/>
              <a:t>SequenceFileasTextInputFormat</a:t>
            </a:r>
            <a:r>
              <a:rPr lang="en-US" sz="2000" b="1" dirty="0"/>
              <a:t>:</a:t>
            </a:r>
            <a:r>
              <a:rPr lang="en-US" sz="2000" dirty="0"/>
              <a:t> Similar to SequenceFileInputFormat. It converts sequence file key values to text objects.</a:t>
            </a:r>
          </a:p>
          <a:p>
            <a:pPr fontAlgn="base"/>
            <a:r>
              <a:rPr lang="en-US" sz="2000" b="1" dirty="0" err="1"/>
              <a:t>SequenceFileasBinaryInputFormat</a:t>
            </a:r>
            <a:r>
              <a:rPr lang="en-US" sz="2000" b="1" dirty="0"/>
              <a:t>:</a:t>
            </a:r>
            <a:r>
              <a:rPr lang="en-US" sz="2000" dirty="0"/>
              <a:t> To read any sequence files. It is used to extract sequence files keys and values as opaque binary object.</a:t>
            </a:r>
          </a:p>
          <a:p>
            <a:pPr fontAlgn="base"/>
            <a:r>
              <a:rPr lang="en-US" sz="2000" b="1" dirty="0"/>
              <a:t>NLineInputFormat: </a:t>
            </a:r>
            <a:r>
              <a:rPr lang="en-US" sz="2000" dirty="0"/>
              <a:t>Similar to TextInputFormat, But each split is guaranteed to have exactly N lines.</a:t>
            </a:r>
          </a:p>
          <a:p>
            <a:pPr fontAlgn="base"/>
            <a:r>
              <a:rPr lang="en-US" sz="2000" b="1" dirty="0"/>
              <a:t>DBInputFormat:</a:t>
            </a:r>
            <a:r>
              <a:rPr lang="en-US" sz="2000" dirty="0"/>
              <a:t> To read data from RDS. Key is </a:t>
            </a:r>
            <a:r>
              <a:rPr lang="en-US" sz="2000" dirty="0" err="1"/>
              <a:t>LongWrittables</a:t>
            </a:r>
            <a:r>
              <a:rPr lang="en-US" sz="2000" dirty="0"/>
              <a:t> and values are DB Writable.</a:t>
            </a:r>
            <a:br>
              <a:rPr lang="en-US" sz="2000" dirty="0"/>
            </a:br>
            <a:br>
              <a:rPr lang="en-US" sz="2000" dirty="0"/>
            </a:b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r>
              <a:rPr lang="en-US" dirty="0"/>
              <a:t>Output Formats </a:t>
            </a:r>
            <a:br>
              <a:rPr lang="en-US" dirty="0"/>
            </a:br>
            <a:br>
              <a:rPr lang="en-US" dirty="0"/>
            </a:br>
            <a:endParaRPr dirty="0"/>
          </a:p>
        </p:txBody>
      </p:sp>
      <p:sp>
        <p:nvSpPr>
          <p:cNvPr id="112" name="Google Shape;112;p20"/>
          <p:cNvSpPr txBox="1">
            <a:spLocks noGrp="1"/>
          </p:cNvSpPr>
          <p:nvPr>
            <p:ph type="body" idx="1"/>
          </p:nvPr>
        </p:nvSpPr>
        <p:spPr>
          <a:xfrm>
            <a:off x="311700" y="1587795"/>
            <a:ext cx="8520600" cy="3184180"/>
          </a:xfrm>
          <a:prstGeom prst="rect">
            <a:avLst/>
          </a:prstGeom>
          <a:noFill/>
          <a:ln>
            <a:noFill/>
          </a:ln>
        </p:spPr>
        <p:txBody>
          <a:bodyPr spcFirstLastPara="1" wrap="square" lIns="91425" tIns="91425" rIns="91425" bIns="91425" anchor="t" anchorCtr="0">
            <a:noAutofit/>
          </a:bodyPr>
          <a:lstStyle/>
          <a:p>
            <a:r>
              <a:rPr lang="en-US" sz="2000" dirty="0"/>
              <a:t>The </a:t>
            </a:r>
            <a:r>
              <a:rPr lang="en-US" sz="2000" dirty="0" err="1"/>
              <a:t>OutputFormat</a:t>
            </a:r>
            <a:r>
              <a:rPr lang="en-US" sz="2000" dirty="0"/>
              <a:t> checks the Output-Specification for execution of the Map- Reduce job. For </a:t>
            </a:r>
            <a:r>
              <a:rPr lang="en-US" sz="2000" dirty="0" err="1"/>
              <a:t>e.g</a:t>
            </a:r>
            <a:r>
              <a:rPr lang="en-US" sz="2000" dirty="0"/>
              <a:t> check that the output directory doesn’t already exist.</a:t>
            </a:r>
          </a:p>
          <a:p>
            <a:r>
              <a:rPr lang="en-US" sz="2000" dirty="0"/>
              <a:t>It determines how </a:t>
            </a:r>
            <a:r>
              <a:rPr lang="en-US" sz="2000" dirty="0" err="1"/>
              <a:t>RecordWriter</a:t>
            </a:r>
            <a:r>
              <a:rPr lang="en-US" sz="2000" dirty="0"/>
              <a:t> Implementation is used to write output to output files. Output Files are stored in a File System.</a:t>
            </a:r>
          </a:p>
          <a:p>
            <a:r>
              <a:rPr lang="en-US" sz="2000" dirty="0"/>
              <a:t>The </a:t>
            </a:r>
            <a:r>
              <a:rPr lang="en-US" sz="2000" dirty="0" err="1"/>
              <a:t>OutputFormat</a:t>
            </a:r>
            <a:r>
              <a:rPr lang="en-US" sz="2000" dirty="0"/>
              <a:t> decides the way the output key-value pairs are written in the output files by </a:t>
            </a:r>
            <a:r>
              <a:rPr lang="en-US" sz="2000" dirty="0" err="1"/>
              <a:t>RecordWriter</a:t>
            </a:r>
            <a:r>
              <a:rPr lang="en-US" sz="2000" dirty="0"/>
              <a:t>. </a:t>
            </a:r>
            <a:br>
              <a:rPr lang="en-US" sz="2000" dirty="0"/>
            </a:br>
            <a:br>
              <a:rPr lang="en-US" sz="2000" dirty="0"/>
            </a:br>
            <a:br>
              <a:rPr lang="en-US" sz="2000" dirty="0"/>
            </a:b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66C8-907C-44BE-897E-0BFA63E33263}"/>
              </a:ext>
            </a:extLst>
          </p:cNvPr>
          <p:cNvSpPr>
            <a:spLocks noGrp="1"/>
          </p:cNvSpPr>
          <p:nvPr>
            <p:ph type="title"/>
          </p:nvPr>
        </p:nvSpPr>
        <p:spPr/>
        <p:txBody>
          <a:bodyPr/>
          <a:lstStyle/>
          <a:p>
            <a:r>
              <a:rPr lang="en-US" dirty="0"/>
              <a:t>Output Format</a:t>
            </a:r>
          </a:p>
        </p:txBody>
      </p:sp>
      <p:pic>
        <p:nvPicPr>
          <p:cNvPr id="3" name="Picture 2">
            <a:extLst>
              <a:ext uri="{FF2B5EF4-FFF2-40B4-BE49-F238E27FC236}">
                <a16:creationId xmlns:a16="http://schemas.microsoft.com/office/drawing/2014/main" id="{E5A9BE19-15FE-4E3B-9955-02798AFEA3E2}"/>
              </a:ext>
            </a:extLst>
          </p:cNvPr>
          <p:cNvPicPr>
            <a:picLocks noChangeAspect="1"/>
          </p:cNvPicPr>
          <p:nvPr/>
        </p:nvPicPr>
        <p:blipFill>
          <a:blip r:embed="rId2"/>
          <a:stretch>
            <a:fillRect/>
          </a:stretch>
        </p:blipFill>
        <p:spPr>
          <a:xfrm>
            <a:off x="155850" y="1425509"/>
            <a:ext cx="8832300" cy="3568390"/>
          </a:xfrm>
          <a:prstGeom prst="rect">
            <a:avLst/>
          </a:prstGeom>
        </p:spPr>
      </p:pic>
    </p:spTree>
    <p:extLst>
      <p:ext uri="{BB962C8B-B14F-4D97-AF65-F5344CB8AC3E}">
        <p14:creationId xmlns:p14="http://schemas.microsoft.com/office/powerpoint/2010/main" val="92228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r>
              <a:rPr lang="en-US" dirty="0"/>
              <a:t>Types of Output Formats </a:t>
            </a:r>
            <a:br>
              <a:rPr lang="en-US" dirty="0"/>
            </a:br>
            <a:br>
              <a:rPr lang="en-US" dirty="0"/>
            </a:br>
            <a:endParaRPr dirty="0"/>
          </a:p>
        </p:txBody>
      </p:sp>
      <p:sp>
        <p:nvSpPr>
          <p:cNvPr id="118" name="Google Shape;118;p21"/>
          <p:cNvSpPr txBox="1">
            <a:spLocks noGrp="1"/>
          </p:cNvSpPr>
          <p:nvPr>
            <p:ph type="body" idx="1"/>
          </p:nvPr>
        </p:nvSpPr>
        <p:spPr>
          <a:xfrm>
            <a:off x="311700" y="1467293"/>
            <a:ext cx="8520600" cy="3101582"/>
          </a:xfrm>
          <a:prstGeom prst="rect">
            <a:avLst/>
          </a:prstGeom>
          <a:noFill/>
          <a:ln>
            <a:noFill/>
          </a:ln>
        </p:spPr>
        <p:txBody>
          <a:bodyPr spcFirstLastPara="1" wrap="square" lIns="91425" tIns="91425" rIns="91425" bIns="91425" anchor="t" anchorCtr="0">
            <a:noAutofit/>
          </a:bodyPr>
          <a:lstStyle/>
          <a:p>
            <a:r>
              <a:rPr lang="en-US" sz="2000" b="1" dirty="0" err="1"/>
              <a:t>TextOutputFormat</a:t>
            </a:r>
            <a:r>
              <a:rPr lang="en-US" sz="2000" b="1" dirty="0"/>
              <a:t> </a:t>
            </a:r>
            <a:r>
              <a:rPr lang="en-US" sz="2000" dirty="0"/>
              <a:t>: It is the MapReduce default Hadoop reducer Output Format which writes </a:t>
            </a:r>
            <a:r>
              <a:rPr lang="en-US" sz="2000" dirty="0" err="1"/>
              <a:t>key,value</a:t>
            </a:r>
            <a:r>
              <a:rPr lang="en-US" sz="2000" dirty="0"/>
              <a:t> pairs on individual lines of text files. </a:t>
            </a:r>
          </a:p>
          <a:p>
            <a:r>
              <a:rPr lang="en-US" sz="2000" b="1" dirty="0" err="1"/>
              <a:t>SequenceFileOutputFormat</a:t>
            </a:r>
            <a:r>
              <a:rPr lang="en-US" sz="2000" dirty="0"/>
              <a:t> : It writes sequences files for its output and it is the intermediate format use between MapReduce jobs.</a:t>
            </a:r>
          </a:p>
          <a:p>
            <a:r>
              <a:rPr lang="en-US" sz="2000" b="1" dirty="0" err="1"/>
              <a:t>MapFileOutputFormat</a:t>
            </a:r>
            <a:r>
              <a:rPr lang="en-US" sz="2000" dirty="0"/>
              <a:t>: It writes output as map </a:t>
            </a:r>
            <a:r>
              <a:rPr lang="en-US" sz="2000" dirty="0" err="1"/>
              <a:t>files.The</a:t>
            </a:r>
            <a:r>
              <a:rPr lang="en-US" sz="2000" dirty="0"/>
              <a:t> key in the </a:t>
            </a:r>
            <a:r>
              <a:rPr lang="en-US" sz="2000" dirty="0" err="1"/>
              <a:t>MapFile</a:t>
            </a:r>
            <a:r>
              <a:rPr lang="en-US" sz="2000" dirty="0"/>
              <a:t> must be added in order to ensure that the reducer emits keys in sorted order.</a:t>
            </a:r>
            <a:br>
              <a:rPr lang="en-US" sz="2000" dirty="0"/>
            </a:br>
            <a:br>
              <a:rPr lang="en-US" sz="2000" dirty="0"/>
            </a:b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r>
              <a:rPr lang="en-US" dirty="0"/>
              <a:t>Types of Output Formats </a:t>
            </a:r>
            <a:br>
              <a:rPr lang="en-US" dirty="0"/>
            </a:br>
            <a:br>
              <a:rPr lang="en-US" dirty="0"/>
            </a:br>
            <a:endParaRPr dirty="0"/>
          </a:p>
        </p:txBody>
      </p:sp>
      <p:sp>
        <p:nvSpPr>
          <p:cNvPr id="124" name="Google Shape;124;p22"/>
          <p:cNvSpPr txBox="1">
            <a:spLocks noGrp="1"/>
          </p:cNvSpPr>
          <p:nvPr>
            <p:ph type="body" idx="1"/>
          </p:nvPr>
        </p:nvSpPr>
        <p:spPr>
          <a:xfrm>
            <a:off x="311700" y="1609060"/>
            <a:ext cx="8520600" cy="3271540"/>
          </a:xfrm>
          <a:prstGeom prst="rect">
            <a:avLst/>
          </a:prstGeom>
          <a:noFill/>
          <a:ln>
            <a:noFill/>
          </a:ln>
        </p:spPr>
        <p:txBody>
          <a:bodyPr spcFirstLastPara="1" wrap="square" lIns="91425" tIns="91425" rIns="91425" bIns="91425" anchor="t" anchorCtr="0">
            <a:noAutofit/>
          </a:bodyPr>
          <a:lstStyle/>
          <a:p>
            <a:r>
              <a:rPr lang="en-US" sz="2000" b="1" dirty="0" err="1"/>
              <a:t>MultipleOutputs</a:t>
            </a:r>
            <a:r>
              <a:rPr lang="en-US" sz="2000" dirty="0"/>
              <a:t> : It allows writing data to files whose names are derived from the output keys and values.</a:t>
            </a:r>
          </a:p>
          <a:p>
            <a:r>
              <a:rPr lang="en-US" sz="2000" b="1" dirty="0" err="1"/>
              <a:t>LazyOutputFormat</a:t>
            </a:r>
            <a:r>
              <a:rPr lang="en-US" sz="2000" b="1" dirty="0"/>
              <a:t> : </a:t>
            </a:r>
            <a:r>
              <a:rPr lang="en-US" sz="2000" dirty="0"/>
              <a:t>It is a wrapper </a:t>
            </a:r>
            <a:r>
              <a:rPr lang="en-US" sz="2000" dirty="0" err="1"/>
              <a:t>OutputFormat</a:t>
            </a:r>
            <a:r>
              <a:rPr lang="en-US" sz="2000" dirty="0"/>
              <a:t> which ensures that the output file will be created only when the record is emitted for a given partition</a:t>
            </a:r>
          </a:p>
          <a:p>
            <a:r>
              <a:rPr lang="en-US" sz="2000" b="1" dirty="0" err="1"/>
              <a:t>DBOutputFormat</a:t>
            </a:r>
            <a:r>
              <a:rPr lang="en-US" sz="2000" dirty="0"/>
              <a:t> : It writes to the relational database and HBase and sends the reduce output to a SQL Table.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r>
              <a:rPr lang="en-US" dirty="0"/>
              <a:t>Sorting</a:t>
            </a:r>
            <a:br>
              <a:rPr lang="en-US" dirty="0"/>
            </a:br>
            <a:br>
              <a:rPr lang="en-US" dirty="0"/>
            </a:br>
            <a:endParaRPr dirty="0"/>
          </a:p>
        </p:txBody>
      </p:sp>
      <p:sp>
        <p:nvSpPr>
          <p:cNvPr id="131" name="Google Shape;131;p23"/>
          <p:cNvSpPr txBox="1">
            <a:spLocks noGrp="1"/>
          </p:cNvSpPr>
          <p:nvPr>
            <p:ph type="body" idx="1"/>
          </p:nvPr>
        </p:nvSpPr>
        <p:spPr>
          <a:xfrm>
            <a:off x="311700" y="1393499"/>
            <a:ext cx="8572500" cy="3617979"/>
          </a:xfrm>
          <a:prstGeom prst="rect">
            <a:avLst/>
          </a:prstGeom>
          <a:noFill/>
          <a:ln>
            <a:noFill/>
          </a:ln>
        </p:spPr>
        <p:txBody>
          <a:bodyPr spcFirstLastPara="1" wrap="square" lIns="91425" tIns="91425" rIns="91425" bIns="91425" anchor="t" anchorCtr="0">
            <a:noAutofit/>
          </a:bodyPr>
          <a:lstStyle/>
          <a:p>
            <a:pPr fontAlgn="base"/>
            <a:r>
              <a:rPr lang="en-US" sz="2000" dirty="0"/>
              <a:t>MapReduce Framework automatically sort the keys generated by the mapper.</a:t>
            </a:r>
          </a:p>
          <a:p>
            <a:pPr fontAlgn="base"/>
            <a:r>
              <a:rPr lang="en-US" sz="2000" dirty="0"/>
              <a:t>Reducer in MapReduce starts a new reduce task when the next key in the sorted input data is different than the previous. Each reduce task takes key value pairs as input and generates key-value pair as output.</a:t>
            </a:r>
          </a:p>
          <a:p>
            <a:pPr fontAlgn="base"/>
            <a:r>
              <a:rPr lang="en-US" sz="2000" b="1" dirty="0"/>
              <a:t>Secondary Sorting in MapReduce:</a:t>
            </a:r>
          </a:p>
          <a:p>
            <a:pPr lvl="1"/>
            <a:r>
              <a:rPr lang="en-US" sz="1600" dirty="0"/>
              <a:t>If we want to sort reducer values, then we use a secondary sorting technique. This technique enables us to sort the values (in ascending or descending order) passed to each reducer.</a:t>
            </a:r>
          </a:p>
          <a:p>
            <a:pPr marL="114300" indent="0">
              <a:buNone/>
            </a:pPr>
            <a:endParaRP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3D61-D49E-4C6D-A136-286F2DECDE9D}"/>
              </a:ext>
            </a:extLst>
          </p:cNvPr>
          <p:cNvSpPr>
            <a:spLocks noGrp="1"/>
          </p:cNvSpPr>
          <p:nvPr>
            <p:ph type="title"/>
          </p:nvPr>
        </p:nvSpPr>
        <p:spPr/>
        <p:txBody>
          <a:bodyPr/>
          <a:lstStyle/>
          <a:p>
            <a:r>
              <a:rPr lang="en-US" dirty="0"/>
              <a:t>Sorting</a:t>
            </a:r>
          </a:p>
        </p:txBody>
      </p:sp>
      <p:sp>
        <p:nvSpPr>
          <p:cNvPr id="3" name="Text Placeholder 2">
            <a:extLst>
              <a:ext uri="{FF2B5EF4-FFF2-40B4-BE49-F238E27FC236}">
                <a16:creationId xmlns:a16="http://schemas.microsoft.com/office/drawing/2014/main" id="{B4A60C70-969D-402F-B778-82FC8EB4D086}"/>
              </a:ext>
            </a:extLst>
          </p:cNvPr>
          <p:cNvSpPr>
            <a:spLocks noGrp="1"/>
          </p:cNvSpPr>
          <p:nvPr>
            <p:ph type="body" idx="1"/>
          </p:nvPr>
        </p:nvSpPr>
        <p:spPr>
          <a:xfrm>
            <a:off x="3203945" y="1846875"/>
            <a:ext cx="4063266" cy="1817813"/>
          </a:xfrm>
        </p:spPr>
        <p:txBody>
          <a:bodyPr/>
          <a:lstStyle/>
          <a:p>
            <a:endParaRPr lang="en-US" dirty="0"/>
          </a:p>
        </p:txBody>
      </p:sp>
      <p:pic>
        <p:nvPicPr>
          <p:cNvPr id="4" name="Content Placeholder 8">
            <a:extLst>
              <a:ext uri="{FF2B5EF4-FFF2-40B4-BE49-F238E27FC236}">
                <a16:creationId xmlns:a16="http://schemas.microsoft.com/office/drawing/2014/main" id="{8D8B5962-D438-4A3E-B4EB-4367B9661EC0}"/>
              </a:ext>
            </a:extLst>
          </p:cNvPr>
          <p:cNvPicPr>
            <a:picLocks noGrp="1" noChangeAspect="1"/>
          </p:cNvPicPr>
          <p:nvPr/>
        </p:nvPicPr>
        <p:blipFill>
          <a:blip r:embed="rId2"/>
          <a:stretch>
            <a:fillRect/>
          </a:stretch>
        </p:blipFill>
        <p:spPr>
          <a:xfrm>
            <a:off x="489272" y="1456217"/>
            <a:ext cx="4063265" cy="3124200"/>
          </a:xfrm>
          <a:prstGeom prst="rect">
            <a:avLst/>
          </a:prstGeom>
        </p:spPr>
      </p:pic>
      <p:pic>
        <p:nvPicPr>
          <p:cNvPr id="5" name="Picture 4">
            <a:extLst>
              <a:ext uri="{FF2B5EF4-FFF2-40B4-BE49-F238E27FC236}">
                <a16:creationId xmlns:a16="http://schemas.microsoft.com/office/drawing/2014/main" id="{A9AA31FC-E3E4-44E0-9BFE-46A3ED4EBE9A}"/>
              </a:ext>
            </a:extLst>
          </p:cNvPr>
          <p:cNvPicPr>
            <a:picLocks noChangeAspect="1"/>
          </p:cNvPicPr>
          <p:nvPr/>
        </p:nvPicPr>
        <p:blipFill>
          <a:blip r:embed="rId3"/>
          <a:stretch>
            <a:fillRect/>
          </a:stretch>
        </p:blipFill>
        <p:spPr>
          <a:xfrm>
            <a:off x="4552537" y="1301662"/>
            <a:ext cx="4279763" cy="3121423"/>
          </a:xfrm>
          <a:prstGeom prst="rect">
            <a:avLst/>
          </a:prstGeom>
        </p:spPr>
      </p:pic>
    </p:spTree>
    <p:extLst>
      <p:ext uri="{BB962C8B-B14F-4D97-AF65-F5344CB8AC3E}">
        <p14:creationId xmlns:p14="http://schemas.microsoft.com/office/powerpoint/2010/main" val="1634139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122100"/>
            <a:ext cx="8520600" cy="572700"/>
          </a:xfrm>
          <a:prstGeom prst="rect">
            <a:avLst/>
          </a:prstGeom>
          <a:noFill/>
          <a:ln>
            <a:noFill/>
          </a:ln>
        </p:spPr>
        <p:txBody>
          <a:bodyPr spcFirstLastPara="1" wrap="square" lIns="91425" tIns="91425" rIns="91425" bIns="91425" anchor="t" anchorCtr="0">
            <a:noAutofit/>
          </a:bodyPr>
          <a:lstStyle/>
          <a:p>
            <a:r>
              <a:rPr lang="en-US" dirty="0"/>
              <a:t>Counters </a:t>
            </a:r>
            <a:br>
              <a:rPr lang="en-US" dirty="0"/>
            </a:br>
            <a:br>
              <a:rPr lang="en-US" dirty="0"/>
            </a:br>
            <a:endParaRPr dirty="0"/>
          </a:p>
        </p:txBody>
      </p:sp>
      <p:sp>
        <p:nvSpPr>
          <p:cNvPr id="137" name="Google Shape;137;p24"/>
          <p:cNvSpPr txBox="1">
            <a:spLocks noGrp="1"/>
          </p:cNvSpPr>
          <p:nvPr>
            <p:ph type="body" idx="1"/>
          </p:nvPr>
        </p:nvSpPr>
        <p:spPr>
          <a:xfrm>
            <a:off x="311700" y="1325526"/>
            <a:ext cx="8520600" cy="3817974"/>
          </a:xfrm>
          <a:prstGeom prst="rect">
            <a:avLst/>
          </a:prstGeom>
          <a:noFill/>
          <a:ln>
            <a:noFill/>
          </a:ln>
        </p:spPr>
        <p:txBody>
          <a:bodyPr spcFirstLastPara="1" wrap="square" lIns="91425" tIns="91425" rIns="91425" bIns="91425" anchor="t" anchorCtr="0">
            <a:noAutofit/>
          </a:bodyPr>
          <a:lstStyle/>
          <a:p>
            <a:pPr fontAlgn="base"/>
            <a:r>
              <a:rPr lang="en-US" sz="1200" dirty="0"/>
              <a:t>Counters provides a way to measure the progress or the number of operations that occur within map reduce.</a:t>
            </a:r>
          </a:p>
          <a:p>
            <a:pPr fontAlgn="base"/>
            <a:r>
              <a:rPr lang="en-US" sz="1200" dirty="0"/>
              <a:t>There are basically 2 types of MapReduce Counters:</a:t>
            </a:r>
          </a:p>
          <a:p>
            <a:pPr lvl="1" fontAlgn="base"/>
            <a:r>
              <a:rPr lang="en-US" sz="1200" dirty="0"/>
              <a:t>Built-In Counters in MapReduce: </a:t>
            </a:r>
          </a:p>
          <a:p>
            <a:pPr lvl="2" fontAlgn="base"/>
            <a:r>
              <a:rPr lang="en-US" sz="1200" dirty="0"/>
              <a:t>Hadoop maintains some built-in Hadoop counters for every job and these report various metrics, like, there are counters for the number of bytes and records, which allow us to confirm that the expected amount of input is consumed and the expected amount of output is produced.</a:t>
            </a:r>
          </a:p>
          <a:p>
            <a:pPr lvl="1" fontAlgn="base"/>
            <a:r>
              <a:rPr lang="en-US" sz="1200" dirty="0"/>
              <a:t> User-Defined Counters/Custom Counters in Hadoop MapReduce.</a:t>
            </a:r>
          </a:p>
          <a:p>
            <a:pPr lvl="2" fontAlgn="base"/>
            <a:r>
              <a:rPr lang="en-US" sz="1200" dirty="0"/>
              <a:t>In addition to MapReduce built-in counters, MapReduce allows user code to define a set of counters</a:t>
            </a:r>
          </a:p>
          <a:p>
            <a:pPr lvl="2" fontAlgn="base"/>
            <a:r>
              <a:rPr lang="en-US" sz="1200" dirty="0"/>
              <a:t> For example, in Java, ‘</a:t>
            </a:r>
            <a:r>
              <a:rPr lang="en-US" sz="1200" dirty="0" err="1"/>
              <a:t>enum</a:t>
            </a:r>
            <a:r>
              <a:rPr lang="en-US" sz="1200" dirty="0"/>
              <a:t>’ is used to define counters.</a:t>
            </a:r>
            <a:br>
              <a:rPr lang="en-US" sz="1200" dirty="0"/>
            </a:br>
            <a:br>
              <a:rPr lang="en-US" sz="1200" dirty="0"/>
            </a:br>
            <a:endParaRPr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1101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Joins</a:t>
            </a:r>
            <a:endParaRPr dirty="0"/>
          </a:p>
        </p:txBody>
      </p:sp>
      <p:sp>
        <p:nvSpPr>
          <p:cNvPr id="143" name="Google Shape;143;p25"/>
          <p:cNvSpPr txBox="1">
            <a:spLocks noGrp="1"/>
          </p:cNvSpPr>
          <p:nvPr>
            <p:ph type="body" idx="1"/>
          </p:nvPr>
        </p:nvSpPr>
        <p:spPr>
          <a:xfrm>
            <a:off x="311700" y="1440225"/>
            <a:ext cx="8520600" cy="3416400"/>
          </a:xfrm>
          <a:prstGeom prst="rect">
            <a:avLst/>
          </a:prstGeom>
          <a:noFill/>
          <a:ln>
            <a:noFill/>
          </a:ln>
        </p:spPr>
        <p:txBody>
          <a:bodyPr spcFirstLastPara="1" wrap="square" lIns="91425" tIns="91425" rIns="91425" bIns="91425" anchor="t" anchorCtr="0">
            <a:noAutofit/>
          </a:bodyPr>
          <a:lstStyle/>
          <a:p>
            <a:pPr fontAlgn="base"/>
            <a:r>
              <a:rPr lang="en-US" sz="2000" dirty="0"/>
              <a:t>Large datasets can be combined by using joints in MapReduce.</a:t>
            </a:r>
          </a:p>
          <a:p>
            <a:pPr fontAlgn="base"/>
            <a:r>
              <a:rPr lang="en-US" sz="2000" dirty="0"/>
              <a:t>When processing large data sets, the need for joining data by a common key can be very useful.</a:t>
            </a:r>
          </a:p>
          <a:p>
            <a:pPr fontAlgn="base"/>
            <a:r>
              <a:rPr lang="en-US" sz="2000" dirty="0"/>
              <a:t>There are two types of joins</a:t>
            </a:r>
          </a:p>
          <a:p>
            <a:pPr lvl="1" fontAlgn="base"/>
            <a:r>
              <a:rPr lang="en-US" sz="2000" dirty="0"/>
              <a:t>Map side join</a:t>
            </a:r>
          </a:p>
          <a:p>
            <a:pPr lvl="1" fontAlgn="base"/>
            <a:r>
              <a:rPr lang="en-US" sz="2000" dirty="0"/>
              <a:t>Reduce side join</a:t>
            </a:r>
          </a:p>
          <a:p>
            <a:pPr marL="457200" lvl="0" indent="-368300" algn="l" rtl="0">
              <a:lnSpc>
                <a:spcPct val="115000"/>
              </a:lnSpc>
              <a:spcBef>
                <a:spcPts val="0"/>
              </a:spcBef>
              <a:spcAft>
                <a:spcPts val="0"/>
              </a:spcAft>
              <a:buSzPts val="2200"/>
              <a:buChar char="●"/>
            </a:pP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pPr lvl="0"/>
            <a:r>
              <a:rPr lang="en-US" dirty="0"/>
              <a:t>What is Map Reduce ?</a:t>
            </a:r>
            <a:endParaRPr dirty="0"/>
          </a:p>
        </p:txBody>
      </p:sp>
      <p:sp>
        <p:nvSpPr>
          <p:cNvPr id="55" name="Google Shape;55;p11"/>
          <p:cNvSpPr txBox="1">
            <a:spLocks noGrp="1"/>
          </p:cNvSpPr>
          <p:nvPr>
            <p:ph type="body" idx="1"/>
          </p:nvPr>
        </p:nvSpPr>
        <p:spPr>
          <a:xfrm>
            <a:off x="311700" y="1687033"/>
            <a:ext cx="8520600" cy="2881842"/>
          </a:xfrm>
          <a:prstGeom prst="rect">
            <a:avLst/>
          </a:prstGeom>
          <a:noFill/>
          <a:ln>
            <a:noFill/>
          </a:ln>
        </p:spPr>
        <p:txBody>
          <a:bodyPr spcFirstLastPara="1" wrap="square" lIns="91425" tIns="91425" rIns="91425" bIns="91425" anchor="t" anchorCtr="0">
            <a:noAutofit/>
          </a:bodyPr>
          <a:lstStyle/>
          <a:p>
            <a:r>
              <a:rPr lang="en-US" sz="2000" dirty="0"/>
              <a:t>MapReduce is a computational model and an implementation for processing and generating big data sets with a parallel, distributed kind of algorithm on a cluster of data. A MapReduce consists of the following procedures</a:t>
            </a:r>
          </a:p>
          <a:p>
            <a:r>
              <a:rPr lang="en-US" sz="2000" b="1" dirty="0"/>
              <a:t>Map procedure:</a:t>
            </a:r>
            <a:r>
              <a:rPr lang="en-US" sz="2000" dirty="0"/>
              <a:t> </a:t>
            </a:r>
            <a:r>
              <a:rPr lang="en-US" sz="2000" i="1" dirty="0"/>
              <a:t>Performs a filtering and sorting operation</a:t>
            </a:r>
            <a:endParaRPr lang="en-US" sz="2000" dirty="0"/>
          </a:p>
          <a:p>
            <a:r>
              <a:rPr lang="en-US" sz="2000" b="1" dirty="0"/>
              <a:t>Reduce procedure:</a:t>
            </a:r>
            <a:r>
              <a:rPr lang="en-US" sz="2000" dirty="0"/>
              <a:t> </a:t>
            </a:r>
            <a:r>
              <a:rPr lang="en-US" sz="2000" i="1" dirty="0"/>
              <a:t>Performs a summary operation</a:t>
            </a:r>
            <a:br>
              <a:rPr lang="en-US" sz="2000" dirty="0"/>
            </a:b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4F12-0927-4B69-AB51-083D2D80C2A7}"/>
              </a:ext>
            </a:extLst>
          </p:cNvPr>
          <p:cNvSpPr>
            <a:spLocks noGrp="1"/>
          </p:cNvSpPr>
          <p:nvPr>
            <p:ph type="title"/>
          </p:nvPr>
        </p:nvSpPr>
        <p:spPr/>
        <p:txBody>
          <a:bodyPr/>
          <a:lstStyle/>
          <a:p>
            <a:r>
              <a:rPr lang="en-US" dirty="0"/>
              <a:t>Joins</a:t>
            </a:r>
          </a:p>
        </p:txBody>
      </p:sp>
      <p:pic>
        <p:nvPicPr>
          <p:cNvPr id="3" name="Picture 2">
            <a:extLst>
              <a:ext uri="{FF2B5EF4-FFF2-40B4-BE49-F238E27FC236}">
                <a16:creationId xmlns:a16="http://schemas.microsoft.com/office/drawing/2014/main" id="{C9EB7F36-E04A-4BD1-850A-372516EFF421}"/>
              </a:ext>
            </a:extLst>
          </p:cNvPr>
          <p:cNvPicPr>
            <a:picLocks noChangeAspect="1"/>
          </p:cNvPicPr>
          <p:nvPr/>
        </p:nvPicPr>
        <p:blipFill>
          <a:blip r:embed="rId2"/>
          <a:stretch>
            <a:fillRect/>
          </a:stretch>
        </p:blipFill>
        <p:spPr>
          <a:xfrm>
            <a:off x="581247" y="1325525"/>
            <a:ext cx="8052390" cy="3528025"/>
          </a:xfrm>
          <a:prstGeom prst="rect">
            <a:avLst/>
          </a:prstGeom>
        </p:spPr>
      </p:pic>
    </p:spTree>
    <p:extLst>
      <p:ext uri="{BB962C8B-B14F-4D97-AF65-F5344CB8AC3E}">
        <p14:creationId xmlns:p14="http://schemas.microsoft.com/office/powerpoint/2010/main" val="131876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r>
              <a:rPr lang="en-US" dirty="0"/>
              <a:t>Reduce-side join</a:t>
            </a:r>
            <a:br>
              <a:rPr lang="en-US" dirty="0"/>
            </a:br>
            <a:br>
              <a:rPr lang="en-US" dirty="0"/>
            </a:br>
            <a:endParaRPr dirty="0"/>
          </a:p>
        </p:txBody>
      </p:sp>
      <p:sp>
        <p:nvSpPr>
          <p:cNvPr id="149" name="Google Shape;149;p26"/>
          <p:cNvSpPr txBox="1">
            <a:spLocks noGrp="1"/>
          </p:cNvSpPr>
          <p:nvPr>
            <p:ph type="body" idx="1"/>
          </p:nvPr>
        </p:nvSpPr>
        <p:spPr>
          <a:xfrm>
            <a:off x="179800" y="1344324"/>
            <a:ext cx="8520600" cy="3688419"/>
          </a:xfrm>
          <a:prstGeom prst="rect">
            <a:avLst/>
          </a:prstGeom>
          <a:noFill/>
          <a:ln>
            <a:noFill/>
          </a:ln>
        </p:spPr>
        <p:txBody>
          <a:bodyPr spcFirstLastPara="1" wrap="square" lIns="91425" tIns="91425" rIns="91425" bIns="91425" anchor="t" anchorCtr="0">
            <a:noAutofit/>
          </a:bodyPr>
          <a:lstStyle/>
          <a:p>
            <a:pPr fontAlgn="base"/>
            <a:r>
              <a:rPr lang="en-US" dirty="0"/>
              <a:t>If the join is performed by the reducer it is called a reduce-side join.</a:t>
            </a:r>
          </a:p>
          <a:p>
            <a:pPr fontAlgn="base"/>
            <a:r>
              <a:rPr lang="en-US" dirty="0"/>
              <a:t>Reduce-side join is easier to implement than the map-side join as there is no need for us to structure the datasets in a particular way. But it is less efficient as the datasets have to be shuffled.</a:t>
            </a:r>
          </a:p>
          <a:p>
            <a:pPr fontAlgn="base"/>
            <a:r>
              <a:rPr lang="en-US" dirty="0"/>
              <a:t> To perform the join, we simply need to cache a key and compare it to incoming keys. As long as the keys match, we can join the values from the corresponding keys. </a:t>
            </a:r>
          </a:p>
          <a:p>
            <a:pPr fontAlgn="base"/>
            <a:r>
              <a:rPr lang="en-US" dirty="0"/>
              <a:t>In reduce-side joins, there are two different scenarios that we can consider: </a:t>
            </a:r>
          </a:p>
          <a:p>
            <a:pPr lvl="1" fontAlgn="base"/>
            <a:r>
              <a:rPr lang="en-US" sz="1800" dirty="0"/>
              <a:t>one-to-one </a:t>
            </a:r>
          </a:p>
          <a:p>
            <a:pPr lvl="1" fontAlgn="base"/>
            <a:r>
              <a:rPr lang="en-US" sz="1800" dirty="0"/>
              <a:t>one-to-many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r>
              <a:rPr lang="en-US" dirty="0"/>
              <a:t>Map-side join</a:t>
            </a:r>
            <a:br>
              <a:rPr lang="en-US" dirty="0"/>
            </a:br>
            <a:br>
              <a:rPr lang="en-US" dirty="0"/>
            </a:br>
            <a:r>
              <a:rPr lang="en" dirty="0">
                <a:solidFill>
                  <a:schemeClr val="lt1"/>
                </a:solidFill>
              </a:rPr>
              <a:t>e Graph Querying</a:t>
            </a:r>
            <a:endParaRPr dirty="0">
              <a:solidFill>
                <a:schemeClr val="lt1"/>
              </a:solidFill>
            </a:endParaRPr>
          </a:p>
          <a:p>
            <a:pPr marL="0" lvl="0" indent="0" algn="l" rtl="0">
              <a:lnSpc>
                <a:spcPct val="100000"/>
              </a:lnSpc>
              <a:spcBef>
                <a:spcPts val="0"/>
              </a:spcBef>
              <a:spcAft>
                <a:spcPts val="0"/>
              </a:spcAft>
              <a:buSzPts val="2800"/>
              <a:buNone/>
            </a:pPr>
            <a:endParaRPr dirty="0"/>
          </a:p>
        </p:txBody>
      </p:sp>
      <p:sp>
        <p:nvSpPr>
          <p:cNvPr id="155" name="Google Shape;155;p27"/>
          <p:cNvSpPr txBox="1">
            <a:spLocks noGrp="1"/>
          </p:cNvSpPr>
          <p:nvPr>
            <p:ph type="body" idx="1"/>
          </p:nvPr>
        </p:nvSpPr>
        <p:spPr>
          <a:xfrm>
            <a:off x="311700" y="1382233"/>
            <a:ext cx="8520600" cy="3186641"/>
          </a:xfrm>
          <a:prstGeom prst="rect">
            <a:avLst/>
          </a:prstGeom>
          <a:noFill/>
          <a:ln>
            <a:noFill/>
          </a:ln>
        </p:spPr>
        <p:txBody>
          <a:bodyPr spcFirstLastPara="1" wrap="square" lIns="91425" tIns="91425" rIns="91425" bIns="91425" anchor="t" anchorCtr="0">
            <a:noAutofit/>
          </a:bodyPr>
          <a:lstStyle/>
          <a:p>
            <a:pPr fontAlgn="base"/>
            <a:r>
              <a:rPr lang="en-US" dirty="0"/>
              <a:t>When the join function is performed by the mapper it is called map side join.</a:t>
            </a:r>
          </a:p>
          <a:p>
            <a:pPr fontAlgn="base"/>
            <a:r>
              <a:rPr lang="en-US" dirty="0"/>
              <a:t>Expects a strong prerequisite before joining data at map side. The prerequisites are:</a:t>
            </a:r>
          </a:p>
          <a:p>
            <a:pPr lvl="1" fontAlgn="base"/>
            <a:r>
              <a:rPr lang="en-US" sz="1800" dirty="0"/>
              <a:t>Data should be partitioned and sorted in particular way.</a:t>
            </a:r>
          </a:p>
          <a:p>
            <a:pPr lvl="1" fontAlgn="base"/>
            <a:r>
              <a:rPr lang="en-US" sz="1800" dirty="0"/>
              <a:t>Each input data should be divided in same number of partition.</a:t>
            </a:r>
          </a:p>
          <a:p>
            <a:pPr lvl="1" fontAlgn="base"/>
            <a:r>
              <a:rPr lang="en-US" sz="1800" dirty="0"/>
              <a:t>Must be sorted with same key.</a:t>
            </a:r>
          </a:p>
          <a:p>
            <a:pPr lvl="1" fontAlgn="base"/>
            <a:r>
              <a:rPr lang="en-US" sz="1800" dirty="0"/>
              <a:t>All the records for a particular key must reside in the same partition.</a:t>
            </a:r>
            <a:br>
              <a:rPr lang="en-US" sz="1800" dirty="0"/>
            </a:br>
            <a:br>
              <a:rPr lang="en-US" sz="1800" dirty="0"/>
            </a:br>
            <a:br>
              <a:rPr lang="en-US" sz="1800" dirty="0"/>
            </a:br>
            <a:endParaRPr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134100"/>
            <a:ext cx="8520600" cy="572700"/>
          </a:xfrm>
          <a:prstGeom prst="rect">
            <a:avLst/>
          </a:prstGeom>
          <a:noFill/>
          <a:ln>
            <a:noFill/>
          </a:ln>
        </p:spPr>
        <p:txBody>
          <a:bodyPr spcFirstLastPara="1" wrap="square" lIns="91425" tIns="91425" rIns="91425" bIns="91425" anchor="t" anchorCtr="0">
            <a:noAutofit/>
          </a:bodyPr>
          <a:lstStyle/>
          <a:p>
            <a:r>
              <a:rPr lang="en-US" dirty="0"/>
              <a:t>Conclusion</a:t>
            </a:r>
            <a:br>
              <a:rPr lang="en-US" dirty="0"/>
            </a:br>
            <a:br>
              <a:rPr lang="en-US" dirty="0"/>
            </a:br>
            <a:endParaRPr dirty="0"/>
          </a:p>
        </p:txBody>
      </p:sp>
      <p:sp>
        <p:nvSpPr>
          <p:cNvPr id="162" name="Google Shape;162;p28"/>
          <p:cNvSpPr txBox="1">
            <a:spLocks noGrp="1"/>
          </p:cNvSpPr>
          <p:nvPr>
            <p:ph type="body" idx="1"/>
          </p:nvPr>
        </p:nvSpPr>
        <p:spPr>
          <a:xfrm>
            <a:off x="311700" y="1389320"/>
            <a:ext cx="8520600" cy="3263479"/>
          </a:xfrm>
          <a:prstGeom prst="rect">
            <a:avLst/>
          </a:prstGeom>
          <a:noFill/>
          <a:ln>
            <a:noFill/>
          </a:ln>
        </p:spPr>
        <p:txBody>
          <a:bodyPr spcFirstLastPara="1" wrap="square" lIns="91425" tIns="91425" rIns="91425" bIns="91425" anchor="t" anchorCtr="0">
            <a:noAutofit/>
          </a:bodyPr>
          <a:lstStyle/>
          <a:p>
            <a:r>
              <a:rPr lang="en-US" sz="2000" dirty="0"/>
              <a:t>The MapReduce programming model  is being used at many places for many functions. </a:t>
            </a:r>
          </a:p>
          <a:p>
            <a:r>
              <a:rPr lang="en-US" sz="2000" dirty="0"/>
              <a:t>The model is easy to use by everyone since it hides the underlying details (parallelization, fault-tolerance, neighborhood optimization, and load equalization) </a:t>
            </a:r>
          </a:p>
          <a:p>
            <a:r>
              <a:rPr lang="en-US" sz="2000" dirty="0"/>
              <a:t>MapReduce is employed for the generation of data like sorting, data processing, machine learning and so on.</a:t>
            </a:r>
          </a:p>
          <a:p>
            <a:r>
              <a:rPr lang="en-US" sz="2000" dirty="0"/>
              <a:t>The implementation makes economical use of the machine resources. Hence it is apt to be used on large machine issues.</a:t>
            </a:r>
          </a:p>
          <a:p>
            <a:pPr marL="114300" indent="0">
              <a:buNone/>
            </a:pPr>
            <a:endParaRP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226827"/>
            <a:ext cx="8520600" cy="666307"/>
          </a:xfrm>
          <a:prstGeom prst="rect">
            <a:avLst/>
          </a:prstGeom>
          <a:noFill/>
          <a:ln>
            <a:noFill/>
          </a:ln>
        </p:spPr>
        <p:txBody>
          <a:bodyPr spcFirstLastPara="1" wrap="square" lIns="91425" tIns="91425" rIns="91425" bIns="91425" anchor="t" anchorCtr="0">
            <a:noAutofit/>
          </a:bodyPr>
          <a:lstStyle/>
          <a:p>
            <a:r>
              <a:rPr lang="en-US" dirty="0"/>
              <a:t>Conclusion (</a:t>
            </a:r>
            <a:r>
              <a:rPr lang="en-US" dirty="0" err="1"/>
              <a:t>conti</a:t>
            </a:r>
            <a:r>
              <a:rPr lang="en-US" dirty="0"/>
              <a:t>)</a:t>
            </a:r>
            <a:br>
              <a:rPr lang="en-US" dirty="0"/>
            </a:br>
            <a:br>
              <a:rPr lang="en-US" dirty="0"/>
            </a:br>
            <a:endParaRPr dirty="0"/>
          </a:p>
        </p:txBody>
      </p:sp>
      <p:sp>
        <p:nvSpPr>
          <p:cNvPr id="168" name="Google Shape;168;p29"/>
          <p:cNvSpPr txBox="1">
            <a:spLocks noGrp="1"/>
          </p:cNvSpPr>
          <p:nvPr>
            <p:ph type="body" idx="1"/>
          </p:nvPr>
        </p:nvSpPr>
        <p:spPr>
          <a:xfrm>
            <a:off x="311700" y="1793358"/>
            <a:ext cx="8520600" cy="2991342"/>
          </a:xfrm>
          <a:prstGeom prst="rect">
            <a:avLst/>
          </a:prstGeom>
          <a:noFill/>
          <a:ln>
            <a:noFill/>
          </a:ln>
        </p:spPr>
        <p:txBody>
          <a:bodyPr spcFirstLastPara="1" wrap="square" lIns="91425" tIns="91425" rIns="91425" bIns="91425" anchor="t" anchorCtr="0">
            <a:noAutofit/>
          </a:bodyPr>
          <a:lstStyle/>
          <a:p>
            <a:r>
              <a:rPr lang="en-US" sz="2000" dirty="0"/>
              <a:t>Network information measure is a scarce resource. Various optimizations are aimed at reducing the quantity of data sent across the network. </a:t>
            </a:r>
          </a:p>
          <a:p>
            <a:r>
              <a:rPr lang="en-US" sz="2000" dirty="0"/>
              <a:t>This optimization allows us to browse information from native disks. </a:t>
            </a:r>
          </a:p>
          <a:p>
            <a:r>
              <a:rPr lang="en-US" sz="2000" dirty="0"/>
              <a:t>Writing one copy of the information to native disk saves network bandwidth. </a:t>
            </a:r>
            <a:br>
              <a:rPr lang="en-US" sz="2000" dirty="0"/>
            </a:br>
            <a:endParaRPr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255181"/>
            <a:ext cx="8520600" cy="68757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solidFill>
                  <a:schemeClr val="lt1"/>
                </a:solidFill>
              </a:rPr>
              <a:t>Summary</a:t>
            </a:r>
            <a:endParaRPr dirty="0"/>
          </a:p>
        </p:txBody>
      </p:sp>
      <p:sp>
        <p:nvSpPr>
          <p:cNvPr id="174" name="Google Shape;174;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r>
              <a:rPr lang="en-US" sz="1200" dirty="0"/>
              <a:t>Topics covered: </a:t>
            </a:r>
          </a:p>
          <a:p>
            <a:pPr lvl="1"/>
            <a:r>
              <a:rPr lang="en-US" sz="1200" dirty="0"/>
              <a:t>Map Reduce </a:t>
            </a:r>
          </a:p>
          <a:p>
            <a:pPr lvl="1"/>
            <a:r>
              <a:rPr lang="en-US" sz="1200" dirty="0"/>
              <a:t>Functions of Map Reduce</a:t>
            </a:r>
          </a:p>
          <a:p>
            <a:pPr lvl="1"/>
            <a:r>
              <a:rPr lang="en-US" sz="1200" dirty="0"/>
              <a:t>Features of Map Reduce</a:t>
            </a:r>
          </a:p>
          <a:p>
            <a:pPr lvl="1"/>
            <a:r>
              <a:rPr lang="en-US" sz="1200" dirty="0"/>
              <a:t>Input Formats</a:t>
            </a:r>
          </a:p>
          <a:p>
            <a:pPr lvl="1"/>
            <a:r>
              <a:rPr lang="en-US" sz="1200" dirty="0"/>
              <a:t>Output Formats</a:t>
            </a:r>
          </a:p>
          <a:p>
            <a:pPr lvl="1"/>
            <a:r>
              <a:rPr lang="en-US" sz="1200" dirty="0"/>
              <a:t>Sorting</a:t>
            </a:r>
          </a:p>
          <a:p>
            <a:pPr lvl="1"/>
            <a:r>
              <a:rPr lang="en-US" sz="1200" dirty="0"/>
              <a:t>Counters</a:t>
            </a:r>
          </a:p>
          <a:p>
            <a:pPr lvl="1"/>
            <a:r>
              <a:rPr lang="en-US" sz="1200" dirty="0"/>
              <a:t>Joins and Types</a:t>
            </a:r>
          </a:p>
          <a:p>
            <a:pPr lvl="1"/>
            <a:r>
              <a:rPr lang="en-US" sz="1200" dirty="0"/>
              <a:t>Conclusion</a:t>
            </a:r>
          </a:p>
          <a:p>
            <a:pPr marL="114300" indent="0">
              <a:buNone/>
            </a:pPr>
            <a:br>
              <a:rPr lang="en-US" sz="1200" dirty="0"/>
            </a:br>
            <a:endParaRPr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256A-7B0C-49CF-8C32-765CB8F42F6A}"/>
              </a:ext>
            </a:extLst>
          </p:cNvPr>
          <p:cNvSpPr>
            <a:spLocks noGrp="1"/>
          </p:cNvSpPr>
          <p:nvPr>
            <p:ph type="title"/>
          </p:nvPr>
        </p:nvSpPr>
        <p:spPr>
          <a:xfrm>
            <a:off x="311700" y="2571750"/>
            <a:ext cx="8350291" cy="420900"/>
          </a:xfrm>
        </p:spPr>
        <p:txBody>
          <a:bodyPr/>
          <a:lstStyle/>
          <a:p>
            <a:r>
              <a:rPr lang="en-US" sz="8000" dirty="0">
                <a:latin typeface="Pacifico"/>
                <a:ea typeface="Pacifico"/>
                <a:cs typeface="Pacifico"/>
                <a:sym typeface="Pacifico"/>
              </a:rPr>
              <a:t>Thank you</a:t>
            </a:r>
            <a:br>
              <a:rPr lang="en-US" sz="8000" dirty="0">
                <a:latin typeface="Pacifico"/>
                <a:ea typeface="Pacifico"/>
                <a:cs typeface="Pacifico"/>
                <a:sym typeface="Pacifico"/>
              </a:rPr>
            </a:br>
            <a:endParaRPr lang="en-US" sz="8000" dirty="0"/>
          </a:p>
        </p:txBody>
      </p:sp>
    </p:spTree>
    <p:extLst>
      <p:ext uri="{BB962C8B-B14F-4D97-AF65-F5344CB8AC3E}">
        <p14:creationId xmlns:p14="http://schemas.microsoft.com/office/powerpoint/2010/main" val="1236267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r>
              <a:rPr lang="en-US" dirty="0"/>
              <a:t>Overview of Map Reduce </a:t>
            </a:r>
            <a:br>
              <a:rPr lang="en-US" dirty="0"/>
            </a:br>
            <a:br>
              <a:rPr lang="en-US" dirty="0"/>
            </a:br>
            <a:endParaRPr dirty="0"/>
          </a:p>
        </p:txBody>
      </p:sp>
      <p:sp>
        <p:nvSpPr>
          <p:cNvPr id="61" name="Google Shape;61;p12"/>
          <p:cNvSpPr txBox="1">
            <a:spLocks noGrp="1"/>
          </p:cNvSpPr>
          <p:nvPr>
            <p:ph type="body" idx="1"/>
          </p:nvPr>
        </p:nvSpPr>
        <p:spPr>
          <a:xfrm>
            <a:off x="311700" y="1765005"/>
            <a:ext cx="8520600" cy="2803870"/>
          </a:xfrm>
          <a:prstGeom prst="rect">
            <a:avLst/>
          </a:prstGeom>
          <a:noFill/>
          <a:ln>
            <a:noFill/>
          </a:ln>
        </p:spPr>
        <p:txBody>
          <a:bodyPr spcFirstLastPara="1" wrap="square" lIns="91425" tIns="91425" rIns="91425" bIns="91425" anchor="t" anchorCtr="0">
            <a:noAutofit/>
          </a:bodyPr>
          <a:lstStyle/>
          <a:p>
            <a:r>
              <a:rPr lang="en-US" sz="2000" dirty="0"/>
              <a:t>Data processing is the key in Map Reduce, it consists of inputs and outputs for the map and reduce functions used as key-value pairs. </a:t>
            </a:r>
          </a:p>
          <a:p>
            <a:r>
              <a:rPr lang="en-US" sz="2000" dirty="0"/>
              <a:t>This presentation consists of  MapReduce model in detail, and in particular at how data in various formats, Types and features available in the model.</a:t>
            </a:r>
          </a:p>
          <a:p>
            <a:pPr marL="114300" indent="0">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311700" y="289950"/>
            <a:ext cx="8520600" cy="667500"/>
          </a:xfrm>
          <a:prstGeom prst="rect">
            <a:avLst/>
          </a:prstGeom>
          <a:noFill/>
          <a:ln>
            <a:noFill/>
          </a:ln>
        </p:spPr>
        <p:txBody>
          <a:bodyPr spcFirstLastPara="1" wrap="square" lIns="91425" tIns="91425" rIns="91425" bIns="91425" anchor="t" anchorCtr="0">
            <a:noAutofit/>
          </a:bodyPr>
          <a:lstStyle/>
          <a:p>
            <a:r>
              <a:rPr lang="en-US" dirty="0"/>
              <a:t>Functions of Map Reduce </a:t>
            </a:r>
            <a:br>
              <a:rPr lang="en-US" sz="2400" dirty="0"/>
            </a:br>
            <a:br>
              <a:rPr lang="en-US" sz="2400" dirty="0"/>
            </a:br>
            <a:endParaRPr sz="2400" dirty="0"/>
          </a:p>
        </p:txBody>
      </p:sp>
      <p:sp>
        <p:nvSpPr>
          <p:cNvPr id="68" name="Google Shape;68;p13"/>
          <p:cNvSpPr txBox="1">
            <a:spLocks noGrp="1"/>
          </p:cNvSpPr>
          <p:nvPr>
            <p:ph type="body" idx="1"/>
          </p:nvPr>
        </p:nvSpPr>
        <p:spPr>
          <a:xfrm>
            <a:off x="311700" y="1630325"/>
            <a:ext cx="8520600" cy="2793739"/>
          </a:xfrm>
          <a:prstGeom prst="rect">
            <a:avLst/>
          </a:prstGeom>
          <a:noFill/>
          <a:ln>
            <a:noFill/>
          </a:ln>
        </p:spPr>
        <p:txBody>
          <a:bodyPr spcFirstLastPara="1" wrap="square" lIns="91425" tIns="91425" rIns="91425" bIns="91425" anchor="t" anchorCtr="0">
            <a:noAutofit/>
          </a:bodyPr>
          <a:lstStyle/>
          <a:p>
            <a:r>
              <a:rPr lang="en-US" sz="2000" b="1" dirty="0"/>
              <a:t>Map Reduce</a:t>
            </a:r>
            <a:r>
              <a:rPr lang="en-US" sz="2000" dirty="0"/>
              <a:t> serves two essential functions: </a:t>
            </a:r>
          </a:p>
          <a:p>
            <a:r>
              <a:rPr lang="en-US" sz="2000" i="1" dirty="0"/>
              <a:t>It filters and distributes work to various nodes within the cluster or map, a function sometimes referred to as the </a:t>
            </a:r>
            <a:r>
              <a:rPr lang="en-US" sz="2000" b="1" i="1" dirty="0"/>
              <a:t>mapper</a:t>
            </a:r>
            <a:r>
              <a:rPr lang="en-US" sz="2000" i="1" dirty="0"/>
              <a:t>.</a:t>
            </a:r>
            <a:endParaRPr lang="en-US" sz="2000" dirty="0"/>
          </a:p>
          <a:p>
            <a:r>
              <a:rPr lang="en-US" sz="2000" i="1" dirty="0"/>
              <a:t>It collects, organizes and reduces the results from each node into a collective answer, referred to as the </a:t>
            </a:r>
            <a:r>
              <a:rPr lang="en-US" sz="2000" b="1" i="1" dirty="0"/>
              <a:t>reducer</a:t>
            </a:r>
            <a:r>
              <a:rPr lang="en-US" sz="2000" i="1" dirty="0"/>
              <a:t>.</a:t>
            </a:r>
            <a:endParaRPr lang="en-US" sz="2000" dirty="0"/>
          </a:p>
          <a:p>
            <a:pPr marL="114300" indent="0">
              <a:buNone/>
            </a:pP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pPr lvl="0"/>
            <a:r>
              <a:rPr lang="en-US" dirty="0"/>
              <a:t>Map Reduce Features</a:t>
            </a:r>
            <a:endParaRPr dirty="0"/>
          </a:p>
        </p:txBody>
      </p:sp>
      <p:sp>
        <p:nvSpPr>
          <p:cNvPr id="75" name="Google Shape;75;p14"/>
          <p:cNvSpPr txBox="1">
            <a:spLocks noGrp="1"/>
          </p:cNvSpPr>
          <p:nvPr>
            <p:ph type="body" idx="1"/>
          </p:nvPr>
        </p:nvSpPr>
        <p:spPr>
          <a:xfrm>
            <a:off x="263075" y="1431850"/>
            <a:ext cx="8520600" cy="3421700"/>
          </a:xfrm>
          <a:prstGeom prst="rect">
            <a:avLst/>
          </a:prstGeom>
          <a:noFill/>
          <a:ln>
            <a:noFill/>
          </a:ln>
        </p:spPr>
        <p:txBody>
          <a:bodyPr spcFirstLastPara="1" wrap="square" lIns="91425" tIns="91425" rIns="91425" bIns="91425" anchor="t" anchorCtr="0">
            <a:noAutofit/>
          </a:bodyPr>
          <a:lstStyle/>
          <a:p>
            <a:pPr fontAlgn="base"/>
            <a:r>
              <a:rPr lang="en-US" sz="2000" b="1" dirty="0"/>
              <a:t>Counters </a:t>
            </a:r>
            <a:r>
              <a:rPr lang="en-US" sz="2000" dirty="0"/>
              <a:t>- They are a useful channel for gathering statistics about the job like quality control.</a:t>
            </a:r>
          </a:p>
          <a:p>
            <a:pPr fontAlgn="base"/>
            <a:r>
              <a:rPr lang="en-US" sz="2000" dirty="0"/>
              <a:t>Hadoop maintains some built in counters for every job that report various metrics for your job.</a:t>
            </a:r>
          </a:p>
          <a:p>
            <a:pPr fontAlgn="base"/>
            <a:r>
              <a:rPr lang="en-US" sz="2000" i="1" dirty="0"/>
              <a:t>Types of counters</a:t>
            </a:r>
            <a:r>
              <a:rPr lang="en-US" sz="2000" dirty="0"/>
              <a:t> - Task counters, Job counters, User-Defined Java Counters.</a:t>
            </a:r>
          </a:p>
          <a:p>
            <a:pPr fontAlgn="base"/>
            <a:r>
              <a:rPr lang="en-US" sz="2000" b="1" dirty="0"/>
              <a:t>Sorting </a:t>
            </a:r>
            <a:r>
              <a:rPr lang="en-US" sz="2000" dirty="0"/>
              <a:t>- Ability to sort data is at the heart of MapReduce.</a:t>
            </a:r>
          </a:p>
          <a:p>
            <a:pPr fontAlgn="base"/>
            <a:r>
              <a:rPr lang="en-US" sz="2000" i="1" dirty="0"/>
              <a:t>Types of sorts </a:t>
            </a:r>
            <a:r>
              <a:rPr lang="en-US" sz="2000" dirty="0"/>
              <a:t>- Partial sort, Total sort, Secondary sort </a:t>
            </a:r>
          </a:p>
          <a:p>
            <a:pPr fontAlgn="base"/>
            <a:r>
              <a:rPr lang="en-US" sz="2000" dirty="0"/>
              <a:t>For any particular key, values are not sorted.</a:t>
            </a:r>
          </a:p>
          <a:p>
            <a:pPr marL="114300" indent="0">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r>
              <a:rPr lang="en-US" dirty="0"/>
              <a:t>Map Reduce Features</a:t>
            </a:r>
            <a:br>
              <a:rPr lang="en-US" dirty="0"/>
            </a:br>
            <a:br>
              <a:rPr lang="en-US" dirty="0"/>
            </a:br>
            <a:endParaRPr dirty="0"/>
          </a:p>
        </p:txBody>
      </p:sp>
      <p:sp>
        <p:nvSpPr>
          <p:cNvPr id="82" name="Google Shape;82;p15"/>
          <p:cNvSpPr txBox="1">
            <a:spLocks noGrp="1"/>
          </p:cNvSpPr>
          <p:nvPr>
            <p:ph type="body" idx="1"/>
          </p:nvPr>
        </p:nvSpPr>
        <p:spPr>
          <a:xfrm>
            <a:off x="311700" y="1375143"/>
            <a:ext cx="8520600" cy="3186281"/>
          </a:xfrm>
          <a:prstGeom prst="rect">
            <a:avLst/>
          </a:prstGeom>
          <a:noFill/>
          <a:ln>
            <a:noFill/>
          </a:ln>
        </p:spPr>
        <p:txBody>
          <a:bodyPr spcFirstLastPara="1" wrap="square" lIns="91425" tIns="91425" rIns="91425" bIns="91425" anchor="t" anchorCtr="0">
            <a:noAutofit/>
          </a:bodyPr>
          <a:lstStyle/>
          <a:p>
            <a:pPr fontAlgn="base"/>
            <a:r>
              <a:rPr lang="en-US" sz="2000" b="1" dirty="0"/>
              <a:t>Joins </a:t>
            </a:r>
            <a:r>
              <a:rPr lang="en-US" sz="2000" dirty="0"/>
              <a:t>- MapReduce can perform joins between large datasets, but writing code to do joins from scratch is fairly involved. Ex: Map-side joins, Reduced-side join.</a:t>
            </a:r>
          </a:p>
          <a:p>
            <a:pPr fontAlgn="base"/>
            <a:r>
              <a:rPr lang="en-US" sz="2000" dirty="0"/>
              <a:t>Basic idea is that the mapper tags each record with its source and uses the join key as map output key, so that the records with same key are brought together in the reducer.</a:t>
            </a:r>
          </a:p>
          <a:p>
            <a:pPr fontAlgn="base"/>
            <a:r>
              <a:rPr lang="en-US" sz="2000" b="1" dirty="0"/>
              <a:t>Side Data Distribution</a:t>
            </a:r>
            <a:r>
              <a:rPr lang="en-US" sz="2000" dirty="0"/>
              <a:t> - It can be defined as extra read only data needed by job to process the main dataset.</a:t>
            </a:r>
          </a:p>
          <a:p>
            <a:pPr fontAlgn="base"/>
            <a:r>
              <a:rPr lang="en-US" sz="2000" dirty="0"/>
              <a:t>Challenge is to make side data available to all the map or reduce tasks in convenient and efficient fashion.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r>
              <a:rPr lang="en-US" dirty="0"/>
              <a:t>Map Reduce Features</a:t>
            </a:r>
            <a:br>
              <a:rPr lang="en-US" dirty="0"/>
            </a:br>
            <a:br>
              <a:rPr lang="en-US" dirty="0"/>
            </a:br>
            <a:endParaRPr dirty="0"/>
          </a:p>
        </p:txBody>
      </p:sp>
      <p:sp>
        <p:nvSpPr>
          <p:cNvPr id="88" name="Google Shape;88;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fontAlgn="base"/>
            <a:r>
              <a:rPr lang="en-US" sz="2000" b="1" dirty="0"/>
              <a:t>Using the Job Configuration - </a:t>
            </a:r>
            <a:r>
              <a:rPr lang="en-US" sz="2000" dirty="0"/>
              <a:t>We can set arbitrary key-value pairs in the job configuration using various setter methods on Configuration.</a:t>
            </a:r>
            <a:endParaRPr lang="en-US" sz="2000" b="1" dirty="0"/>
          </a:p>
          <a:p>
            <a:pPr fontAlgn="base"/>
            <a:r>
              <a:rPr lang="en-US" sz="2000" b="1" dirty="0"/>
              <a:t>Distributed Cache - </a:t>
            </a:r>
            <a:r>
              <a:rPr lang="en-US" sz="2000" dirty="0"/>
              <a:t> Rather than serializing side data in job configuration, it is preferable to distribute datasets using Hadoop's distributed cache mechanism.</a:t>
            </a:r>
            <a:endParaRPr lang="en-US" sz="2000" b="1" dirty="0"/>
          </a:p>
          <a:p>
            <a:pPr fontAlgn="base"/>
            <a:r>
              <a:rPr lang="en-US" sz="2000" b="1" dirty="0"/>
              <a:t>Distributed Cache API - </a:t>
            </a:r>
            <a:r>
              <a:rPr lang="en-US" sz="2000" dirty="0"/>
              <a:t>Most applications don’t need to use distributed cache API as they can use the cache via GenericOptionsParser.</a:t>
            </a:r>
            <a:endParaRPr lang="en-US" sz="2000" b="1" dirty="0"/>
          </a:p>
          <a:p>
            <a:pPr fontAlgn="base"/>
            <a:r>
              <a:rPr lang="en-US" sz="2000" b="1" dirty="0"/>
              <a:t>MapReduce Library Classes - </a:t>
            </a:r>
            <a:r>
              <a:rPr lang="en-US" sz="2000" dirty="0"/>
              <a:t>Hadoop comes with library of mappers and reducers for commonly used functions.</a:t>
            </a:r>
          </a:p>
          <a:p>
            <a:pPr marL="0" lvl="0" indent="0" algn="l" rtl="0">
              <a:lnSpc>
                <a:spcPct val="115000"/>
              </a:lnSpc>
              <a:spcBef>
                <a:spcPts val="0"/>
              </a:spcBef>
              <a:spcAft>
                <a:spcPts val="0"/>
              </a:spcAft>
              <a:buSzPts val="1800"/>
              <a:buNone/>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289950"/>
            <a:ext cx="8520600" cy="572700"/>
          </a:xfrm>
          <a:prstGeom prst="rect">
            <a:avLst/>
          </a:prstGeom>
          <a:noFill/>
          <a:ln>
            <a:noFill/>
          </a:ln>
        </p:spPr>
        <p:txBody>
          <a:bodyPr spcFirstLastPara="1" wrap="square" lIns="91425" tIns="91425" rIns="91425" bIns="91425" anchor="t" anchorCtr="0">
            <a:noAutofit/>
          </a:bodyPr>
          <a:lstStyle/>
          <a:p>
            <a:r>
              <a:rPr lang="en-US" dirty="0"/>
              <a:t>Input Format</a:t>
            </a:r>
            <a:br>
              <a:rPr lang="en-US" dirty="0"/>
            </a:br>
            <a:br>
              <a:rPr lang="en-US" dirty="0"/>
            </a:br>
            <a:endParaRPr dirty="0"/>
          </a:p>
        </p:txBody>
      </p:sp>
      <p:sp>
        <p:nvSpPr>
          <p:cNvPr id="94" name="Google Shape;94;p17"/>
          <p:cNvSpPr txBox="1">
            <a:spLocks noGrp="1"/>
          </p:cNvSpPr>
          <p:nvPr>
            <p:ph type="body" idx="1"/>
          </p:nvPr>
        </p:nvSpPr>
        <p:spPr>
          <a:xfrm>
            <a:off x="311700" y="1566529"/>
            <a:ext cx="8520600" cy="3290095"/>
          </a:xfrm>
          <a:prstGeom prst="rect">
            <a:avLst/>
          </a:prstGeom>
          <a:noFill/>
          <a:ln>
            <a:noFill/>
          </a:ln>
        </p:spPr>
        <p:txBody>
          <a:bodyPr spcFirstLastPara="1" wrap="square" lIns="91425" tIns="91425" rIns="91425" bIns="91425" anchor="t" anchorCtr="0">
            <a:noAutofit/>
          </a:bodyPr>
          <a:lstStyle/>
          <a:p>
            <a:pPr fontAlgn="base"/>
            <a:r>
              <a:rPr lang="en-US" sz="2000" dirty="0"/>
              <a:t>Input Format takes care about how input file is split and read by Hadoop.</a:t>
            </a:r>
          </a:p>
          <a:p>
            <a:pPr fontAlgn="base"/>
            <a:r>
              <a:rPr lang="en-US" sz="2000" dirty="0"/>
              <a:t>It uses input format interface and TextInputFormat is the default.</a:t>
            </a:r>
          </a:p>
          <a:p>
            <a:pPr fontAlgn="base"/>
            <a:r>
              <a:rPr lang="en-US" sz="2000" dirty="0"/>
              <a:t>Each Input file is broken into splits and each map processes a single </a:t>
            </a:r>
            <a:r>
              <a:rPr lang="en-US" sz="2000" dirty="0" err="1"/>
              <a:t>split.Each</a:t>
            </a:r>
            <a:r>
              <a:rPr lang="en-US" sz="2000" dirty="0"/>
              <a:t> Split is further divided into records of key/value pairs which are processed by map tasks one record at a time.</a:t>
            </a:r>
          </a:p>
          <a:p>
            <a:pPr fontAlgn="base"/>
            <a:r>
              <a:rPr lang="en-US" sz="2000" dirty="0"/>
              <a:t>Record reader creates key/value pairs from input splits and writes on context, which will be shared with Mapper class.</a:t>
            </a:r>
          </a:p>
          <a:p>
            <a:pPr marL="0" lvl="0" indent="0" algn="l" rtl="0">
              <a:lnSpc>
                <a:spcPct val="115000"/>
              </a:lnSpc>
              <a:spcBef>
                <a:spcPts val="0"/>
              </a:spcBef>
              <a:spcAft>
                <a:spcPts val="0"/>
              </a:spcAft>
              <a:buSzPts val="1800"/>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2363-F5C8-44D2-9330-3B6B0DA445FE}"/>
              </a:ext>
            </a:extLst>
          </p:cNvPr>
          <p:cNvSpPr>
            <a:spLocks noGrp="1"/>
          </p:cNvSpPr>
          <p:nvPr>
            <p:ph type="title"/>
          </p:nvPr>
        </p:nvSpPr>
        <p:spPr/>
        <p:txBody>
          <a:bodyPr/>
          <a:lstStyle/>
          <a:p>
            <a:r>
              <a:rPr lang="en-US" dirty="0"/>
              <a:t>Input Format</a:t>
            </a:r>
          </a:p>
        </p:txBody>
      </p:sp>
      <p:pic>
        <p:nvPicPr>
          <p:cNvPr id="3" name="Picture 2">
            <a:extLst>
              <a:ext uri="{FF2B5EF4-FFF2-40B4-BE49-F238E27FC236}">
                <a16:creationId xmlns:a16="http://schemas.microsoft.com/office/drawing/2014/main" id="{BAE66D1E-CC21-42EC-9E2F-9A670428E80E}"/>
              </a:ext>
            </a:extLst>
          </p:cNvPr>
          <p:cNvPicPr>
            <a:picLocks noChangeAspect="1"/>
          </p:cNvPicPr>
          <p:nvPr/>
        </p:nvPicPr>
        <p:blipFill>
          <a:blip r:embed="rId2"/>
          <a:stretch>
            <a:fillRect/>
          </a:stretch>
        </p:blipFill>
        <p:spPr>
          <a:xfrm>
            <a:off x="1056167" y="1389321"/>
            <a:ext cx="7251406" cy="3273166"/>
          </a:xfrm>
          <a:prstGeom prst="rect">
            <a:avLst/>
          </a:prstGeom>
        </p:spPr>
      </p:pic>
    </p:spTree>
    <p:extLst>
      <p:ext uri="{BB962C8B-B14F-4D97-AF65-F5344CB8AC3E}">
        <p14:creationId xmlns:p14="http://schemas.microsoft.com/office/powerpoint/2010/main" val="1168293531"/>
      </p:ext>
    </p:extLst>
  </p:cSld>
  <p:clrMapOvr>
    <a:masterClrMapping/>
  </p:clrMapOvr>
</p:sld>
</file>

<file path=ppt/theme/theme1.xml><?xml version="1.0" encoding="utf-8"?>
<a:theme xmlns:a="http://schemas.openxmlformats.org/drawingml/2006/main" name="UNCC CC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1081</Words>
  <Application>Microsoft Office PowerPoint</Application>
  <PresentationFormat>On-screen Show (16:9)</PresentationFormat>
  <Paragraphs>115</Paragraphs>
  <Slides>26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Helvetica Neue</vt:lpstr>
      <vt:lpstr>Arial</vt:lpstr>
      <vt:lpstr>Pacifico</vt:lpstr>
      <vt:lpstr>UNCC CCI</vt:lpstr>
      <vt:lpstr>Map Reduce, Types, Formats and Features</vt:lpstr>
      <vt:lpstr>What is Map Reduce ?</vt:lpstr>
      <vt:lpstr>Overview of Map Reduce   </vt:lpstr>
      <vt:lpstr>Functions of Map Reduce   </vt:lpstr>
      <vt:lpstr>Map Reduce Features</vt:lpstr>
      <vt:lpstr>Map Reduce Features  </vt:lpstr>
      <vt:lpstr>Map Reduce Features  </vt:lpstr>
      <vt:lpstr>Input Format  </vt:lpstr>
      <vt:lpstr>Input Format</vt:lpstr>
      <vt:lpstr>Types of Input File Format  </vt:lpstr>
      <vt:lpstr>Types of Input File Format  </vt:lpstr>
      <vt:lpstr>Output Formats   </vt:lpstr>
      <vt:lpstr>Output Format</vt:lpstr>
      <vt:lpstr>Types of Output Formats   </vt:lpstr>
      <vt:lpstr>Types of Output Formats   </vt:lpstr>
      <vt:lpstr>Sorting  </vt:lpstr>
      <vt:lpstr>Sorting</vt:lpstr>
      <vt:lpstr>Counters   </vt:lpstr>
      <vt:lpstr>Joins</vt:lpstr>
      <vt:lpstr>Joins</vt:lpstr>
      <vt:lpstr>Reduce-side join  </vt:lpstr>
      <vt:lpstr>Map-side join  e Graph Querying </vt:lpstr>
      <vt:lpstr>Conclusion  </vt:lpstr>
      <vt:lpstr>Conclusion (conti)  </vt:lpstr>
      <vt:lpstr>Summary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Reduce, Types, Formats and Features</dc:title>
  <dc:creator>Preethika Adapa</dc:creator>
  <cp:lastModifiedBy>Tanmay Mhaske</cp:lastModifiedBy>
  <cp:revision>6</cp:revision>
  <dcterms:modified xsi:type="dcterms:W3CDTF">2019-09-17T19:35:14Z</dcterms:modified>
</cp:coreProperties>
</file>