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7" r:id="rId13"/>
    <p:sldId id="266" r:id="rId14"/>
    <p:sldId id="268" r:id="rId15"/>
    <p:sldId id="282" r:id="rId16"/>
    <p:sldId id="283" r:id="rId17"/>
    <p:sldId id="284" r:id="rId18"/>
    <p:sldId id="285" r:id="rId19"/>
    <p:sldId id="287" r:id="rId20"/>
    <p:sldId id="289" r:id="rId21"/>
    <p:sldId id="288" r:id="rId22"/>
    <p:sldId id="290" r:id="rId23"/>
    <p:sldId id="291" r:id="rId24"/>
    <p:sldId id="277" r:id="rId25"/>
    <p:sldId id="269" r:id="rId26"/>
    <p:sldId id="292"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9" r:id="rId52"/>
    <p:sldId id="320" r:id="rId53"/>
    <p:sldId id="321" r:id="rId54"/>
    <p:sldId id="322" r:id="rId55"/>
    <p:sldId id="323" r:id="rId56"/>
    <p:sldId id="324" r:id="rId57"/>
    <p:sldId id="325" r:id="rId58"/>
    <p:sldId id="326" r:id="rId59"/>
    <p:sldId id="327" r:id="rId60"/>
    <p:sldId id="333" r:id="rId61"/>
    <p:sldId id="334" r:id="rId62"/>
    <p:sldId id="335" r:id="rId63"/>
    <p:sldId id="336" r:id="rId64"/>
    <p:sldId id="33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39997E-5478-4107-8450-D73EE2348A22}"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326736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997E-5478-4107-8450-D73EE2348A22}"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334402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997E-5478-4107-8450-D73EE2348A22}"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365320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997E-5478-4107-8450-D73EE2348A22}"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176958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39997E-5478-4107-8450-D73EE2348A22}"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52073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9997E-5478-4107-8450-D73EE2348A22}"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8650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9997E-5478-4107-8450-D73EE2348A22}"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4492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9997E-5478-4107-8450-D73EE2348A22}"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34162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9997E-5478-4107-8450-D73EE2348A22}"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122645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39997E-5478-4107-8450-D73EE2348A22}"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418113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39997E-5478-4107-8450-D73EE2348A22}"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CD4E-90D0-4276-9855-EF4FDD70C4C4}" type="slidenum">
              <a:rPr lang="en-US" smtClean="0"/>
              <a:t>‹#›</a:t>
            </a:fld>
            <a:endParaRPr lang="en-US"/>
          </a:p>
        </p:txBody>
      </p:sp>
    </p:spTree>
    <p:extLst>
      <p:ext uri="{BB962C8B-B14F-4D97-AF65-F5344CB8AC3E}">
        <p14:creationId xmlns:p14="http://schemas.microsoft.com/office/powerpoint/2010/main" val="14382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9997E-5478-4107-8450-D73EE2348A22}"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BCD4E-90D0-4276-9855-EF4FDD70C4C4}" type="slidenum">
              <a:rPr lang="en-US" smtClean="0"/>
              <a:t>‹#›</a:t>
            </a:fld>
            <a:endParaRPr lang="en-US"/>
          </a:p>
        </p:txBody>
      </p:sp>
    </p:spTree>
    <p:extLst>
      <p:ext uri="{BB962C8B-B14F-4D97-AF65-F5344CB8AC3E}">
        <p14:creationId xmlns:p14="http://schemas.microsoft.com/office/powerpoint/2010/main" val="416049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hdfs-comman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Distributed Storage and Processing of Big Data</a:t>
            </a:r>
            <a:endParaRPr lang="en-US" dirty="0"/>
          </a:p>
        </p:txBody>
      </p:sp>
    </p:spTree>
    <p:extLst>
      <p:ext uri="{BB962C8B-B14F-4D97-AF65-F5344CB8AC3E}">
        <p14:creationId xmlns:p14="http://schemas.microsoft.com/office/powerpoint/2010/main" val="11898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file system interfaces,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Hadoop is an open-source software framework written in Java along with some shell scripting and </a:t>
            </a:r>
            <a:r>
              <a:rPr lang="en-US" u="sng" dirty="0">
                <a:hlinkClick r:id="rId2"/>
              </a:rPr>
              <a:t>C</a:t>
            </a:r>
            <a:r>
              <a:rPr lang="en-US" dirty="0"/>
              <a:t> code for performing computation over very large data. Hadoop is utilized for batch/offline processing over the network of so many machines forming a physical cluster. The framework works in such a manner that it is capable enough to provide distributed storage and processing over the same cluster. It is designed to work on cheaper systems commonly known as commodity hardware where each system offers its local storage and computation power.</a:t>
            </a:r>
          </a:p>
          <a:p>
            <a:pPr fontAlgn="base"/>
            <a:r>
              <a:rPr lang="en-US" dirty="0"/>
              <a:t>Hadoop is capable of running various file systems and </a:t>
            </a:r>
            <a:r>
              <a:rPr lang="en-US" u="sng" dirty="0"/>
              <a:t>HDFS</a:t>
            </a:r>
            <a:r>
              <a:rPr lang="en-US" dirty="0"/>
              <a:t> is just one single implementation that out of all those file systems. The Hadoop has a variety of file systems that can be implemented concretely. The Java abstract class </a:t>
            </a:r>
            <a:r>
              <a:rPr lang="en-US" b="1" i="1" dirty="0" err="1"/>
              <a:t>org.apache.hadoop.fs.FileSystem</a:t>
            </a:r>
            <a:r>
              <a:rPr lang="en-US" dirty="0"/>
              <a:t> represents a file system in Hadoop.</a:t>
            </a:r>
          </a:p>
          <a:p>
            <a:endParaRPr lang="en-US" dirty="0"/>
          </a:p>
        </p:txBody>
      </p:sp>
    </p:spTree>
    <p:extLst>
      <p:ext uri="{BB962C8B-B14F-4D97-AF65-F5344CB8AC3E}">
        <p14:creationId xmlns:p14="http://schemas.microsoft.com/office/powerpoint/2010/main" val="3973647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file system interfaces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5214361"/>
              </p:ext>
            </p:extLst>
          </p:nvPr>
        </p:nvGraphicFramePr>
        <p:xfrm>
          <a:off x="2516293" y="1318845"/>
          <a:ext cx="8544432" cy="5385822"/>
        </p:xfrm>
        <a:graphic>
          <a:graphicData uri="http://schemas.openxmlformats.org/drawingml/2006/table">
            <a:tbl>
              <a:tblPr/>
              <a:tblGrid>
                <a:gridCol w="2136108">
                  <a:extLst>
                    <a:ext uri="{9D8B030D-6E8A-4147-A177-3AD203B41FA5}">
                      <a16:colId xmlns:a16="http://schemas.microsoft.com/office/drawing/2014/main" val="2268794084"/>
                    </a:ext>
                  </a:extLst>
                </a:gridCol>
                <a:gridCol w="2136108">
                  <a:extLst>
                    <a:ext uri="{9D8B030D-6E8A-4147-A177-3AD203B41FA5}">
                      <a16:colId xmlns:a16="http://schemas.microsoft.com/office/drawing/2014/main" val="1943465709"/>
                    </a:ext>
                  </a:extLst>
                </a:gridCol>
                <a:gridCol w="2136108">
                  <a:extLst>
                    <a:ext uri="{9D8B030D-6E8A-4147-A177-3AD203B41FA5}">
                      <a16:colId xmlns:a16="http://schemas.microsoft.com/office/drawing/2014/main" val="2206583560"/>
                    </a:ext>
                  </a:extLst>
                </a:gridCol>
                <a:gridCol w="2136108">
                  <a:extLst>
                    <a:ext uri="{9D8B030D-6E8A-4147-A177-3AD203B41FA5}">
                      <a16:colId xmlns:a16="http://schemas.microsoft.com/office/drawing/2014/main" val="3435862256"/>
                    </a:ext>
                  </a:extLst>
                </a:gridCol>
              </a:tblGrid>
              <a:tr h="294860">
                <a:tc>
                  <a:txBody>
                    <a:bodyPr/>
                    <a:lstStyle/>
                    <a:p>
                      <a:pPr algn="ctr" fontAlgn="base"/>
                      <a:r>
                        <a:rPr lang="en-US" sz="1100" b="1">
                          <a:effectLst/>
                        </a:rPr>
                        <a:t>Filesystem</a:t>
                      </a:r>
                    </a:p>
                  </a:txBody>
                  <a:tcPr marL="16383" marR="16383" marT="32766" marB="3276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URI scheme</a:t>
                      </a:r>
                    </a:p>
                  </a:txBody>
                  <a:tcPr marL="32766" marR="32766" marT="32766" marB="3276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Java implementation (all under org.apache.hadoop)</a:t>
                      </a:r>
                    </a:p>
                  </a:txBody>
                  <a:tcPr marL="32766" marR="32766" marT="32766" marB="3276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Description</a:t>
                      </a:r>
                    </a:p>
                  </a:txBody>
                  <a:tcPr marL="32766" marR="32766" marT="32766" marB="3276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08239360"/>
                  </a:ext>
                </a:extLst>
              </a:tr>
              <a:tr h="593600">
                <a:tc>
                  <a:txBody>
                    <a:bodyPr/>
                    <a:lstStyle/>
                    <a:p>
                      <a:pPr algn="ctr" fontAlgn="ctr"/>
                      <a:r>
                        <a:rPr lang="en-US" sz="1100" b="0" dirty="0">
                          <a:effectLst/>
                        </a:rPr>
                        <a:t>Local</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file</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fs.LocalFileSystem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The Hadoop Local filesystem is used for a locally connected disk with client-side checksumming. The local filesystem uses RawLocalFileSystem with no checksums.</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25394053"/>
                  </a:ext>
                </a:extLst>
              </a:tr>
              <a:tr h="399613">
                <a:tc>
                  <a:txBody>
                    <a:bodyPr/>
                    <a:lstStyle/>
                    <a:p>
                      <a:pPr algn="ctr" fontAlgn="ctr"/>
                      <a:r>
                        <a:rPr lang="en-US" sz="1100" b="0">
                          <a:effectLst/>
                        </a:rPr>
                        <a:t>HDFS</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hdfs</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hdfs.DistributedFileSystem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HDFS stands for Hadoop Distributed File System and it is drafted for working with MapReduce efficiently. </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31106848"/>
                  </a:ext>
                </a:extLst>
              </a:tr>
              <a:tr h="787587">
                <a:tc>
                  <a:txBody>
                    <a:bodyPr/>
                    <a:lstStyle/>
                    <a:p>
                      <a:pPr algn="ctr" fontAlgn="ctr"/>
                      <a:r>
                        <a:rPr lang="en-US" sz="1100" b="0">
                          <a:effectLst/>
                        </a:rPr>
                        <a:t>HFTP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hdfs.HftpFileSystem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0">
                          <a:effectLst/>
                        </a:rPr>
                        <a:t>The HFTP filesystem provides read-only access to HDFS over HTTP. There is no connection of HFTP with FTP. </a:t>
                      </a:r>
                    </a:p>
                    <a:p>
                      <a:pPr algn="ctr" fontAlgn="base"/>
                      <a:r>
                        <a:rPr lang="en-US" sz="1100" b="0">
                          <a:effectLst/>
                        </a:rPr>
                        <a:t>This filesystem is commonly used with </a:t>
                      </a:r>
                      <a:r>
                        <a:rPr lang="en-US" sz="1100" b="1" i="1">
                          <a:effectLst/>
                        </a:rPr>
                        <a:t>distcp </a:t>
                      </a:r>
                      <a:r>
                        <a:rPr lang="en-US" sz="1100" b="0">
                          <a:effectLst/>
                        </a:rPr>
                        <a:t>to share data between HDFS clusters possessing different versions.    </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82026229"/>
                  </a:ext>
                </a:extLst>
              </a:tr>
              <a:tr h="496606">
                <a:tc>
                  <a:txBody>
                    <a:bodyPr/>
                    <a:lstStyle/>
                    <a:p>
                      <a:pPr algn="ctr" fontAlgn="ctr"/>
                      <a:r>
                        <a:rPr lang="en-US" sz="1100" b="0" dirty="0">
                          <a:effectLst/>
                        </a:rPr>
                        <a:t>HSFTP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hsftp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hdfs.HsftpFileSystem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The HSFTP filesystem provides read-only access to HDFS over HTTPS. This file system also does not have any connection with 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3419052"/>
                  </a:ext>
                </a:extLst>
              </a:tr>
              <a:tr h="690593">
                <a:tc>
                  <a:txBody>
                    <a:bodyPr/>
                    <a:lstStyle/>
                    <a:p>
                      <a:pPr algn="ctr" fontAlgn="ctr"/>
                      <a:r>
                        <a:rPr lang="en-US" sz="1100" b="0">
                          <a:effectLst/>
                        </a:rPr>
                        <a:t>HAR</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har</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err="1">
                          <a:effectLst/>
                        </a:rPr>
                        <a:t>fs.HarFileSystem</a:t>
                      </a:r>
                      <a:endParaRPr lang="en-US" sz="1100" b="0" dirty="0">
                        <a:effectLst/>
                      </a:endParaRP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The HAR file system is mainly used to reduce the memory usage of </a:t>
                      </a:r>
                      <a:r>
                        <a:rPr lang="en-US" sz="1100" b="0" dirty="0" err="1">
                          <a:effectLst/>
                        </a:rPr>
                        <a:t>NameNode</a:t>
                      </a:r>
                      <a:r>
                        <a:rPr lang="en-US" sz="1100" b="0" dirty="0">
                          <a:effectLst/>
                        </a:rPr>
                        <a:t> by registering files in Hadoop HDFS. This file system is layered on some other file system for archiving purposes.</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76081368"/>
                  </a:ext>
                </a:extLst>
              </a:tr>
            </a:tbl>
          </a:graphicData>
        </a:graphic>
      </p:graphicFrame>
    </p:spTree>
    <p:extLst>
      <p:ext uri="{BB962C8B-B14F-4D97-AF65-F5344CB8AC3E}">
        <p14:creationId xmlns:p14="http://schemas.microsoft.com/office/powerpoint/2010/main" val="411250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1628192"/>
              </p:ext>
            </p:extLst>
          </p:nvPr>
        </p:nvGraphicFramePr>
        <p:xfrm>
          <a:off x="1569720" y="1978025"/>
          <a:ext cx="8544432" cy="2881584"/>
        </p:xfrm>
        <a:graphic>
          <a:graphicData uri="http://schemas.openxmlformats.org/drawingml/2006/table">
            <a:tbl>
              <a:tblPr/>
              <a:tblGrid>
                <a:gridCol w="2136108">
                  <a:extLst>
                    <a:ext uri="{9D8B030D-6E8A-4147-A177-3AD203B41FA5}">
                      <a16:colId xmlns:a16="http://schemas.microsoft.com/office/drawing/2014/main" val="1464523792"/>
                    </a:ext>
                  </a:extLst>
                </a:gridCol>
                <a:gridCol w="2136108">
                  <a:extLst>
                    <a:ext uri="{9D8B030D-6E8A-4147-A177-3AD203B41FA5}">
                      <a16:colId xmlns:a16="http://schemas.microsoft.com/office/drawing/2014/main" val="3444537102"/>
                    </a:ext>
                  </a:extLst>
                </a:gridCol>
                <a:gridCol w="2136108">
                  <a:extLst>
                    <a:ext uri="{9D8B030D-6E8A-4147-A177-3AD203B41FA5}">
                      <a16:colId xmlns:a16="http://schemas.microsoft.com/office/drawing/2014/main" val="1747823806"/>
                    </a:ext>
                  </a:extLst>
                </a:gridCol>
                <a:gridCol w="2136108">
                  <a:extLst>
                    <a:ext uri="{9D8B030D-6E8A-4147-A177-3AD203B41FA5}">
                      <a16:colId xmlns:a16="http://schemas.microsoft.com/office/drawing/2014/main" val="1260781064"/>
                    </a:ext>
                  </a:extLst>
                </a:gridCol>
              </a:tblGrid>
              <a:tr h="690593">
                <a:tc>
                  <a:txBody>
                    <a:bodyPr/>
                    <a:lstStyle/>
                    <a:p>
                      <a:pPr algn="ctr" fontAlgn="ctr"/>
                      <a:r>
                        <a:rPr lang="en-US" sz="1100" b="0" dirty="0">
                          <a:effectLst/>
                        </a:rPr>
                        <a:t>KFS (Cloud-Store)</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err="1">
                          <a:effectLst/>
                        </a:rPr>
                        <a:t>kfs</a:t>
                      </a:r>
                      <a:endParaRPr lang="en-US" sz="1100" b="0" dirty="0">
                        <a:effectLst/>
                      </a:endParaRP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err="1">
                          <a:effectLst/>
                        </a:rPr>
                        <a:t>fs.kfs.KosmosFileSystem</a:t>
                      </a:r>
                      <a:endParaRPr lang="en-US" sz="1100" b="0" dirty="0">
                        <a:effectLst/>
                      </a:endParaRP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cloud store or </a:t>
                      </a:r>
                      <a:r>
                        <a:rPr lang="en-US" sz="1100" b="0" u="sng" dirty="0">
                          <a:effectLst/>
                        </a:rPr>
                        <a:t>KFS(</a:t>
                      </a:r>
                      <a:r>
                        <a:rPr lang="en-US" sz="1100" b="0" u="sng" dirty="0" err="1">
                          <a:effectLst/>
                        </a:rPr>
                        <a:t>KosmosFileSystem</a:t>
                      </a:r>
                      <a:r>
                        <a:rPr lang="en-US" sz="1100" b="0" u="sng" dirty="0">
                          <a:effectLst/>
                        </a:rPr>
                        <a:t>)</a:t>
                      </a:r>
                      <a:r>
                        <a:rPr lang="en-US" sz="1100" b="0" dirty="0">
                          <a:effectLst/>
                        </a:rPr>
                        <a:t> is a file system that is written in </a:t>
                      </a:r>
                      <a:r>
                        <a:rPr lang="en-US" sz="1100" b="0" dirty="0" err="1">
                          <a:effectLst/>
                        </a:rPr>
                        <a:t>c++</a:t>
                      </a:r>
                      <a:r>
                        <a:rPr lang="en-US" sz="1100" b="0" dirty="0">
                          <a:effectLst/>
                        </a:rPr>
                        <a:t>. It is very much similar to a distributed file system like HDFS and GFS(Google File 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20869056"/>
                  </a:ext>
                </a:extLst>
              </a:tr>
              <a:tr h="302620">
                <a:tc>
                  <a:txBody>
                    <a:bodyPr/>
                    <a:lstStyle/>
                    <a:p>
                      <a:pPr algn="ctr" fontAlgn="ctr"/>
                      <a:r>
                        <a:rPr lang="en-US" sz="1100" b="0">
                          <a:effectLst/>
                        </a:rPr>
                        <a:t>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ftp</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fs.ftp.FTPFileSystem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The FTP </a:t>
                      </a:r>
                      <a:r>
                        <a:rPr lang="en-US" sz="1100" b="0" dirty="0" err="1">
                          <a:effectLst/>
                        </a:rPr>
                        <a:t>filesystem</a:t>
                      </a:r>
                      <a:r>
                        <a:rPr lang="en-US" sz="1100" b="0" dirty="0">
                          <a:effectLst/>
                        </a:rPr>
                        <a:t> is supported by the FTP server.</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33731973"/>
                  </a:ext>
                </a:extLst>
              </a:tr>
              <a:tr h="302620">
                <a:tc>
                  <a:txBody>
                    <a:bodyPr/>
                    <a:lstStyle/>
                    <a:p>
                      <a:pPr algn="ctr" fontAlgn="ctr"/>
                      <a:r>
                        <a:rPr lang="en-US" sz="1100" b="0">
                          <a:effectLst/>
                        </a:rPr>
                        <a:t>S3 (native)</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s3n</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fs.s3native.NativeS3FileSystem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This file system is backed by </a:t>
                      </a:r>
                      <a:r>
                        <a:rPr lang="en-US" sz="1100" b="0" u="sng" dirty="0">
                          <a:effectLst/>
                        </a:rPr>
                        <a:t>AmazonS3</a:t>
                      </a:r>
                      <a:r>
                        <a:rPr lang="en-US" sz="1100" b="0" dirty="0">
                          <a:effectLst/>
                        </a:rPr>
                        <a:t>.</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9624789"/>
                  </a:ext>
                </a:extLst>
              </a:tr>
              <a:tr h="593600">
                <a:tc>
                  <a:txBody>
                    <a:bodyPr/>
                    <a:lstStyle/>
                    <a:p>
                      <a:pPr algn="ctr" fontAlgn="ctr"/>
                      <a:r>
                        <a:rPr lang="en-US" sz="1100" b="0">
                          <a:effectLst/>
                        </a:rPr>
                        <a:t>S3 (block-based)</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s3</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a:effectLst/>
                        </a:rPr>
                        <a:t>fs.s3.S3FileSystem</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0" dirty="0">
                          <a:effectLst/>
                        </a:rPr>
                        <a:t>S3 (block-based) file system which is supported by Amazon s3 stores files in blocks(similar to HDFS) just to overcome S3’s file system 5 GB file size limit.  </a:t>
                      </a:r>
                    </a:p>
                  </a:txBody>
                  <a:tcPr marL="32766" marR="32766" marT="45873" marB="458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0373283"/>
                  </a:ext>
                </a:extLst>
              </a:tr>
            </a:tbl>
          </a:graphicData>
        </a:graphic>
      </p:graphicFrame>
    </p:spTree>
    <p:extLst>
      <p:ext uri="{BB962C8B-B14F-4D97-AF65-F5344CB8AC3E}">
        <p14:creationId xmlns:p14="http://schemas.microsoft.com/office/powerpoint/2010/main" val="5860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file system interfaces,</a:t>
            </a:r>
            <a:endParaRPr lang="en-US" dirty="0"/>
          </a:p>
        </p:txBody>
      </p:sp>
      <p:sp>
        <p:nvSpPr>
          <p:cNvPr id="3" name="Content Placeholder 2"/>
          <p:cNvSpPr>
            <a:spLocks noGrp="1"/>
          </p:cNvSpPr>
          <p:nvPr>
            <p:ph idx="1"/>
          </p:nvPr>
        </p:nvSpPr>
        <p:spPr/>
        <p:txBody>
          <a:bodyPr/>
          <a:lstStyle/>
          <a:p>
            <a:r>
              <a:rPr lang="en-US" dirty="0"/>
              <a:t>Hadoop gives numerous interfaces to its various </a:t>
            </a:r>
            <a:r>
              <a:rPr lang="en-US" dirty="0" err="1"/>
              <a:t>filesystems</a:t>
            </a:r>
            <a:r>
              <a:rPr lang="en-US" dirty="0"/>
              <a:t>, and it for the most part utilizes the URI plan to pick the right </a:t>
            </a:r>
            <a:r>
              <a:rPr lang="en-US" dirty="0" err="1"/>
              <a:t>filesystem</a:t>
            </a:r>
            <a:r>
              <a:rPr lang="en-US" dirty="0"/>
              <a:t> example to speak with. You can use any of this </a:t>
            </a:r>
            <a:r>
              <a:rPr lang="en-US" dirty="0" err="1"/>
              <a:t>filesystem</a:t>
            </a:r>
            <a:r>
              <a:rPr lang="en-US" dirty="0"/>
              <a:t> for working with MapReduce while processing very large datasets but distributed file systems with data locality features are preferable like HDFS and KFS(</a:t>
            </a:r>
            <a:r>
              <a:rPr lang="en-US" dirty="0" err="1"/>
              <a:t>KosmosFileSystem</a:t>
            </a:r>
            <a:r>
              <a:rPr lang="en-US" dirty="0" smtClean="0"/>
              <a:t>).</a:t>
            </a:r>
          </a:p>
          <a:p>
            <a:endParaRPr lang="en-US" dirty="0"/>
          </a:p>
          <a:p>
            <a:endParaRPr lang="en-US" dirty="0" smtClean="0"/>
          </a:p>
          <a:p>
            <a:r>
              <a:rPr lang="en-US" dirty="0" smtClean="0"/>
              <a:t>Reference: https://www.geeksforgeeks.org/various-filesystems-in-hadoop/</a:t>
            </a:r>
            <a:endParaRPr lang="en-US" dirty="0"/>
          </a:p>
        </p:txBody>
      </p:sp>
    </p:spTree>
    <p:extLst>
      <p:ext uri="{BB962C8B-B14F-4D97-AF65-F5344CB8AC3E}">
        <p14:creationId xmlns:p14="http://schemas.microsoft.com/office/powerpoint/2010/main" val="1241912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of HDFS or question can be like: Anatomy of read/write in HDFS (VVVI)</a:t>
            </a:r>
            <a:endParaRPr lang="en-US" dirty="0"/>
          </a:p>
        </p:txBody>
      </p:sp>
    </p:spTree>
    <p:extLst>
      <p:ext uri="{BB962C8B-B14F-4D97-AF65-F5344CB8AC3E}">
        <p14:creationId xmlns:p14="http://schemas.microsoft.com/office/powerpoint/2010/main" val="330085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Read in HDFS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07914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Read in HDFS</a:t>
            </a:r>
          </a:p>
        </p:txBody>
      </p:sp>
      <p:sp>
        <p:nvSpPr>
          <p:cNvPr id="3" name="Content Placeholder 2"/>
          <p:cNvSpPr>
            <a:spLocks noGrp="1"/>
          </p:cNvSpPr>
          <p:nvPr>
            <p:ph idx="1"/>
          </p:nvPr>
        </p:nvSpPr>
        <p:spPr/>
        <p:txBody>
          <a:bodyPr>
            <a:normAutofit fontScale="92500" lnSpcReduction="20000"/>
          </a:bodyPr>
          <a:lstStyle/>
          <a:p>
            <a:pPr fontAlgn="base"/>
            <a:r>
              <a:rPr lang="en-US" b="1" dirty="0"/>
              <a:t>Step 1: </a:t>
            </a:r>
            <a:r>
              <a:rPr lang="en-US" dirty="0"/>
              <a:t>The client opens the file it wishes to read by calling open() on the File System Object(which for HDFS is an instance of Distributed File System). </a:t>
            </a:r>
          </a:p>
          <a:p>
            <a:pPr fontAlgn="base"/>
            <a:r>
              <a:rPr lang="en-US" b="1" dirty="0"/>
              <a:t>Step 2:</a:t>
            </a:r>
            <a:r>
              <a:rPr lang="en-US" dirty="0"/>
              <a:t> Distributed File System( DFS) calls the name node, using remote procedure calls (RPCs), to determine the locations of the first few blocks in the file. For each block, the name node returns the addresses of the data nodes that have a copy of that block. The DFS returns an </a:t>
            </a:r>
            <a:r>
              <a:rPr lang="en-US" dirty="0" err="1"/>
              <a:t>FSDataInputStream</a:t>
            </a:r>
            <a:r>
              <a:rPr lang="en-US" dirty="0"/>
              <a:t> to the client for it to read data from. </a:t>
            </a:r>
            <a:r>
              <a:rPr lang="en-US" dirty="0" err="1"/>
              <a:t>FSDataInputStream</a:t>
            </a:r>
            <a:r>
              <a:rPr lang="en-US" dirty="0"/>
              <a:t> in turn wraps a </a:t>
            </a:r>
            <a:r>
              <a:rPr lang="en-US" dirty="0" err="1"/>
              <a:t>DFSInputStream</a:t>
            </a:r>
            <a:r>
              <a:rPr lang="en-US" dirty="0"/>
              <a:t>, which manages the data node and name node I/O. </a:t>
            </a:r>
          </a:p>
          <a:p>
            <a:pPr fontAlgn="base"/>
            <a:r>
              <a:rPr lang="en-US" b="1" dirty="0"/>
              <a:t>Step 3: </a:t>
            </a:r>
            <a:r>
              <a:rPr lang="en-US" dirty="0"/>
              <a:t>The client then calls read() on the stream. </a:t>
            </a:r>
            <a:r>
              <a:rPr lang="en-US" dirty="0" err="1"/>
              <a:t>DFSInputStream</a:t>
            </a:r>
            <a:r>
              <a:rPr lang="en-US" dirty="0"/>
              <a:t>, which has stored the info node addresses for the primary few blocks within the file, then connects to the primary (closest) data node for the primary block in the file.</a:t>
            </a:r>
          </a:p>
        </p:txBody>
      </p:sp>
    </p:spTree>
    <p:extLst>
      <p:ext uri="{BB962C8B-B14F-4D97-AF65-F5344CB8AC3E}">
        <p14:creationId xmlns:p14="http://schemas.microsoft.com/office/powerpoint/2010/main" val="409158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Anatomy of File Read in HDFS</a:t>
            </a:r>
            <a:endParaRPr lang="en-US" dirty="0"/>
          </a:p>
        </p:txBody>
      </p:sp>
      <p:sp>
        <p:nvSpPr>
          <p:cNvPr id="3" name="Content Placeholder 2"/>
          <p:cNvSpPr>
            <a:spLocks noGrp="1"/>
          </p:cNvSpPr>
          <p:nvPr>
            <p:ph idx="1"/>
          </p:nvPr>
        </p:nvSpPr>
        <p:spPr/>
        <p:txBody>
          <a:bodyPr>
            <a:normAutofit fontScale="92500"/>
          </a:bodyPr>
          <a:lstStyle/>
          <a:p>
            <a:pPr fontAlgn="base"/>
            <a:r>
              <a:rPr lang="en-US" b="1" dirty="0"/>
              <a:t>Step 4:</a:t>
            </a:r>
            <a:r>
              <a:rPr lang="en-US" dirty="0"/>
              <a:t> Data is streamed from the data node back to the client, which calls read() repeatedly on the stream. </a:t>
            </a:r>
          </a:p>
          <a:p>
            <a:pPr fontAlgn="base"/>
            <a:r>
              <a:rPr lang="en-US" b="1" dirty="0"/>
              <a:t>Step 5: </a:t>
            </a:r>
            <a:r>
              <a:rPr lang="en-US" dirty="0"/>
              <a:t>When the end of the block is reached, </a:t>
            </a:r>
            <a:r>
              <a:rPr lang="en-US" dirty="0" err="1"/>
              <a:t>DFSInputStream</a:t>
            </a:r>
            <a:r>
              <a:rPr lang="en-US" dirty="0"/>
              <a:t> will close the connection to the data node, then finds the best data node for the next block. This happens transparently to the client, which from its point of view is simply reading an endless stream. Blocks are read as, with the </a:t>
            </a:r>
            <a:r>
              <a:rPr lang="en-US" dirty="0" err="1"/>
              <a:t>DFSInputStream</a:t>
            </a:r>
            <a:r>
              <a:rPr lang="en-US" dirty="0"/>
              <a:t> opening new connections to data nodes because the client reads through the stream. It will also call the name node to retrieve the data node locations for the next batch of blocks as needed. </a:t>
            </a:r>
          </a:p>
          <a:p>
            <a:pPr fontAlgn="base"/>
            <a:r>
              <a:rPr lang="en-US" b="1" dirty="0"/>
              <a:t>Step 6:</a:t>
            </a:r>
            <a:r>
              <a:rPr lang="en-US" dirty="0"/>
              <a:t> When the client has finished reading the file, a function is called, close() on the </a:t>
            </a:r>
            <a:r>
              <a:rPr lang="en-US" dirty="0" err="1"/>
              <a:t>FSDataInputStream</a:t>
            </a:r>
            <a:r>
              <a:rPr lang="en-US" dirty="0"/>
              <a:t>.</a:t>
            </a:r>
          </a:p>
        </p:txBody>
      </p:sp>
    </p:spTree>
    <p:extLst>
      <p:ext uri="{BB962C8B-B14F-4D97-AF65-F5344CB8AC3E}">
        <p14:creationId xmlns:p14="http://schemas.microsoft.com/office/powerpoint/2010/main" val="121464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sp>
        <p:nvSpPr>
          <p:cNvPr id="3" name="Content Placeholder 2"/>
          <p:cNvSpPr>
            <a:spLocks noGrp="1"/>
          </p:cNvSpPr>
          <p:nvPr>
            <p:ph idx="1"/>
          </p:nvPr>
        </p:nvSpPr>
        <p:spPr/>
        <p:txBody>
          <a:bodyPr/>
          <a:lstStyle/>
          <a:p>
            <a:r>
              <a:rPr lang="en-US" b="1" dirty="0"/>
              <a:t>Note: </a:t>
            </a:r>
            <a:r>
              <a:rPr lang="en-US" dirty="0"/>
              <a:t>HDFS follows the Write once Read many times model. In HDFS we cannot edit the files which are already stored in HDFS, but we can append data by reopening the files.</a:t>
            </a:r>
          </a:p>
        </p:txBody>
      </p:sp>
    </p:spTree>
    <p:extLst>
      <p:ext uri="{BB962C8B-B14F-4D97-AF65-F5344CB8AC3E}">
        <p14:creationId xmlns:p14="http://schemas.microsoft.com/office/powerpoint/2010/main" val="79680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40644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HDFS</a:t>
            </a:r>
            <a:endParaRPr lang="en-US" dirty="0"/>
          </a:p>
        </p:txBody>
      </p:sp>
      <p:sp>
        <p:nvSpPr>
          <p:cNvPr id="3" name="Content Placeholder 2"/>
          <p:cNvSpPr>
            <a:spLocks noGrp="1"/>
          </p:cNvSpPr>
          <p:nvPr>
            <p:ph idx="1"/>
          </p:nvPr>
        </p:nvSpPr>
        <p:spPr/>
        <p:txBody>
          <a:bodyPr/>
          <a:lstStyle/>
          <a:p>
            <a:r>
              <a:rPr lang="en-US" dirty="0"/>
              <a:t>Hadoop File System was developed using distributed file system design. It is run on commodity hardware. Unlike other distributed systems, HDFS is highly </a:t>
            </a:r>
            <a:r>
              <a:rPr lang="en-US" dirty="0" err="1"/>
              <a:t>faulttolerant</a:t>
            </a:r>
            <a:r>
              <a:rPr lang="en-US" dirty="0"/>
              <a:t> and designed using low-cost hardware.</a:t>
            </a:r>
          </a:p>
          <a:p>
            <a:r>
              <a:rPr lang="en-US" dirty="0"/>
              <a:t>HDFS holds very large amount of data and provides easier access. To store such huge data, the files are stored across multiple machines. These files are stored in redundant fashion to rescue the system from possible data losses in case of failure. HDFS also makes applications available to parallel processing.</a:t>
            </a:r>
          </a:p>
          <a:p>
            <a:endParaRPr lang="en-US" dirty="0"/>
          </a:p>
        </p:txBody>
      </p:sp>
    </p:spTree>
    <p:extLst>
      <p:ext uri="{BB962C8B-B14F-4D97-AF65-F5344CB8AC3E}">
        <p14:creationId xmlns:p14="http://schemas.microsoft.com/office/powerpoint/2010/main" val="307858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sp>
        <p:nvSpPr>
          <p:cNvPr id="3" name="Content Placeholder 2"/>
          <p:cNvSpPr>
            <a:spLocks noGrp="1"/>
          </p:cNvSpPr>
          <p:nvPr>
            <p:ph idx="1"/>
          </p:nvPr>
        </p:nvSpPr>
        <p:spPr/>
        <p:txBody>
          <a:bodyPr/>
          <a:lstStyle/>
          <a:p>
            <a:pPr fontAlgn="base"/>
            <a:r>
              <a:rPr lang="en-US" b="1" dirty="0"/>
              <a:t>Step 1:</a:t>
            </a:r>
            <a:r>
              <a:rPr lang="en-US" dirty="0"/>
              <a:t> The client creates the file by calling create() on </a:t>
            </a:r>
            <a:r>
              <a:rPr lang="en-US" dirty="0" err="1"/>
              <a:t>DistributedFileSystem</a:t>
            </a:r>
            <a:r>
              <a:rPr lang="en-US" dirty="0"/>
              <a:t>(DFS). </a:t>
            </a:r>
          </a:p>
          <a:p>
            <a:pPr fontAlgn="base"/>
            <a:r>
              <a:rPr lang="en-US" b="1" dirty="0"/>
              <a:t>Step 2:</a:t>
            </a:r>
            <a:r>
              <a:rPr lang="en-US" dirty="0"/>
              <a:t> DFS makes an RPC call to the name node to create a new file in the file system’s namespace, with no blocks associated with it. The name node performs various checks to make sure the file doesn’t already exist and that the client has the right permissions to create the file. If these checks pass, the name node prepares a record of the new file; otherwise, the file can’t be created and therefore the client is thrown an error i.e. </a:t>
            </a:r>
            <a:r>
              <a:rPr lang="en-US" dirty="0" err="1"/>
              <a:t>IOException</a:t>
            </a:r>
            <a:r>
              <a:rPr lang="en-US" dirty="0"/>
              <a:t>. The DFS returns an </a:t>
            </a:r>
            <a:r>
              <a:rPr lang="en-US" dirty="0" err="1"/>
              <a:t>FSDataOutputStream</a:t>
            </a:r>
            <a:r>
              <a:rPr lang="en-US" dirty="0"/>
              <a:t> for the client to start out writing data to. </a:t>
            </a:r>
          </a:p>
        </p:txBody>
      </p:sp>
    </p:spTree>
    <p:extLst>
      <p:ext uri="{BB962C8B-B14F-4D97-AF65-F5344CB8AC3E}">
        <p14:creationId xmlns:p14="http://schemas.microsoft.com/office/powerpoint/2010/main" val="64841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sp>
        <p:nvSpPr>
          <p:cNvPr id="3" name="Content Placeholder 2"/>
          <p:cNvSpPr>
            <a:spLocks noGrp="1"/>
          </p:cNvSpPr>
          <p:nvPr>
            <p:ph idx="1"/>
          </p:nvPr>
        </p:nvSpPr>
        <p:spPr/>
        <p:txBody>
          <a:bodyPr/>
          <a:lstStyle/>
          <a:p>
            <a:r>
              <a:rPr lang="en-US" b="1" dirty="0"/>
              <a:t>Step 3:</a:t>
            </a:r>
            <a:r>
              <a:rPr lang="en-US" dirty="0"/>
              <a:t> Because the client writes data, the </a:t>
            </a:r>
            <a:r>
              <a:rPr lang="en-US" dirty="0" err="1"/>
              <a:t>DFSOutputStream</a:t>
            </a:r>
            <a:r>
              <a:rPr lang="en-US" dirty="0"/>
              <a:t> splits it into packets, which it writes to an indoor queue called the info queue. The data queue is consumed by the </a:t>
            </a:r>
            <a:r>
              <a:rPr lang="en-US" dirty="0" err="1"/>
              <a:t>DataStreamer</a:t>
            </a:r>
            <a:r>
              <a:rPr lang="en-US" dirty="0"/>
              <a:t>, which is liable for asking the name node to allocate new blocks by picking an inventory of suitable data nodes to store the replicas. The list of data nodes forms a pipeline, and here we’ll assume the replication level is three, so there are three nodes in the pipeline. The </a:t>
            </a:r>
            <a:r>
              <a:rPr lang="en-US" dirty="0" err="1"/>
              <a:t>DataStreamer</a:t>
            </a:r>
            <a:r>
              <a:rPr lang="en-US" dirty="0"/>
              <a:t> streams the packets to the primary data node within the pipeline, which stores each packet and forwards it to the second data node within the pipeline. </a:t>
            </a:r>
          </a:p>
        </p:txBody>
      </p:sp>
    </p:spTree>
    <p:extLst>
      <p:ext uri="{BB962C8B-B14F-4D97-AF65-F5344CB8AC3E}">
        <p14:creationId xmlns:p14="http://schemas.microsoft.com/office/powerpoint/2010/main" val="405008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sp>
        <p:nvSpPr>
          <p:cNvPr id="3" name="Content Placeholder 2"/>
          <p:cNvSpPr>
            <a:spLocks noGrp="1"/>
          </p:cNvSpPr>
          <p:nvPr>
            <p:ph idx="1"/>
          </p:nvPr>
        </p:nvSpPr>
        <p:spPr/>
        <p:txBody>
          <a:bodyPr/>
          <a:lstStyle/>
          <a:p>
            <a:pPr fontAlgn="base"/>
            <a:r>
              <a:rPr lang="en-US" b="1" dirty="0"/>
              <a:t>Step 4:</a:t>
            </a:r>
            <a:r>
              <a:rPr lang="en-US" dirty="0"/>
              <a:t> Similarly, the second data node stores the packet and forwards it to the third (and last) data node in the pipeline. </a:t>
            </a:r>
          </a:p>
          <a:p>
            <a:pPr fontAlgn="base"/>
            <a:r>
              <a:rPr lang="en-US" b="1" dirty="0"/>
              <a:t>Step 5: </a:t>
            </a:r>
            <a:r>
              <a:rPr lang="en-US" dirty="0"/>
              <a:t>The </a:t>
            </a:r>
            <a:r>
              <a:rPr lang="en-US" dirty="0" err="1"/>
              <a:t>DFSOutputStream</a:t>
            </a:r>
            <a:r>
              <a:rPr lang="en-US" dirty="0"/>
              <a:t> sustains an internal queue of packets that are waiting to be acknowledged by data nodes, called an “</a:t>
            </a:r>
            <a:r>
              <a:rPr lang="en-US" dirty="0" err="1"/>
              <a:t>ack</a:t>
            </a:r>
            <a:r>
              <a:rPr lang="en-US" dirty="0"/>
              <a:t> queue”. </a:t>
            </a:r>
          </a:p>
        </p:txBody>
      </p:sp>
    </p:spTree>
    <p:extLst>
      <p:ext uri="{BB962C8B-B14F-4D97-AF65-F5344CB8AC3E}">
        <p14:creationId xmlns:p14="http://schemas.microsoft.com/office/powerpoint/2010/main" val="113979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Anatomy of File Write in HDFS</a:t>
            </a:r>
          </a:p>
        </p:txBody>
      </p:sp>
      <p:sp>
        <p:nvSpPr>
          <p:cNvPr id="3" name="Content Placeholder 2"/>
          <p:cNvSpPr>
            <a:spLocks noGrp="1"/>
          </p:cNvSpPr>
          <p:nvPr>
            <p:ph idx="1"/>
          </p:nvPr>
        </p:nvSpPr>
        <p:spPr/>
        <p:txBody>
          <a:bodyPr/>
          <a:lstStyle/>
          <a:p>
            <a:pPr fontAlgn="base"/>
            <a:r>
              <a:rPr lang="en-US" b="1" dirty="0"/>
              <a:t>Step 6:</a:t>
            </a:r>
            <a:r>
              <a:rPr lang="en-US" dirty="0"/>
              <a:t> This action sends up all the remaining packets to the data node pipeline and waits for acknowledgments before connecting to the name node to signal whether the file is complete or not. </a:t>
            </a:r>
          </a:p>
        </p:txBody>
      </p:sp>
    </p:spTree>
    <p:extLst>
      <p:ext uri="{BB962C8B-B14F-4D97-AF65-F5344CB8AC3E}">
        <p14:creationId xmlns:p14="http://schemas.microsoft.com/office/powerpoint/2010/main" val="38812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of HDFS or question can be like: Anatomy of read/write in HDFS (VVVI)</a:t>
            </a:r>
            <a:endParaRPr lang="en-US" dirty="0"/>
          </a:p>
        </p:txBody>
      </p:sp>
      <p:sp>
        <p:nvSpPr>
          <p:cNvPr id="3" name="Content Placeholder 2"/>
          <p:cNvSpPr>
            <a:spLocks noGrp="1"/>
          </p:cNvSpPr>
          <p:nvPr>
            <p:ph idx="1"/>
          </p:nvPr>
        </p:nvSpPr>
        <p:spPr/>
        <p:txBody>
          <a:bodyPr/>
          <a:lstStyle/>
          <a:p>
            <a:r>
              <a:rPr lang="en-US" dirty="0"/>
              <a:t>HDFS follows Write Once Read Many models. So, we can’t edit files that are already stored in HDFS, but we can include them by again reopening the file. This design allows HDFS to scale to a large number of concurrent clients because the data traffic is spread across all the data nodes in the cluster. Thus, it increases the availability, scalability, and throughput of the system. </a:t>
            </a:r>
            <a:endParaRPr lang="en-US" dirty="0" smtClean="0"/>
          </a:p>
          <a:p>
            <a:pPr marL="0" indent="0">
              <a:buNone/>
            </a:pPr>
            <a:endParaRPr lang="en-US" dirty="0"/>
          </a:p>
        </p:txBody>
      </p:sp>
    </p:spTree>
    <p:extLst>
      <p:ext uri="{BB962C8B-B14F-4D97-AF65-F5344CB8AC3E}">
        <p14:creationId xmlns:p14="http://schemas.microsoft.com/office/powerpoint/2010/main" val="945580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HDFS commands,</a:t>
            </a:r>
            <a:endParaRPr lang="en-US" dirty="0"/>
          </a:p>
        </p:txBody>
      </p:sp>
      <p:sp>
        <p:nvSpPr>
          <p:cNvPr id="3" name="Content Placeholder 2"/>
          <p:cNvSpPr>
            <a:spLocks noGrp="1"/>
          </p:cNvSpPr>
          <p:nvPr>
            <p:ph idx="1"/>
          </p:nvPr>
        </p:nvSpPr>
        <p:spPr>
          <a:xfrm>
            <a:off x="1280160" y="1962150"/>
            <a:ext cx="10515600" cy="4351338"/>
          </a:xfrm>
        </p:spPr>
        <p:txBody>
          <a:bodyPr/>
          <a:lstStyle/>
          <a:p>
            <a:r>
              <a:rPr lang="en-US" b="1" dirty="0"/>
              <a:t>ls:</a:t>
            </a:r>
            <a:r>
              <a:rPr lang="en-US" dirty="0"/>
              <a:t> This command is used to list all the files. Use </a:t>
            </a:r>
            <a:r>
              <a:rPr lang="en-US" i="1" dirty="0" err="1"/>
              <a:t>lsr</a:t>
            </a:r>
            <a:r>
              <a:rPr lang="en-US" dirty="0"/>
              <a:t> for recursive approach. It is useful when we want a hierarchy of a folder</a:t>
            </a:r>
            <a:r>
              <a:rPr lang="en-US" dirty="0" smtClean="0"/>
              <a:t>.</a:t>
            </a:r>
          </a:p>
          <a:p>
            <a:pPr fontAlgn="base"/>
            <a:r>
              <a:rPr lang="en-US" b="1" dirty="0"/>
              <a:t>Syntax:</a:t>
            </a:r>
            <a:endParaRPr lang="en-US" dirty="0"/>
          </a:p>
          <a:p>
            <a:pPr marL="0" indent="0">
              <a:buNone/>
            </a:pPr>
            <a:r>
              <a:rPr lang="en-US" dirty="0"/>
              <a:t>	</a:t>
            </a:r>
          </a:p>
        </p:txBody>
      </p:sp>
      <p:sp>
        <p:nvSpPr>
          <p:cNvPr id="7" name="Rectangle 4"/>
          <p:cNvSpPr>
            <a:spLocks noChangeArrowheads="1"/>
          </p:cNvSpPr>
          <p:nvPr/>
        </p:nvSpPr>
        <p:spPr bwMode="auto">
          <a:xfrm>
            <a:off x="2042160" y="3700538"/>
            <a:ext cx="2987040"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nsolas" panose="020B0609020204030204" pitchFamily="49" charset="0"/>
              </a:rPr>
              <a:t>bin/hdfs dfs -ls &lt;path&gt;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1543546" y="4463534"/>
            <a:ext cx="1210588" cy="369332"/>
          </a:xfrm>
          <a:prstGeom prst="rect">
            <a:avLst/>
          </a:prstGeom>
        </p:spPr>
        <p:txBody>
          <a:bodyPr wrap="none">
            <a:spAutoFit/>
          </a:bodyPr>
          <a:lstStyle/>
          <a:p>
            <a:r>
              <a:rPr lang="en-US" b="1" i="0" smtClean="0">
                <a:solidFill>
                  <a:srgbClr val="273239"/>
                </a:solidFill>
                <a:effectLst/>
                <a:latin typeface="Nunito"/>
              </a:rPr>
              <a:t>Example:</a:t>
            </a:r>
            <a:endParaRPr lang="en-US"/>
          </a:p>
        </p:txBody>
      </p:sp>
      <p:sp>
        <p:nvSpPr>
          <p:cNvPr id="9" name="Rectangle 8"/>
          <p:cNvSpPr/>
          <p:nvPr/>
        </p:nvSpPr>
        <p:spPr>
          <a:xfrm>
            <a:off x="1737360" y="5113159"/>
            <a:ext cx="9768840" cy="923330"/>
          </a:xfrm>
          <a:prstGeom prst="rect">
            <a:avLst/>
          </a:prstGeom>
        </p:spPr>
        <p:txBody>
          <a:bodyPr wrap="square">
            <a:spAutoFit/>
          </a:bodyPr>
          <a:lstStyle/>
          <a:p>
            <a:r>
              <a:rPr lang="en-US" b="0" i="0" dirty="0" smtClean="0">
                <a:solidFill>
                  <a:srgbClr val="273239"/>
                </a:solidFill>
                <a:effectLst/>
                <a:latin typeface="Nunito"/>
              </a:rPr>
              <a:t>It will print all the directories present in HDFS. bin directory contains executables so, </a:t>
            </a:r>
            <a:r>
              <a:rPr lang="en-US" b="0" i="1" dirty="0" smtClean="0">
                <a:solidFill>
                  <a:srgbClr val="273239"/>
                </a:solidFill>
                <a:effectLst/>
                <a:latin typeface="Nunito"/>
              </a:rPr>
              <a:t>bin/</a:t>
            </a:r>
            <a:r>
              <a:rPr lang="en-US" b="0" i="1" dirty="0" err="1" smtClean="0">
                <a:solidFill>
                  <a:srgbClr val="273239"/>
                </a:solidFill>
                <a:effectLst/>
                <a:latin typeface="Nunito"/>
              </a:rPr>
              <a:t>hdfs</a:t>
            </a:r>
            <a:r>
              <a:rPr lang="en-US" b="0" i="0" dirty="0" smtClean="0">
                <a:solidFill>
                  <a:srgbClr val="273239"/>
                </a:solidFill>
                <a:effectLst/>
                <a:latin typeface="Nunito"/>
              </a:rPr>
              <a:t> means we want the executables of </a:t>
            </a:r>
            <a:r>
              <a:rPr lang="en-US" b="0" i="0" dirty="0" err="1" smtClean="0">
                <a:solidFill>
                  <a:srgbClr val="273239"/>
                </a:solidFill>
                <a:effectLst/>
                <a:latin typeface="Nunito"/>
              </a:rPr>
              <a:t>hdfs</a:t>
            </a:r>
            <a:r>
              <a:rPr lang="en-US" b="0" i="0" dirty="0" smtClean="0">
                <a:solidFill>
                  <a:srgbClr val="273239"/>
                </a:solidFill>
                <a:effectLst/>
                <a:latin typeface="Nunito"/>
              </a:rPr>
              <a:t> particularly </a:t>
            </a:r>
            <a:r>
              <a:rPr lang="en-US" b="0" i="1" dirty="0" err="1" smtClean="0">
                <a:solidFill>
                  <a:srgbClr val="273239"/>
                </a:solidFill>
                <a:effectLst/>
                <a:latin typeface="Nunito"/>
              </a:rPr>
              <a:t>dfs</a:t>
            </a:r>
            <a:r>
              <a:rPr lang="en-US" b="0" i="0" dirty="0" smtClean="0">
                <a:solidFill>
                  <a:srgbClr val="273239"/>
                </a:solidFill>
                <a:effectLst/>
                <a:latin typeface="Nunito"/>
              </a:rPr>
              <a:t>(Distributed File System) commands.</a:t>
            </a:r>
            <a:endParaRPr lang="en-US" dirty="0"/>
          </a:p>
        </p:txBody>
      </p:sp>
    </p:spTree>
    <p:extLst>
      <p:ext uri="{BB962C8B-B14F-4D97-AF65-F5344CB8AC3E}">
        <p14:creationId xmlns:p14="http://schemas.microsoft.com/office/powerpoint/2010/main" val="362139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HDFS commands,</a:t>
            </a:r>
            <a:endParaRPr lang="en-US" dirty="0"/>
          </a:p>
        </p:txBody>
      </p:sp>
      <p:sp>
        <p:nvSpPr>
          <p:cNvPr id="3" name="Content Placeholder 2"/>
          <p:cNvSpPr>
            <a:spLocks noGrp="1"/>
          </p:cNvSpPr>
          <p:nvPr>
            <p:ph idx="1"/>
          </p:nvPr>
        </p:nvSpPr>
        <p:spPr/>
        <p:txBody>
          <a:bodyPr/>
          <a:lstStyle/>
          <a:p>
            <a:r>
              <a:rPr lang="en-US" dirty="0" smtClean="0"/>
              <a:t>Write about 10 </a:t>
            </a:r>
            <a:r>
              <a:rPr lang="en-US" dirty="0" err="1" smtClean="0"/>
              <a:t>hdfs</a:t>
            </a:r>
            <a:r>
              <a:rPr lang="en-US" dirty="0" smtClean="0"/>
              <a:t> commands with syntax example and description for exam.</a:t>
            </a:r>
          </a:p>
          <a:p>
            <a:endParaRPr lang="en-US" dirty="0"/>
          </a:p>
          <a:p>
            <a:r>
              <a:rPr lang="en-US" dirty="0" err="1" smtClean="0"/>
              <a:t>Goto</a:t>
            </a:r>
            <a:r>
              <a:rPr lang="en-US" dirty="0" smtClean="0"/>
              <a:t> this link for those commands:</a:t>
            </a:r>
          </a:p>
          <a:p>
            <a:pPr lvl="2"/>
            <a:r>
              <a:rPr lang="en-US" dirty="0" smtClean="0">
                <a:hlinkClick r:id="rId2" tooltip="Click here for commands"/>
              </a:rPr>
              <a:t>https://www.geeksforgeeks.org/hdfs-commands/</a:t>
            </a:r>
            <a:endParaRPr lang="en-US" dirty="0"/>
          </a:p>
        </p:txBody>
      </p:sp>
    </p:spTree>
    <p:extLst>
      <p:ext uri="{BB962C8B-B14F-4D97-AF65-F5344CB8AC3E}">
        <p14:creationId xmlns:p14="http://schemas.microsoft.com/office/powerpoint/2010/main" val="323111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Functional programing, MapReduce fundamentals,</a:t>
            </a:r>
            <a:endParaRPr lang="en-US" dirty="0"/>
          </a:p>
        </p:txBody>
      </p:sp>
      <p:sp>
        <p:nvSpPr>
          <p:cNvPr id="3" name="Content Placeholder 2"/>
          <p:cNvSpPr>
            <a:spLocks noGrp="1"/>
          </p:cNvSpPr>
          <p:nvPr>
            <p:ph idx="1"/>
          </p:nvPr>
        </p:nvSpPr>
        <p:spPr/>
        <p:txBody>
          <a:bodyPr/>
          <a:lstStyle/>
          <a:p>
            <a:r>
              <a:rPr lang="en-US" dirty="0" smtClean="0"/>
              <a:t>Check chapter 3.pdf </a:t>
            </a:r>
            <a:endParaRPr lang="en-US" dirty="0"/>
          </a:p>
        </p:txBody>
      </p:sp>
    </p:spTree>
    <p:extLst>
      <p:ext uri="{BB962C8B-B14F-4D97-AF65-F5344CB8AC3E}">
        <p14:creationId xmlns:p14="http://schemas.microsoft.com/office/powerpoint/2010/main" val="2438116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The Map invocations are distributed across multiple machines by automatically partitioning the input data into a set of </a:t>
            </a:r>
            <a:r>
              <a:rPr lang="en-US" b="1" dirty="0"/>
              <a:t>M</a:t>
            </a:r>
            <a:r>
              <a:rPr lang="en-US" dirty="0"/>
              <a:t> splits or </a:t>
            </a:r>
            <a:r>
              <a:rPr lang="en-US" i="1" dirty="0"/>
              <a:t>shards,</a:t>
            </a:r>
            <a:r>
              <a:rPr lang="en-US" dirty="0"/>
              <a:t> which are what will be processed across the machines.</a:t>
            </a:r>
          </a:p>
        </p:txBody>
      </p:sp>
    </p:spTree>
    <p:extLst>
      <p:ext uri="{BB962C8B-B14F-4D97-AF65-F5344CB8AC3E}">
        <p14:creationId xmlns:p14="http://schemas.microsoft.com/office/powerpoint/2010/main" val="4212424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Reduce invocations are distributed by partitioning the intermediate key space into </a:t>
            </a:r>
            <a:r>
              <a:rPr lang="en-US" b="1" dirty="0"/>
              <a:t>R</a:t>
            </a:r>
            <a:r>
              <a:rPr lang="en-US" dirty="0"/>
              <a:t> pieces using a partitioning function specified by the user.</a:t>
            </a:r>
          </a:p>
          <a:p>
            <a:r>
              <a:rPr lang="en-US" dirty="0"/>
              <a:t>The following image depicts the overall flow sequence of MapReduce operations:</a:t>
            </a:r>
          </a:p>
        </p:txBody>
      </p:sp>
    </p:spTree>
    <p:extLst>
      <p:ext uri="{BB962C8B-B14F-4D97-AF65-F5344CB8AC3E}">
        <p14:creationId xmlns:p14="http://schemas.microsoft.com/office/powerpoint/2010/main" val="2148722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HDFS</a:t>
            </a:r>
          </a:p>
        </p:txBody>
      </p:sp>
      <p:sp>
        <p:nvSpPr>
          <p:cNvPr id="3" name="Content Placeholder 2"/>
          <p:cNvSpPr>
            <a:spLocks noGrp="1"/>
          </p:cNvSpPr>
          <p:nvPr>
            <p:ph idx="1"/>
          </p:nvPr>
        </p:nvSpPr>
        <p:spPr/>
        <p:txBody>
          <a:bodyPr/>
          <a:lstStyle/>
          <a:p>
            <a:r>
              <a:rPr lang="en-US" dirty="0"/>
              <a:t>It is suitable for the distributed storage and processing.</a:t>
            </a:r>
          </a:p>
          <a:p>
            <a:r>
              <a:rPr lang="en-US" dirty="0"/>
              <a:t>Hadoop provides a command interface to interact with HDFS.</a:t>
            </a:r>
          </a:p>
          <a:p>
            <a:r>
              <a:rPr lang="en-US" dirty="0"/>
              <a:t>The built-in servers of </a:t>
            </a:r>
            <a:r>
              <a:rPr lang="en-US" dirty="0" err="1"/>
              <a:t>namenode</a:t>
            </a:r>
            <a:r>
              <a:rPr lang="en-US" dirty="0"/>
              <a:t> and </a:t>
            </a:r>
            <a:r>
              <a:rPr lang="en-US" dirty="0" err="1"/>
              <a:t>datanode</a:t>
            </a:r>
            <a:r>
              <a:rPr lang="en-US" dirty="0"/>
              <a:t> help users to easily check the status of cluster.</a:t>
            </a:r>
          </a:p>
          <a:p>
            <a:r>
              <a:rPr lang="en-US" dirty="0"/>
              <a:t>Streaming access to file system data.</a:t>
            </a:r>
          </a:p>
          <a:p>
            <a:r>
              <a:rPr lang="en-US" dirty="0"/>
              <a:t>HDFS provides file permissions and authentication.</a:t>
            </a:r>
          </a:p>
        </p:txBody>
      </p:sp>
    </p:spTree>
    <p:extLst>
      <p:ext uri="{BB962C8B-B14F-4D97-AF65-F5344CB8AC3E}">
        <p14:creationId xmlns:p14="http://schemas.microsoft.com/office/powerpoint/2010/main" val="341200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pic>
        <p:nvPicPr>
          <p:cNvPr id="5" name="Content Placeholder 4"/>
          <p:cNvPicPr>
            <a:picLocks noGrp="1" noChangeAspect="1"/>
          </p:cNvPicPr>
          <p:nvPr>
            <p:ph idx="1"/>
          </p:nvPr>
        </p:nvPicPr>
        <p:blipFill>
          <a:blip r:embed="rId2"/>
          <a:stretch>
            <a:fillRect/>
          </a:stretch>
        </p:blipFill>
        <p:spPr>
          <a:xfrm>
            <a:off x="2487617" y="2118991"/>
            <a:ext cx="7216765" cy="3764606"/>
          </a:xfrm>
          <a:prstGeom prst="rect">
            <a:avLst/>
          </a:prstGeom>
        </p:spPr>
      </p:pic>
    </p:spTree>
    <p:extLst>
      <p:ext uri="{BB962C8B-B14F-4D97-AF65-F5344CB8AC3E}">
        <p14:creationId xmlns:p14="http://schemas.microsoft.com/office/powerpoint/2010/main" val="4183572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The MapReduce library in the user program first shards the input files into M pieces of typically 16MB-64MB/piece. It then starts up many copies of the program on a cluster of machines</a:t>
            </a:r>
            <a:r>
              <a:rPr lang="en-US" dirty="0" smtClean="0"/>
              <a:t>.</a:t>
            </a:r>
          </a:p>
          <a:p>
            <a:r>
              <a:rPr lang="en-US" dirty="0"/>
              <a:t>One of the </a:t>
            </a:r>
            <a:r>
              <a:rPr lang="en-US" dirty="0" err="1"/>
              <a:t>the</a:t>
            </a:r>
            <a:r>
              <a:rPr lang="en-US" dirty="0"/>
              <a:t> copies of the program is special: the master. The rest are workers that are assigned work by the master. There are M map tasks and R reduce tasks to assign. The master picks idle workers and assigns each one either an M or R task.</a:t>
            </a:r>
          </a:p>
          <a:p>
            <a:endParaRPr lang="en-US" dirty="0"/>
          </a:p>
        </p:txBody>
      </p:sp>
    </p:spTree>
    <p:extLst>
      <p:ext uri="{BB962C8B-B14F-4D97-AF65-F5344CB8AC3E}">
        <p14:creationId xmlns:p14="http://schemas.microsoft.com/office/powerpoint/2010/main" val="3378592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A worker who is assigned a map task reads the content of the corresponding input shard. It parses key/value pairs out of the input data and passes each pair to the users-defined Map function. The intermediate K/V pairs produced are buffered in memory</a:t>
            </a:r>
            <a:r>
              <a:rPr lang="en-US" dirty="0" smtClean="0"/>
              <a:t>.</a:t>
            </a:r>
          </a:p>
          <a:p>
            <a:r>
              <a:rPr lang="en-US" dirty="0"/>
              <a:t>Periodically, the buffered pairs are written to local disk, partitioned into R regions by the partitioning function. The locations of these buffered pairs on the local disk are passed back to master, who is responsible for forwarding these locations to the reduce workers.</a:t>
            </a:r>
          </a:p>
          <a:p>
            <a:endParaRPr lang="en-US" dirty="0"/>
          </a:p>
        </p:txBody>
      </p:sp>
    </p:spTree>
    <p:extLst>
      <p:ext uri="{BB962C8B-B14F-4D97-AF65-F5344CB8AC3E}">
        <p14:creationId xmlns:p14="http://schemas.microsoft.com/office/powerpoint/2010/main" val="102549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When a reduce worker gets the location from master, it uses remote calls to read the buffered data from the disks. When a reduce worker has read all intermediate data, it sorts it by the intermediate keys so all of the same occurrences are grouped together. (</a:t>
            </a:r>
            <a:r>
              <a:rPr lang="en-US" b="1" dirty="0"/>
              <a:t>note: if the amount of intermediate data is too large to fit in memory, an external sort is used)</a:t>
            </a:r>
            <a:endParaRPr lang="en-US" dirty="0"/>
          </a:p>
        </p:txBody>
      </p:sp>
    </p:spTree>
    <p:extLst>
      <p:ext uri="{BB962C8B-B14F-4D97-AF65-F5344CB8AC3E}">
        <p14:creationId xmlns:p14="http://schemas.microsoft.com/office/powerpoint/2010/main" val="927176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The reduce worker iterates over the sorted intermediate data and for each unique intermediate key encountered, it passes the key and corresponding set of intermediate values to the user’s Reduce function. The output of the Reduce function is appended to a final output file for this reduce partition.</a:t>
            </a:r>
          </a:p>
          <a:p>
            <a:r>
              <a:rPr lang="en-US" dirty="0"/>
              <a:t>When all map tasks and reduce tasks have been completed, the master wakes up the user program. At this point, the MapReduce call in the user program returns back to the user code.</a:t>
            </a:r>
          </a:p>
        </p:txBody>
      </p:sp>
    </p:spTree>
    <p:extLst>
      <p:ext uri="{BB962C8B-B14F-4D97-AF65-F5344CB8AC3E}">
        <p14:creationId xmlns:p14="http://schemas.microsoft.com/office/powerpoint/2010/main" val="272440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overview of MapReduce (VVVI)</a:t>
            </a:r>
            <a:endParaRPr lang="en-US" dirty="0"/>
          </a:p>
        </p:txBody>
      </p:sp>
      <p:sp>
        <p:nvSpPr>
          <p:cNvPr id="3" name="Content Placeholder 2"/>
          <p:cNvSpPr>
            <a:spLocks noGrp="1"/>
          </p:cNvSpPr>
          <p:nvPr>
            <p:ph idx="1"/>
          </p:nvPr>
        </p:nvSpPr>
        <p:spPr/>
        <p:txBody>
          <a:bodyPr/>
          <a:lstStyle/>
          <a:p>
            <a:r>
              <a:rPr lang="en-US" dirty="0"/>
              <a:t>After successful completion, the output of the MapReduce execution is available in the R output files</a:t>
            </a:r>
            <a:r>
              <a:rPr lang="en-US" dirty="0" smtClean="0"/>
              <a:t>.</a:t>
            </a:r>
          </a:p>
          <a:p>
            <a:r>
              <a:rPr lang="en-US" dirty="0"/>
              <a:t>To detect failure, the master pings every worker periodically. If no worker response after a certain point, the worker is marked a “failed” and all previous task work by that worker is reset, to become eligible for rescheduling on other workers.</a:t>
            </a:r>
          </a:p>
          <a:p>
            <a:r>
              <a:rPr lang="en-US" dirty="0"/>
              <a:t>Completed map tasks are re-executed when failure occurs because their output is stored on the local disk(s) of the failed machine and therefore inaccessible. Completed reduce tasks do not need to be re-executed since their output is stored in a global file system.</a:t>
            </a:r>
          </a:p>
          <a:p>
            <a:endParaRPr lang="en-US" dirty="0"/>
          </a:p>
        </p:txBody>
      </p:sp>
    </p:spTree>
    <p:extLst>
      <p:ext uri="{BB962C8B-B14F-4D97-AF65-F5344CB8AC3E}">
        <p14:creationId xmlns:p14="http://schemas.microsoft.com/office/powerpoint/2010/main" val="9754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MapReduce Examples</a:t>
            </a:r>
          </a:p>
        </p:txBody>
      </p:sp>
      <p:sp>
        <p:nvSpPr>
          <p:cNvPr id="3" name="Content Placeholder 2"/>
          <p:cNvSpPr>
            <a:spLocks noGrp="1"/>
          </p:cNvSpPr>
          <p:nvPr>
            <p:ph idx="1"/>
          </p:nvPr>
        </p:nvSpPr>
        <p:spPr/>
        <p:txBody>
          <a:bodyPr/>
          <a:lstStyle/>
          <a:p>
            <a:r>
              <a:rPr lang="en-US" dirty="0" smtClean="0"/>
              <a:t>Some examples of Map Reduce tasks:</a:t>
            </a:r>
          </a:p>
          <a:p>
            <a:endParaRPr lang="en-US" dirty="0"/>
          </a:p>
          <a:p>
            <a:r>
              <a:rPr lang="en-US" b="1" dirty="0"/>
              <a:t>Distributed </a:t>
            </a:r>
            <a:r>
              <a:rPr lang="en-US" b="1" dirty="0" err="1"/>
              <a:t>Grep</a:t>
            </a:r>
            <a:r>
              <a:rPr lang="en-US" b="1" dirty="0"/>
              <a:t> — </a:t>
            </a:r>
            <a:r>
              <a:rPr lang="en-US" dirty="0"/>
              <a:t>Map Function emits a line if a pattern is matched. The reduce function is an identity function that just copies the supplied intermediate data to the output</a:t>
            </a:r>
            <a:r>
              <a:rPr lang="en-US" dirty="0" smtClean="0"/>
              <a:t>.</a:t>
            </a:r>
          </a:p>
          <a:p>
            <a:r>
              <a:rPr lang="en-US" b="1" dirty="0"/>
              <a:t>Count of URL Access Frequency —</a:t>
            </a:r>
            <a:r>
              <a:rPr lang="en-US" dirty="0"/>
              <a:t> The map function processes logs of web page requests and outputs </a:t>
            </a:r>
            <a:r>
              <a:rPr lang="en-US" b="1" dirty="0"/>
              <a:t>&lt;URL, 1&gt;</a:t>
            </a:r>
            <a:r>
              <a:rPr lang="en-US" dirty="0"/>
              <a:t>. The reduce function adds together all values for the same URL and emits a </a:t>
            </a:r>
            <a:r>
              <a:rPr lang="en-US" b="1" dirty="0"/>
              <a:t>&lt;URL, total count&gt;</a:t>
            </a:r>
            <a:r>
              <a:rPr lang="en-US" dirty="0"/>
              <a:t> pair.</a:t>
            </a:r>
          </a:p>
        </p:txBody>
      </p:sp>
    </p:spTree>
    <p:extLst>
      <p:ext uri="{BB962C8B-B14F-4D97-AF65-F5344CB8AC3E}">
        <p14:creationId xmlns:p14="http://schemas.microsoft.com/office/powerpoint/2010/main" val="638204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MapReduce Examples</a:t>
            </a:r>
          </a:p>
        </p:txBody>
      </p:sp>
      <p:sp>
        <p:nvSpPr>
          <p:cNvPr id="3" name="Content Placeholder 2"/>
          <p:cNvSpPr>
            <a:spLocks noGrp="1"/>
          </p:cNvSpPr>
          <p:nvPr>
            <p:ph idx="1"/>
          </p:nvPr>
        </p:nvSpPr>
        <p:spPr/>
        <p:txBody>
          <a:bodyPr>
            <a:normAutofit lnSpcReduction="10000"/>
          </a:bodyPr>
          <a:lstStyle/>
          <a:p>
            <a:r>
              <a:rPr lang="en-US" b="1" dirty="0"/>
              <a:t>Reverse Web-Link Graph — </a:t>
            </a:r>
            <a:r>
              <a:rPr lang="en-US" dirty="0"/>
              <a:t>The map function outputs </a:t>
            </a:r>
            <a:r>
              <a:rPr lang="en-US" b="1" dirty="0"/>
              <a:t>&lt;target, source&gt;</a:t>
            </a:r>
            <a:r>
              <a:rPr lang="en-US" dirty="0"/>
              <a:t> pairs for each link to a target URL found in a page named “source”. The reduce function concatenates the list of all source URLs associated with a given target URL and emits the pair: </a:t>
            </a:r>
            <a:r>
              <a:rPr lang="en-US" b="1" dirty="0"/>
              <a:t>&lt;target, list(source</a:t>
            </a:r>
            <a:r>
              <a:rPr lang="en-US" b="1" dirty="0" smtClean="0"/>
              <a:t>)&gt;</a:t>
            </a:r>
            <a:r>
              <a:rPr lang="en-US" dirty="0" smtClean="0"/>
              <a:t>.</a:t>
            </a:r>
          </a:p>
          <a:p>
            <a:r>
              <a:rPr lang="en-US" b="1" dirty="0"/>
              <a:t>Inverted Index — </a:t>
            </a:r>
            <a:r>
              <a:rPr lang="en-US" dirty="0"/>
              <a:t>The map function parses each document, and emits a sequence of </a:t>
            </a:r>
            <a:r>
              <a:rPr lang="en-US" b="1" dirty="0"/>
              <a:t>&lt;word, document ID&gt;</a:t>
            </a:r>
            <a:r>
              <a:rPr lang="en-US" dirty="0"/>
              <a:t> pairs. The reduce function accepts all pairs for a given word, sorts the corresponding document IDs and emits a </a:t>
            </a:r>
            <a:r>
              <a:rPr lang="en-US" b="1" dirty="0"/>
              <a:t>&lt;word, list(document ID&gt;</a:t>
            </a:r>
            <a:r>
              <a:rPr lang="en-US" dirty="0"/>
              <a:t> pair. The set of all output pairs forms a simple inverted index. It’s also easy to augment this computation to keep track of the word </a:t>
            </a:r>
            <a:r>
              <a:rPr lang="en-US" i="1" dirty="0"/>
              <a:t>positions</a:t>
            </a:r>
            <a:r>
              <a:rPr lang="en-US" dirty="0"/>
              <a:t> as well.</a:t>
            </a:r>
          </a:p>
        </p:txBody>
      </p:sp>
    </p:spTree>
    <p:extLst>
      <p:ext uri="{BB962C8B-B14F-4D97-AF65-F5344CB8AC3E}">
        <p14:creationId xmlns:p14="http://schemas.microsoft.com/office/powerpoint/2010/main" val="44378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You also need to give example of map reduce using word count problem. </a:t>
            </a:r>
          </a:p>
          <a:p>
            <a:pPr marL="0" indent="0">
              <a:buNone/>
            </a:pPr>
            <a:r>
              <a:rPr lang="en-US" dirty="0" smtClean="0"/>
              <a:t>Check chapter3.pdf for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268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MapReduce API Concepts,</a:t>
            </a:r>
            <a:endParaRPr lang="en-US" dirty="0"/>
          </a:p>
        </p:txBody>
      </p:sp>
      <p:sp>
        <p:nvSpPr>
          <p:cNvPr id="3" name="Content Placeholder 2"/>
          <p:cNvSpPr>
            <a:spLocks noGrp="1"/>
          </p:cNvSpPr>
          <p:nvPr>
            <p:ph idx="1"/>
          </p:nvPr>
        </p:nvSpPr>
        <p:spPr/>
        <p:txBody>
          <a:bodyPr/>
          <a:lstStyle/>
          <a:p>
            <a:r>
              <a:rPr lang="en-US" dirty="0"/>
              <a:t>we learn about the classes and methods used in MapReduce programming.</a:t>
            </a:r>
          </a:p>
        </p:txBody>
      </p:sp>
    </p:spTree>
    <p:extLst>
      <p:ext uri="{BB962C8B-B14F-4D97-AF65-F5344CB8AC3E}">
        <p14:creationId xmlns:p14="http://schemas.microsoft.com/office/powerpoint/2010/main" val="17636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912" y="1709737"/>
            <a:ext cx="6978968" cy="4605864"/>
          </a:xfrm>
          <a:prstGeom prst="rect">
            <a:avLst/>
          </a:prstGeom>
        </p:spPr>
      </p:pic>
    </p:spTree>
    <p:extLst>
      <p:ext uri="{BB962C8B-B14F-4D97-AF65-F5344CB8AC3E}">
        <p14:creationId xmlns:p14="http://schemas.microsoft.com/office/powerpoint/2010/main" val="2818091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MapReduce API Concepts,</a:t>
            </a:r>
            <a:endParaRPr lang="en-US" dirty="0"/>
          </a:p>
        </p:txBody>
      </p:sp>
      <p:sp>
        <p:nvSpPr>
          <p:cNvPr id="3" name="Content Placeholder 2"/>
          <p:cNvSpPr>
            <a:spLocks noGrp="1"/>
          </p:cNvSpPr>
          <p:nvPr>
            <p:ph idx="1"/>
          </p:nvPr>
        </p:nvSpPr>
        <p:spPr/>
        <p:txBody>
          <a:bodyPr/>
          <a:lstStyle/>
          <a:p>
            <a:r>
              <a:rPr lang="en-US" dirty="0"/>
              <a:t>MapReduce Mapper Class</a:t>
            </a:r>
          </a:p>
          <a:p>
            <a:r>
              <a:rPr lang="en-US" dirty="0"/>
              <a:t>In MapReduce, the role of the Mapper class is to map the input key-value pairs to a set of intermediate key-value pairs. It transforms the input records into intermediate records.</a:t>
            </a:r>
          </a:p>
          <a:p>
            <a:r>
              <a:rPr lang="en-US" dirty="0"/>
              <a:t>These intermediate records associated with a given output key and passed to Reducer for the final output.</a:t>
            </a:r>
          </a:p>
        </p:txBody>
      </p:sp>
    </p:spTree>
    <p:extLst>
      <p:ext uri="{BB962C8B-B14F-4D97-AF65-F5344CB8AC3E}">
        <p14:creationId xmlns:p14="http://schemas.microsoft.com/office/powerpoint/2010/main" val="257077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9487286"/>
              </p:ext>
            </p:extLst>
          </p:nvPr>
        </p:nvGraphicFramePr>
        <p:xfrm>
          <a:off x="2103119" y="883919"/>
          <a:ext cx="6232470" cy="5429568"/>
        </p:xfrm>
        <a:graphic>
          <a:graphicData uri="http://schemas.openxmlformats.org/drawingml/2006/table">
            <a:tbl>
              <a:tblPr/>
              <a:tblGrid>
                <a:gridCol w="3116235">
                  <a:extLst>
                    <a:ext uri="{9D8B030D-6E8A-4147-A177-3AD203B41FA5}">
                      <a16:colId xmlns:a16="http://schemas.microsoft.com/office/drawing/2014/main" val="1861625022"/>
                    </a:ext>
                  </a:extLst>
                </a:gridCol>
                <a:gridCol w="3116235">
                  <a:extLst>
                    <a:ext uri="{9D8B030D-6E8A-4147-A177-3AD203B41FA5}">
                      <a16:colId xmlns:a16="http://schemas.microsoft.com/office/drawing/2014/main" val="3693015578"/>
                    </a:ext>
                  </a:extLst>
                </a:gridCol>
              </a:tblGrid>
              <a:tr h="1114680">
                <a:tc>
                  <a:txBody>
                    <a:bodyPr/>
                    <a:lstStyle/>
                    <a:p>
                      <a:pPr algn="just" fontAlgn="t"/>
                      <a:r>
                        <a:rPr lang="en-US" sz="1700" dirty="0">
                          <a:solidFill>
                            <a:srgbClr val="333333"/>
                          </a:solidFill>
                          <a:effectLst/>
                          <a:latin typeface="inter-regular"/>
                        </a:rPr>
                        <a:t>void cleanup(Context context)</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This method called only once at the end of the task.</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4362806"/>
                  </a:ext>
                </a:extLst>
              </a:tr>
              <a:tr h="1438296">
                <a:tc>
                  <a:txBody>
                    <a:bodyPr/>
                    <a:lstStyle/>
                    <a:p>
                      <a:pPr algn="just" fontAlgn="t"/>
                      <a:r>
                        <a:rPr lang="en-US" sz="1700">
                          <a:solidFill>
                            <a:srgbClr val="333333"/>
                          </a:solidFill>
                          <a:effectLst/>
                          <a:latin typeface="inter-regular"/>
                        </a:rPr>
                        <a:t>void map(KEYIN key, VALUEIN value, Context context)</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This method can be called only once for each key-value in the input split.</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63063403"/>
                  </a:ext>
                </a:extLst>
              </a:tr>
              <a:tr h="1438296">
                <a:tc>
                  <a:txBody>
                    <a:bodyPr/>
                    <a:lstStyle/>
                    <a:p>
                      <a:pPr algn="just" fontAlgn="t"/>
                      <a:r>
                        <a:rPr lang="en-US" sz="1700">
                          <a:solidFill>
                            <a:srgbClr val="333333"/>
                          </a:solidFill>
                          <a:effectLst/>
                          <a:latin typeface="inter-regular"/>
                        </a:rPr>
                        <a:t>void run(Context context)</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This method can be override to control the execution of the Mapper.</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3342396"/>
                  </a:ext>
                </a:extLst>
              </a:tr>
              <a:tr h="1438296">
                <a:tc>
                  <a:txBody>
                    <a:bodyPr/>
                    <a:lstStyle/>
                    <a:p>
                      <a:pPr algn="just" fontAlgn="t"/>
                      <a:r>
                        <a:rPr lang="en-US" sz="1700">
                          <a:solidFill>
                            <a:srgbClr val="333333"/>
                          </a:solidFill>
                          <a:effectLst/>
                          <a:latin typeface="inter-regular"/>
                        </a:rPr>
                        <a:t>void setup(Context context)</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This method called only once at the beginning of the task.</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7625579"/>
                  </a:ext>
                </a:extLst>
              </a:tr>
            </a:tbl>
          </a:graphicData>
        </a:graphic>
      </p:graphicFrame>
      <p:sp>
        <p:nvSpPr>
          <p:cNvPr id="5" name="Rectangle 1"/>
          <p:cNvSpPr>
            <a:spLocks noChangeArrowheads="1"/>
          </p:cNvSpPr>
          <p:nvPr/>
        </p:nvSpPr>
        <p:spPr bwMode="auto">
          <a:xfrm>
            <a:off x="213360" y="13652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610B4B"/>
                </a:solidFill>
                <a:effectLst/>
                <a:latin typeface="erdana"/>
              </a:rPr>
              <a:t>Methods of Mapper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5831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Reducer Class</a:t>
            </a:r>
            <a:endParaRPr lang="en-US" dirty="0"/>
          </a:p>
        </p:txBody>
      </p:sp>
      <p:sp>
        <p:nvSpPr>
          <p:cNvPr id="3" name="Content Placeholder 2"/>
          <p:cNvSpPr>
            <a:spLocks noGrp="1"/>
          </p:cNvSpPr>
          <p:nvPr>
            <p:ph idx="1"/>
          </p:nvPr>
        </p:nvSpPr>
        <p:spPr/>
        <p:txBody>
          <a:bodyPr/>
          <a:lstStyle/>
          <a:p>
            <a:r>
              <a:rPr lang="en-US" dirty="0" smtClean="0"/>
              <a:t>In </a:t>
            </a:r>
            <a:r>
              <a:rPr lang="en-US" dirty="0"/>
              <a:t>MapReduce, the role of the Reducer class is to reduce the set of intermediate values. Its implementations can access the Configuration for the job via the </a:t>
            </a:r>
            <a:r>
              <a:rPr lang="en-US" dirty="0" err="1"/>
              <a:t>JobContext.getConfiguration</a:t>
            </a:r>
            <a:r>
              <a:rPr lang="en-US" dirty="0"/>
              <a:t>() method.</a:t>
            </a:r>
          </a:p>
        </p:txBody>
      </p:sp>
    </p:spTree>
    <p:extLst>
      <p:ext uri="{BB962C8B-B14F-4D97-AF65-F5344CB8AC3E}">
        <p14:creationId xmlns:p14="http://schemas.microsoft.com/office/powerpoint/2010/main" val="1114420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38823" y="49974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Methods of Reducer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8585154"/>
              </p:ext>
            </p:extLst>
          </p:nvPr>
        </p:nvGraphicFramePr>
        <p:xfrm>
          <a:off x="4183746" y="956945"/>
          <a:ext cx="5950854" cy="5220017"/>
        </p:xfrm>
        <a:graphic>
          <a:graphicData uri="http://schemas.openxmlformats.org/drawingml/2006/table">
            <a:tbl>
              <a:tblPr/>
              <a:tblGrid>
                <a:gridCol w="2975427">
                  <a:extLst>
                    <a:ext uri="{9D8B030D-6E8A-4147-A177-3AD203B41FA5}">
                      <a16:colId xmlns:a16="http://schemas.microsoft.com/office/drawing/2014/main" val="3949341076"/>
                    </a:ext>
                  </a:extLst>
                </a:gridCol>
                <a:gridCol w="2975427">
                  <a:extLst>
                    <a:ext uri="{9D8B030D-6E8A-4147-A177-3AD203B41FA5}">
                      <a16:colId xmlns:a16="http://schemas.microsoft.com/office/drawing/2014/main" val="1921166396"/>
                    </a:ext>
                  </a:extLst>
                </a:gridCol>
              </a:tblGrid>
              <a:tr h="1011379">
                <a:tc>
                  <a:txBody>
                    <a:bodyPr/>
                    <a:lstStyle/>
                    <a:p>
                      <a:pPr algn="just" fontAlgn="t"/>
                      <a:r>
                        <a:rPr lang="en-US" sz="1600">
                          <a:solidFill>
                            <a:srgbClr val="333333"/>
                          </a:solidFill>
                          <a:effectLst/>
                          <a:latin typeface="inter-regular"/>
                        </a:rPr>
                        <a:t>void cleanup(Context context)</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This method called only once at the end of the task.</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6285491"/>
                  </a:ext>
                </a:extLst>
              </a:tr>
              <a:tr h="1598630">
                <a:tc>
                  <a:txBody>
                    <a:bodyPr/>
                    <a:lstStyle/>
                    <a:p>
                      <a:pPr algn="just" fontAlgn="t"/>
                      <a:r>
                        <a:rPr lang="en-US" sz="1600">
                          <a:solidFill>
                            <a:srgbClr val="333333"/>
                          </a:solidFill>
                          <a:effectLst/>
                          <a:latin typeface="inter-regular"/>
                        </a:rPr>
                        <a:t>void map(KEYIN key, Iterable&lt;VALUEIN&gt; values, Context context)</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This method called only once for each key.</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99196288"/>
                  </a:ext>
                </a:extLst>
              </a:tr>
              <a:tr h="1305004">
                <a:tc>
                  <a:txBody>
                    <a:bodyPr/>
                    <a:lstStyle/>
                    <a:p>
                      <a:pPr algn="just" fontAlgn="t"/>
                      <a:r>
                        <a:rPr lang="en-US" sz="1600">
                          <a:solidFill>
                            <a:srgbClr val="333333"/>
                          </a:solidFill>
                          <a:effectLst/>
                          <a:latin typeface="inter-regular"/>
                        </a:rPr>
                        <a:t>void run(Context context)</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This method can be used to control the tasks of the Reducer.</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04684334"/>
                  </a:ext>
                </a:extLst>
              </a:tr>
              <a:tr h="1305004">
                <a:tc>
                  <a:txBody>
                    <a:bodyPr/>
                    <a:lstStyle/>
                    <a:p>
                      <a:pPr algn="just" fontAlgn="t"/>
                      <a:r>
                        <a:rPr lang="en-US" sz="1600">
                          <a:solidFill>
                            <a:srgbClr val="333333"/>
                          </a:solidFill>
                          <a:effectLst/>
                          <a:latin typeface="inter-regular"/>
                        </a:rPr>
                        <a:t>void setup(Context context)</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This method called only once at the beginning of the task.</a:t>
                      </a:r>
                    </a:p>
                  </a:txBody>
                  <a:tcPr marL="54392" marR="54392" marT="54392" marB="5439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684832"/>
                  </a:ext>
                </a:extLst>
              </a:tr>
            </a:tbl>
          </a:graphicData>
        </a:graphic>
      </p:graphicFrame>
    </p:spTree>
    <p:extLst>
      <p:ext uri="{BB962C8B-B14F-4D97-AF65-F5344CB8AC3E}">
        <p14:creationId xmlns:p14="http://schemas.microsoft.com/office/powerpoint/2010/main" val="1662745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sp>
        <p:nvSpPr>
          <p:cNvPr id="3" name="Content Placeholder 2"/>
          <p:cNvSpPr>
            <a:spLocks noGrp="1"/>
          </p:cNvSpPr>
          <p:nvPr>
            <p:ph idx="1"/>
          </p:nvPr>
        </p:nvSpPr>
        <p:spPr/>
        <p:txBody>
          <a:bodyPr/>
          <a:lstStyle/>
          <a:p>
            <a:r>
              <a:rPr lang="en-US" dirty="0" smtClean="0"/>
              <a:t>Give example of map reduce word count which is in chapter3.pdf</a:t>
            </a:r>
            <a:endParaRPr lang="en-US" dirty="0"/>
          </a:p>
        </p:txBody>
      </p:sp>
    </p:spTree>
    <p:extLst>
      <p:ext uri="{BB962C8B-B14F-4D97-AF65-F5344CB8AC3E}">
        <p14:creationId xmlns:p14="http://schemas.microsoft.com/office/powerpoint/2010/main" val="2001299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sp>
        <p:nvSpPr>
          <p:cNvPr id="3" name="Content Placeholder 2"/>
          <p:cNvSpPr>
            <a:spLocks noGrp="1"/>
          </p:cNvSpPr>
          <p:nvPr>
            <p:ph idx="1"/>
          </p:nvPr>
        </p:nvSpPr>
        <p:spPr/>
        <p:txBody>
          <a:bodyPr/>
          <a:lstStyle/>
          <a:p>
            <a:r>
              <a:rPr lang="en-US" b="1" dirty="0"/>
              <a:t>Anatomy of a </a:t>
            </a:r>
            <a:r>
              <a:rPr lang="en-US" b="1" dirty="0" err="1"/>
              <a:t>mapreduce</a:t>
            </a:r>
            <a:r>
              <a:rPr lang="en-US" b="1" dirty="0"/>
              <a:t> job</a:t>
            </a:r>
            <a:r>
              <a:rPr lang="en-US" dirty="0"/>
              <a:t> run can be used to work with a solitary method call: submit() on a Job object (you can likewise call </a:t>
            </a:r>
            <a:r>
              <a:rPr lang="en-US" dirty="0" err="1"/>
              <a:t>waitForCompletion</a:t>
            </a:r>
            <a:r>
              <a:rPr lang="en-US" dirty="0"/>
              <a:t>(), which presents the activity on the off chance that it hasn’t been submitted effectively, at that point sits tight for it to finish).</a:t>
            </a:r>
          </a:p>
        </p:txBody>
      </p:sp>
    </p:spTree>
    <p:extLst>
      <p:ext uri="{BB962C8B-B14F-4D97-AF65-F5344CB8AC3E}">
        <p14:creationId xmlns:p14="http://schemas.microsoft.com/office/powerpoint/2010/main" val="531582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sp>
        <p:nvSpPr>
          <p:cNvPr id="3" name="Content Placeholder 2"/>
          <p:cNvSpPr>
            <a:spLocks noGrp="1"/>
          </p:cNvSpPr>
          <p:nvPr>
            <p:ph idx="1"/>
          </p:nvPr>
        </p:nvSpPr>
        <p:spPr/>
        <p:txBody>
          <a:bodyPr/>
          <a:lstStyle/>
          <a:p>
            <a:pPr marL="0" indent="0" fontAlgn="base">
              <a:buNone/>
            </a:pPr>
            <a:r>
              <a:rPr lang="en-US" dirty="0"/>
              <a:t>Let’s understand the components –</a:t>
            </a:r>
          </a:p>
          <a:p>
            <a:pPr fontAlgn="base"/>
            <a:r>
              <a:rPr lang="en-US" dirty="0"/>
              <a:t>Client: Submitting the MapReduce job.</a:t>
            </a:r>
          </a:p>
          <a:p>
            <a:pPr fontAlgn="base"/>
            <a:r>
              <a:rPr lang="en-US" dirty="0"/>
              <a:t>Yarn node manager: In a cluster, it monitors and launches the compute containers on machines.</a:t>
            </a:r>
          </a:p>
          <a:p>
            <a:pPr fontAlgn="base"/>
            <a:r>
              <a:rPr lang="en-US" dirty="0"/>
              <a:t>Yarn resource manager: Handles the allocation of computing resources coordination on the cluster.</a:t>
            </a:r>
          </a:p>
          <a:p>
            <a:pPr fontAlgn="base"/>
            <a:r>
              <a:rPr lang="en-US" dirty="0"/>
              <a:t>MapReduce application master Facilitates the tasks running the MapReduce work.</a:t>
            </a:r>
          </a:p>
          <a:p>
            <a:pPr fontAlgn="base"/>
            <a:r>
              <a:rPr lang="en-US" dirty="0"/>
              <a:t>Distributed </a:t>
            </a:r>
            <a:r>
              <a:rPr lang="en-US" dirty="0" err="1"/>
              <a:t>Filesystem</a:t>
            </a:r>
            <a:r>
              <a:rPr lang="en-US" dirty="0"/>
              <a:t>: Shares job files with other entities.</a:t>
            </a:r>
          </a:p>
        </p:txBody>
      </p:sp>
    </p:spTree>
    <p:extLst>
      <p:ext uri="{BB962C8B-B14F-4D97-AF65-F5344CB8AC3E}">
        <p14:creationId xmlns:p14="http://schemas.microsoft.com/office/powerpoint/2010/main" val="4091049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sp>
        <p:nvSpPr>
          <p:cNvPr id="3" name="Content Placeholder 2"/>
          <p:cNvSpPr>
            <a:spLocks noGrp="1"/>
          </p:cNvSpPr>
          <p:nvPr>
            <p:ph idx="1"/>
          </p:nvPr>
        </p:nvSpPr>
        <p:spPr/>
        <p:txBody>
          <a:bodyPr/>
          <a:lstStyle/>
          <a:p>
            <a:pPr marL="0" indent="0" fontAlgn="base">
              <a:buNone/>
            </a:pPr>
            <a:r>
              <a:rPr lang="en-US" dirty="0"/>
              <a:t>To create an internal </a:t>
            </a:r>
            <a:r>
              <a:rPr lang="en-US" dirty="0" err="1"/>
              <a:t>JobSubmitter</a:t>
            </a:r>
            <a:r>
              <a:rPr lang="en-US" dirty="0"/>
              <a:t> instance, use the submit() which further calls </a:t>
            </a:r>
            <a:r>
              <a:rPr lang="en-US" dirty="0" err="1"/>
              <a:t>submitJobInternal</a:t>
            </a:r>
            <a:r>
              <a:rPr lang="en-US" dirty="0"/>
              <a:t>() on it. Having submitted the job, </a:t>
            </a:r>
            <a:r>
              <a:rPr lang="en-US" dirty="0" err="1"/>
              <a:t>waitForCompletion</a:t>
            </a:r>
            <a:r>
              <a:rPr lang="en-US" dirty="0"/>
              <a:t>() polls the job’s progress after submitting the job once per second. If the reports have changed since the last report, it further reports the progress to the console. The job counters are displayed when the job completes successfully. Else the error (that caused the job to fail) is logged to the console.</a:t>
            </a:r>
          </a:p>
        </p:txBody>
      </p:sp>
    </p:spTree>
    <p:extLst>
      <p:ext uri="{BB962C8B-B14F-4D97-AF65-F5344CB8AC3E}">
        <p14:creationId xmlns:p14="http://schemas.microsoft.com/office/powerpoint/2010/main" val="266991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62" y="1991519"/>
            <a:ext cx="7534275" cy="4019550"/>
          </a:xfrm>
        </p:spPr>
      </p:pic>
    </p:spTree>
    <p:extLst>
      <p:ext uri="{BB962C8B-B14F-4D97-AF65-F5344CB8AC3E}">
        <p14:creationId xmlns:p14="http://schemas.microsoft.com/office/powerpoint/2010/main" val="1567901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MapReduce job run, Failures, Shuffle and sort, Task execution</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a:t>Processes implemented by </a:t>
            </a:r>
            <a:r>
              <a:rPr lang="en-US" dirty="0" err="1"/>
              <a:t>JobSubmitter</a:t>
            </a:r>
            <a:r>
              <a:rPr lang="en-US" dirty="0"/>
              <a:t> for submitting the Job :</a:t>
            </a:r>
          </a:p>
          <a:p>
            <a:pPr fontAlgn="base"/>
            <a:r>
              <a:rPr lang="en-US" dirty="0"/>
              <a:t>The resource manager asks for a new application ID that is used for MapReduce Job ID.</a:t>
            </a:r>
          </a:p>
          <a:p>
            <a:pPr fontAlgn="base"/>
            <a:r>
              <a:rPr lang="en-US" dirty="0"/>
              <a:t>Output specification of the job is checked. For e.g. an error is thrown to the MapReduce program or the job is not submitted or the output directory already exists or it has not been specified.</a:t>
            </a:r>
          </a:p>
          <a:p>
            <a:pPr fontAlgn="base"/>
            <a:r>
              <a:rPr lang="en-US" dirty="0"/>
              <a:t>If the splits cannot be computed, it computes the input splits for the job. This can be due to the job is not submitted and an error is thrown to the MapReduce anatomy program.</a:t>
            </a:r>
          </a:p>
          <a:p>
            <a:pPr fontAlgn="base"/>
            <a:r>
              <a:rPr lang="en-US" dirty="0"/>
              <a:t>Resources needed to run the job are copied – it includes the job JAR file, and the computed input splits, to the shared </a:t>
            </a:r>
            <a:r>
              <a:rPr lang="en-US" dirty="0" err="1"/>
              <a:t>filesystem</a:t>
            </a:r>
            <a:r>
              <a:rPr lang="en-US" dirty="0"/>
              <a:t> in a directory named after the job ID and the configuration file.</a:t>
            </a:r>
          </a:p>
          <a:p>
            <a:pPr fontAlgn="base"/>
            <a:r>
              <a:rPr lang="en-US" dirty="0"/>
              <a:t>It copies job JAR with a high replication factor, which is controlled by </a:t>
            </a:r>
            <a:r>
              <a:rPr lang="en-US" dirty="0" err="1"/>
              <a:t>mapreduce.client.submit.file.replication</a:t>
            </a:r>
            <a:r>
              <a:rPr lang="en-US" dirty="0"/>
              <a:t> property. AS there are a number of copies across the cluster for the node managers to access.</a:t>
            </a:r>
          </a:p>
          <a:p>
            <a:pPr fontAlgn="base"/>
            <a:r>
              <a:rPr lang="en-US" dirty="0"/>
              <a:t>By calling </a:t>
            </a:r>
            <a:r>
              <a:rPr lang="en-US" dirty="0" err="1"/>
              <a:t>submitApplication</a:t>
            </a:r>
            <a:r>
              <a:rPr lang="en-US" dirty="0"/>
              <a:t>(), submits the job to the resource manager.</a:t>
            </a:r>
          </a:p>
        </p:txBody>
      </p:sp>
    </p:spTree>
    <p:extLst>
      <p:ext uri="{BB962C8B-B14F-4D97-AF65-F5344CB8AC3E}">
        <p14:creationId xmlns:p14="http://schemas.microsoft.com/office/powerpoint/2010/main" val="242714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HDFS follows the master-slave architecture and it has the following elements.</a:t>
            </a:r>
          </a:p>
        </p:txBody>
      </p:sp>
    </p:spTree>
    <p:extLst>
      <p:ext uri="{BB962C8B-B14F-4D97-AF65-F5344CB8AC3E}">
        <p14:creationId xmlns:p14="http://schemas.microsoft.com/office/powerpoint/2010/main" val="988943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lstStyle/>
          <a:p>
            <a:pPr marL="0" indent="0" fontAlgn="base">
              <a:buNone/>
            </a:pPr>
            <a:r>
              <a:rPr lang="en-US" dirty="0"/>
              <a:t>A Hadoop MapReduce cluster employs a </a:t>
            </a:r>
            <a:r>
              <a:rPr lang="en-US" dirty="0" err="1"/>
              <a:t>masterslave</a:t>
            </a:r>
            <a:r>
              <a:rPr lang="en-US" dirty="0"/>
              <a:t> architecture where one master node (known as JobTracker) manages a number of worker nodes (known as the </a:t>
            </a:r>
            <a:r>
              <a:rPr lang="en-US" dirty="0" err="1"/>
              <a:t>TaskTrackers</a:t>
            </a:r>
            <a:r>
              <a:rPr lang="en-US" dirty="0"/>
              <a:t>). Hadoop launches a Anatomy of MapReduce job by first splitting (logically) the input dataset into multiple data splits. Each map task is then scheduled to one </a:t>
            </a:r>
            <a:r>
              <a:rPr lang="en-US" dirty="0" err="1"/>
              <a:t>TaskTracker</a:t>
            </a:r>
            <a:r>
              <a:rPr lang="en-US" dirty="0"/>
              <a:t> node where the data split resides. A Task Scheduler is responsible for scheduling the execution of the tasks as far as possible in a data-local manner. A few different types of schedulers have been already developed for the MapReduce environment.</a:t>
            </a:r>
          </a:p>
        </p:txBody>
      </p:sp>
    </p:spTree>
    <p:extLst>
      <p:ext uri="{BB962C8B-B14F-4D97-AF65-F5344CB8AC3E}">
        <p14:creationId xmlns:p14="http://schemas.microsoft.com/office/powerpoint/2010/main" val="2626526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a:t>From a bird’s eye view, a anatomy of MapReduce job is not all that complex because Hadoop hides most of the complexity of writing parallel programs for a cluster of computers. In a Hadoop cluster, every node normally starts multiple map tasks (many times depending on the number of cores a machine has) and each task will read a portion of the input data in a sequence, process every row of the data and output a &lt;key, value&gt; pair. The reducer tasks in turn collect the keys and values outputted by the mapper tasks and merge the identical keys into one key and the different map values into a collection of values. An individual reducer then will work on these merged keys and the reducer task outputs data of its choosing by inspecting its input of keys and associated collection of values. The programmer needs to supply only the logic and code for the map() and the reduce() functions. This simple paradigm can solve surprisingly large types of computational problems and is a keystone of the anatomy of </a:t>
            </a:r>
            <a:r>
              <a:rPr lang="en-US" dirty="0" err="1"/>
              <a:t>mapreduce</a:t>
            </a:r>
            <a:r>
              <a:rPr lang="en-US" dirty="0"/>
              <a:t> Job in big data processing revolution.</a:t>
            </a:r>
          </a:p>
        </p:txBody>
      </p:sp>
    </p:spTree>
    <p:extLst>
      <p:ext uri="{BB962C8B-B14F-4D97-AF65-F5344CB8AC3E}">
        <p14:creationId xmlns:p14="http://schemas.microsoft.com/office/powerpoint/2010/main" val="1362247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In a typical Anatomy of MapReduce job, input files are read from the Hadoop Distributed File System (HDFS). Data is usually compressed to reduce file sizes. After decompression, serialized bytes are transformed into Java objects before being passed to a user-defined map() function. Conversely, output records are serialized, compressed, and eventually pushed back to HDFS. However, behind this apparent simplicity, the processing is broken down into many steps and has hundreds of different tunable parameters to fine-tune the job’s running characteristics. We detail these steps starting from when a job is started all the way up to when all the map and reduce tasks are complete and the JobTracker (JT) cleans up the job.</a:t>
            </a:r>
          </a:p>
          <a:p>
            <a:pPr fontAlgn="base"/>
            <a:r>
              <a:rPr lang="en-US" dirty="0"/>
              <a:t>Hadoop MapReduce jobs are divided into a set of map tasks and reduce tasks that run in a distributed fashion on a cluster of computers. Each task work on a small subset of the data it has been assigned so that the load is spread across the cluster.</a:t>
            </a:r>
          </a:p>
          <a:p>
            <a:pPr fontAlgn="base"/>
            <a:r>
              <a:rPr lang="en-US" dirty="0"/>
              <a:t>The input to a MapReduce job is a set of files in the data store that are spread out over the HDFS. In Hadoop, these files are split with an input format, which defines how to separate a files into input split. You can assume that input split is a byte-oriented view of a chunk of the files to be loaded by a map task.</a:t>
            </a:r>
          </a:p>
        </p:txBody>
      </p:sp>
    </p:spTree>
    <p:extLst>
      <p:ext uri="{BB962C8B-B14F-4D97-AF65-F5344CB8AC3E}">
        <p14:creationId xmlns:p14="http://schemas.microsoft.com/office/powerpoint/2010/main" val="1595593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map task generally performs loading, parsing, transformation and filtering operations, whereas reduce task is responsible for grouping and aggregating the data produced by map tasks to generate final output. This is the way a wide range of problems can be solved with such a straightforward paradigm, from simple numerical aggregation to complex join operations and </a:t>
            </a:r>
            <a:r>
              <a:rPr lang="en-US" dirty="0" err="1"/>
              <a:t>cartesian</a:t>
            </a:r>
            <a:r>
              <a:rPr lang="en-US" dirty="0"/>
              <a:t>  products.</a:t>
            </a:r>
          </a:p>
          <a:p>
            <a:pPr fontAlgn="base"/>
            <a:r>
              <a:rPr lang="en-US" dirty="0"/>
              <a:t>Each map task in Hadoop is broken into following phases: record reader, mapper, combiner, Hadoop </a:t>
            </a:r>
            <a:r>
              <a:rPr lang="en-US" dirty="0" err="1"/>
              <a:t>partitioner</a:t>
            </a:r>
            <a:r>
              <a:rPr lang="en-US" dirty="0"/>
              <a:t>. The output of map phase, called intermediate key and values are sent to the reducers. The reduce tasks are broken into following phases: shuffle, sort, reducer and output format. The map tasks are assigned by Hadoop framework to those </a:t>
            </a:r>
            <a:r>
              <a:rPr lang="en-US" dirty="0" err="1"/>
              <a:t>DataNodes</a:t>
            </a:r>
            <a:r>
              <a:rPr lang="en-US" dirty="0"/>
              <a:t> where the actual data to be processed resides. This ensures that the data typically doesn’t have to move over the network  to save the network bandwidth and data is computed on the local machine itself so called map task is data local.</a:t>
            </a:r>
          </a:p>
        </p:txBody>
      </p:sp>
    </p:spTree>
    <p:extLst>
      <p:ext uri="{BB962C8B-B14F-4D97-AF65-F5344CB8AC3E}">
        <p14:creationId xmlns:p14="http://schemas.microsoft.com/office/powerpoint/2010/main" val="3772392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6659" y="1825625"/>
            <a:ext cx="4435821" cy="4553718"/>
          </a:xfrm>
        </p:spPr>
      </p:pic>
    </p:spTree>
    <p:extLst>
      <p:ext uri="{BB962C8B-B14F-4D97-AF65-F5344CB8AC3E}">
        <p14:creationId xmlns:p14="http://schemas.microsoft.com/office/powerpoint/2010/main" val="3000950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Mapper</a:t>
            </a:r>
          </a:p>
          <a:p>
            <a:pPr lvl="1" fontAlgn="base"/>
            <a:r>
              <a:rPr lang="en-US" b="1" dirty="0"/>
              <a:t>Record Reader:</a:t>
            </a:r>
            <a:endParaRPr lang="en-US" dirty="0"/>
          </a:p>
          <a:p>
            <a:pPr marL="457200" lvl="1" indent="0" fontAlgn="base">
              <a:buNone/>
            </a:pPr>
            <a:r>
              <a:rPr lang="en-US" dirty="0"/>
              <a:t>The record reader translates an input split generated by input format into records. The purpose of record reader is to parse the data into record but doesn’t parse the record itself. It passes the data to the mapper in form of key/value pair. Usually the key in this context is positional information and the value is a chunk of data that composes a record. In our future articles we will discuss more about </a:t>
            </a:r>
            <a:r>
              <a:rPr lang="en-US" dirty="0" err="1"/>
              <a:t>NLineInputFormat</a:t>
            </a:r>
            <a:r>
              <a:rPr lang="en-US" dirty="0"/>
              <a:t> and custom record readers.</a:t>
            </a:r>
          </a:p>
          <a:p>
            <a:pPr lvl="1" fontAlgn="base"/>
            <a:r>
              <a:rPr lang="en-US" b="1" dirty="0"/>
              <a:t>Map:</a:t>
            </a:r>
            <a:endParaRPr lang="en-US" dirty="0"/>
          </a:p>
          <a:p>
            <a:pPr marL="457200" lvl="1" indent="0" fontAlgn="base">
              <a:buNone/>
            </a:pPr>
            <a:r>
              <a:rPr lang="en-US" dirty="0"/>
              <a:t>Map function is the heart of mapper task, which is executed on each key/value pair from the record reader to produce zero or more key/value pair, called intermediate pairs. The decision of what is key/value pair depends on what the MapReduce job is accomplishing. The data is grouped on key and the value is the information pertinent to the analysis in the reducer.</a:t>
            </a:r>
          </a:p>
          <a:p>
            <a:pPr lvl="2" fontAlgn="base"/>
            <a:endParaRPr lang="en-US" dirty="0"/>
          </a:p>
        </p:txBody>
      </p:sp>
    </p:spTree>
    <p:extLst>
      <p:ext uri="{BB962C8B-B14F-4D97-AF65-F5344CB8AC3E}">
        <p14:creationId xmlns:p14="http://schemas.microsoft.com/office/powerpoint/2010/main" val="1574013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smtClean="0"/>
              <a:t>Mapper: </a:t>
            </a:r>
          </a:p>
          <a:p>
            <a:pPr marL="0" indent="0" fontAlgn="base">
              <a:buNone/>
            </a:pPr>
            <a:r>
              <a:rPr lang="en-US" dirty="0" smtClean="0"/>
              <a:t>	</a:t>
            </a:r>
            <a:r>
              <a:rPr lang="en-US" b="1" dirty="0" smtClean="0"/>
              <a:t>Combiner</a:t>
            </a:r>
            <a:r>
              <a:rPr lang="en-US" b="1" dirty="0"/>
              <a:t>:</a:t>
            </a:r>
            <a:endParaRPr lang="en-US" dirty="0"/>
          </a:p>
          <a:p>
            <a:pPr marL="0" indent="0" fontAlgn="base">
              <a:buNone/>
            </a:pPr>
            <a:r>
              <a:rPr lang="en-US" dirty="0" smtClean="0"/>
              <a:t>	Its </a:t>
            </a:r>
            <a:r>
              <a:rPr lang="en-US" dirty="0"/>
              <a:t>an optional component but highly useful and provides extreme performance gain of MapReduce job without any downside. Combiner is not applicable to all the MapReduce algorithms but where ever it can be applied it is always recommended to use. It takes the intermediate keys from the mapper and applies a user-provided method to aggregate values in a small scope of that one mapper. </a:t>
            </a:r>
            <a:r>
              <a:rPr lang="en-US" dirty="0" err="1"/>
              <a:t>e.g</a:t>
            </a:r>
            <a:r>
              <a:rPr lang="en-US" dirty="0"/>
              <a:t> sending (</a:t>
            </a:r>
            <a:r>
              <a:rPr lang="en-US" dirty="0" err="1"/>
              <a:t>hadoop</a:t>
            </a:r>
            <a:r>
              <a:rPr lang="en-US" dirty="0"/>
              <a:t>, 3) requires fewer bytes than sending (</a:t>
            </a:r>
            <a:r>
              <a:rPr lang="en-US" dirty="0" err="1"/>
              <a:t>hadoop</a:t>
            </a:r>
            <a:r>
              <a:rPr lang="en-US" dirty="0"/>
              <a:t>, 1) three times over the network. We will cover combiner in much more depth in our future articles.</a:t>
            </a:r>
          </a:p>
          <a:p>
            <a:pPr marL="0" indent="0" fontAlgn="base">
              <a:buNone/>
            </a:pPr>
            <a:r>
              <a:rPr lang="en-US" b="1" dirty="0"/>
              <a:t>	</a:t>
            </a:r>
            <a:r>
              <a:rPr lang="en-US" b="1" dirty="0" err="1" smtClean="0"/>
              <a:t>Partitioner</a:t>
            </a:r>
            <a:r>
              <a:rPr lang="en-US" b="1" dirty="0"/>
              <a:t>:</a:t>
            </a:r>
            <a:endParaRPr lang="en-US" dirty="0"/>
          </a:p>
          <a:p>
            <a:pPr marL="0" indent="0" fontAlgn="base">
              <a:buNone/>
            </a:pPr>
            <a:r>
              <a:rPr lang="en-US" dirty="0" smtClean="0"/>
              <a:t>	The </a:t>
            </a:r>
            <a:r>
              <a:rPr lang="en-US" dirty="0"/>
              <a:t>Hadoop </a:t>
            </a:r>
            <a:r>
              <a:rPr lang="en-US" dirty="0" err="1"/>
              <a:t>partitioner</a:t>
            </a:r>
            <a:r>
              <a:rPr lang="en-US" dirty="0"/>
              <a:t> takes the intermediate key/value pairs from mapper and split them into shards, one shard per reducer. This randomly distributes  the </a:t>
            </a:r>
            <a:r>
              <a:rPr lang="en-US" dirty="0" err="1"/>
              <a:t>keyspace</a:t>
            </a:r>
            <a:r>
              <a:rPr lang="en-US" dirty="0"/>
              <a:t> evenly over the reducer, but still ensures that keys with the same value in different mappers end up at the same reducer. The partitioned data is written to the local </a:t>
            </a:r>
            <a:r>
              <a:rPr lang="en-US" dirty="0" err="1"/>
              <a:t>filesystem</a:t>
            </a:r>
            <a:r>
              <a:rPr lang="en-US" dirty="0"/>
              <a:t> for each map task and waits to be pulled by its respective reducer.</a:t>
            </a:r>
          </a:p>
          <a:p>
            <a:pPr marL="0" indent="0" fontAlgn="base">
              <a:buNone/>
            </a:pPr>
            <a:endParaRPr lang="en-US" dirty="0"/>
          </a:p>
        </p:txBody>
      </p:sp>
    </p:spTree>
    <p:extLst>
      <p:ext uri="{BB962C8B-B14F-4D97-AF65-F5344CB8AC3E}">
        <p14:creationId xmlns:p14="http://schemas.microsoft.com/office/powerpoint/2010/main" val="3404075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Map Reduce</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Reducer:</a:t>
            </a:r>
            <a:endParaRPr lang="en-US" dirty="0"/>
          </a:p>
          <a:p>
            <a:pPr fontAlgn="base"/>
            <a:r>
              <a:rPr lang="en-US" b="1" dirty="0"/>
              <a:t>Shuffle and Sort:</a:t>
            </a:r>
            <a:endParaRPr lang="en-US" dirty="0"/>
          </a:p>
          <a:p>
            <a:pPr marL="0" indent="0" fontAlgn="base">
              <a:buNone/>
            </a:pPr>
            <a:r>
              <a:rPr lang="en-US" dirty="0" smtClean="0"/>
              <a:t>	The </a:t>
            </a:r>
            <a:r>
              <a:rPr lang="en-US" dirty="0"/>
              <a:t>reduce task start with the shuffle and sort step. This step takes the output files written by all of the </a:t>
            </a:r>
            <a:r>
              <a:rPr lang="en-US" dirty="0" err="1"/>
              <a:t>hadoop</a:t>
            </a:r>
            <a:r>
              <a:rPr lang="en-US" dirty="0"/>
              <a:t> </a:t>
            </a:r>
            <a:r>
              <a:rPr lang="en-US" dirty="0" err="1"/>
              <a:t>partitioners</a:t>
            </a:r>
            <a:r>
              <a:rPr lang="en-US" dirty="0"/>
              <a:t> and downloads them to the local machine in which the reducer is running. These individual data pipes are then sorted by keys into one larger data list. The purpose of this sort is to group equivalent keys together so that their values can be iterated over easily in the reduce task.</a:t>
            </a:r>
          </a:p>
          <a:p>
            <a:pPr fontAlgn="base"/>
            <a:r>
              <a:rPr lang="en-US" b="1" dirty="0"/>
              <a:t>Reduce:</a:t>
            </a:r>
            <a:endParaRPr lang="en-US" dirty="0"/>
          </a:p>
          <a:p>
            <a:pPr marL="0" indent="0" fontAlgn="base">
              <a:buNone/>
            </a:pPr>
            <a:r>
              <a:rPr lang="en-US" dirty="0" smtClean="0"/>
              <a:t>	The </a:t>
            </a:r>
            <a:r>
              <a:rPr lang="en-US" dirty="0"/>
              <a:t>reducer takes the grouped data as input and runs a reduce function once per key grouping. The function is passed the key and an iterator over all the values associated with that key. A wide range of processing can happen in this function, the data can be aggregated, filtered, and combined in a number of ways. Once it is done, it sends zero or more key/value pair to the final step, the output format.</a:t>
            </a:r>
          </a:p>
        </p:txBody>
      </p:sp>
    </p:spTree>
    <p:extLst>
      <p:ext uri="{BB962C8B-B14F-4D97-AF65-F5344CB8AC3E}">
        <p14:creationId xmlns:p14="http://schemas.microsoft.com/office/powerpoint/2010/main" val="2875470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lstStyle/>
          <a:p>
            <a:r>
              <a:rPr lang="en-US" b="1" dirty="0" err="1"/>
              <a:t>FileInputFormat</a:t>
            </a:r>
            <a:endParaRPr lang="en-US" b="1" dirty="0"/>
          </a:p>
          <a:p>
            <a:pPr marL="0" indent="0">
              <a:buNone/>
            </a:pPr>
            <a:r>
              <a:rPr lang="en-US" dirty="0" smtClean="0"/>
              <a:t>	It </a:t>
            </a:r>
            <a:r>
              <a:rPr lang="en-US" dirty="0"/>
              <a:t>serves as the foundation for all file-based </a:t>
            </a:r>
            <a:r>
              <a:rPr lang="en-US" dirty="0" err="1"/>
              <a:t>InputFormats</a:t>
            </a:r>
            <a:r>
              <a:rPr lang="en-US" dirty="0"/>
              <a:t>. </a:t>
            </a:r>
            <a:r>
              <a:rPr lang="en-US" dirty="0" err="1"/>
              <a:t>FileInputFormat</a:t>
            </a:r>
            <a:r>
              <a:rPr lang="en-US" dirty="0"/>
              <a:t> also provides the input directory, which contains the location of the data files. When we start a MapReduce task, </a:t>
            </a:r>
            <a:r>
              <a:rPr lang="en-US" dirty="0" err="1"/>
              <a:t>FileInputFormat</a:t>
            </a:r>
            <a:r>
              <a:rPr lang="en-US" dirty="0"/>
              <a:t> returns a path with files to read. This </a:t>
            </a:r>
            <a:r>
              <a:rPr lang="en-US" dirty="0" err="1" smtClean="0"/>
              <a:t>InputFormat</a:t>
            </a:r>
            <a:r>
              <a:rPr lang="en-US" dirty="0" smtClean="0"/>
              <a:t> </a:t>
            </a:r>
            <a:r>
              <a:rPr lang="en-US" dirty="0"/>
              <a:t>will read all files. Then it divides these files into one or more </a:t>
            </a:r>
            <a:r>
              <a:rPr lang="en-US" dirty="0" err="1"/>
              <a:t>InputSplits</a:t>
            </a:r>
            <a:r>
              <a:rPr lang="en-US" dirty="0"/>
              <a:t>.</a:t>
            </a:r>
          </a:p>
        </p:txBody>
      </p:sp>
    </p:spTree>
    <p:extLst>
      <p:ext uri="{BB962C8B-B14F-4D97-AF65-F5344CB8AC3E}">
        <p14:creationId xmlns:p14="http://schemas.microsoft.com/office/powerpoint/2010/main" val="355238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lstStyle/>
          <a:p>
            <a:r>
              <a:rPr lang="en-US" b="1" dirty="0" err="1"/>
              <a:t>TextInputFormat</a:t>
            </a:r>
            <a:endParaRPr lang="en-US" b="1" dirty="0"/>
          </a:p>
          <a:p>
            <a:r>
              <a:rPr lang="en-US" dirty="0"/>
              <a:t>It is the standard </a:t>
            </a:r>
            <a:r>
              <a:rPr lang="en-US" dirty="0" err="1"/>
              <a:t>InputFormat</a:t>
            </a:r>
            <a:r>
              <a:rPr lang="en-US" dirty="0"/>
              <a:t>. Each line of each input file is treated as a separate record by this </a:t>
            </a:r>
            <a:r>
              <a:rPr lang="en-US" dirty="0" err="1"/>
              <a:t>InputFormat</a:t>
            </a:r>
            <a:r>
              <a:rPr lang="en-US" dirty="0"/>
              <a:t>. It does not parse anything. </a:t>
            </a:r>
            <a:r>
              <a:rPr lang="en-US" dirty="0" err="1"/>
              <a:t>TextInputFormat</a:t>
            </a:r>
            <a:r>
              <a:rPr lang="en-US" dirty="0"/>
              <a:t> is suitable for raw data or line-based records, such as log files. Hence:</a:t>
            </a:r>
          </a:p>
          <a:p>
            <a:r>
              <a:rPr lang="en-US" dirty="0"/>
              <a:t>Key: It is the byte offset of the first line within the file (not the entire file split).  As a result, when paired with the file name, it will be unique.</a:t>
            </a:r>
            <a:br>
              <a:rPr lang="en-US" dirty="0"/>
            </a:br>
            <a:r>
              <a:rPr lang="en-US" dirty="0"/>
              <a:t> </a:t>
            </a:r>
          </a:p>
          <a:p>
            <a:r>
              <a:rPr lang="en-US" dirty="0"/>
              <a:t>Value: It is the line's substance. It does not include line terminators.</a:t>
            </a:r>
          </a:p>
        </p:txBody>
      </p:sp>
    </p:spTree>
    <p:extLst>
      <p:ext uri="{BB962C8B-B14F-4D97-AF65-F5344CB8AC3E}">
        <p14:creationId xmlns:p14="http://schemas.microsoft.com/office/powerpoint/2010/main" val="30652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endParaRPr lang="en-US" dirty="0"/>
          </a:p>
        </p:txBody>
      </p:sp>
      <p:sp>
        <p:nvSpPr>
          <p:cNvPr id="3" name="Content Placeholder 2"/>
          <p:cNvSpPr>
            <a:spLocks noGrp="1"/>
          </p:cNvSpPr>
          <p:nvPr>
            <p:ph idx="1"/>
          </p:nvPr>
        </p:nvSpPr>
        <p:spPr/>
        <p:txBody>
          <a:bodyPr/>
          <a:lstStyle/>
          <a:p>
            <a:r>
              <a:rPr lang="en-US" dirty="0"/>
              <a:t>The </a:t>
            </a:r>
            <a:r>
              <a:rPr lang="en-US" dirty="0" err="1"/>
              <a:t>namenode</a:t>
            </a:r>
            <a:r>
              <a:rPr lang="en-US" dirty="0"/>
              <a:t> is the commodity hardware that contains the GNU/Linux operating system and the </a:t>
            </a:r>
            <a:r>
              <a:rPr lang="en-US" dirty="0" err="1"/>
              <a:t>namenode</a:t>
            </a:r>
            <a:r>
              <a:rPr lang="en-US" dirty="0"/>
              <a:t> software. It is a software that can be run on commodity hardware. The system having the </a:t>
            </a:r>
            <a:r>
              <a:rPr lang="en-US" dirty="0" err="1"/>
              <a:t>namenode</a:t>
            </a:r>
            <a:r>
              <a:rPr lang="en-US" dirty="0"/>
              <a:t> acts as the master server and it does the following tasks −</a:t>
            </a:r>
          </a:p>
          <a:p>
            <a:r>
              <a:rPr lang="en-US" dirty="0"/>
              <a:t>Manages the file system namespace.</a:t>
            </a:r>
          </a:p>
          <a:p>
            <a:r>
              <a:rPr lang="en-US" dirty="0"/>
              <a:t>Regulates client’s access to files.</a:t>
            </a:r>
          </a:p>
          <a:p>
            <a:r>
              <a:rPr lang="en-US" dirty="0"/>
              <a:t>It also executes file system operations such as renaming, closing, and opening files and directories.</a:t>
            </a:r>
          </a:p>
          <a:p>
            <a:pPr marL="0" indent="0">
              <a:buNone/>
            </a:pPr>
            <a:endParaRPr lang="en-US" dirty="0"/>
          </a:p>
        </p:txBody>
      </p:sp>
    </p:spTree>
    <p:extLst>
      <p:ext uri="{BB962C8B-B14F-4D97-AF65-F5344CB8AC3E}">
        <p14:creationId xmlns:p14="http://schemas.microsoft.com/office/powerpoint/2010/main" val="2924861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lstStyle/>
          <a:p>
            <a:r>
              <a:rPr lang="en-US" b="1" dirty="0" err="1"/>
              <a:t>KeyValueTextInputFormat</a:t>
            </a:r>
            <a:endParaRPr lang="en-US" b="1" dirty="0"/>
          </a:p>
          <a:p>
            <a:r>
              <a:rPr lang="en-US" dirty="0"/>
              <a:t>It is comparable to </a:t>
            </a:r>
            <a:r>
              <a:rPr lang="en-US" dirty="0" err="1"/>
              <a:t>TextInputFormat</a:t>
            </a:r>
            <a:r>
              <a:rPr lang="en-US" dirty="0"/>
              <a:t>. Each line of input is also treated as a separate record by this </a:t>
            </a:r>
            <a:r>
              <a:rPr lang="en-US" dirty="0" err="1"/>
              <a:t>InputFormat</a:t>
            </a:r>
            <a:r>
              <a:rPr lang="en-US" dirty="0"/>
              <a:t>. While </a:t>
            </a:r>
            <a:r>
              <a:rPr lang="en-US" dirty="0" err="1"/>
              <a:t>TextInputFormat</a:t>
            </a:r>
            <a:r>
              <a:rPr lang="en-US" dirty="0"/>
              <a:t> treats the entire line as the value, </a:t>
            </a:r>
            <a:r>
              <a:rPr lang="en-US" dirty="0" err="1"/>
              <a:t>KeyValueTextInputFormat</a:t>
            </a:r>
            <a:r>
              <a:rPr lang="en-US" dirty="0"/>
              <a:t> divides the line into key and value by a tab character ('/t'). Hence:</a:t>
            </a:r>
          </a:p>
          <a:p>
            <a:r>
              <a:rPr lang="en-US" dirty="0"/>
              <a:t>Key: Everything up to and including the tab character.</a:t>
            </a:r>
            <a:br>
              <a:rPr lang="en-US" dirty="0"/>
            </a:br>
            <a:r>
              <a:rPr lang="en-US" dirty="0"/>
              <a:t> </a:t>
            </a:r>
          </a:p>
          <a:p>
            <a:r>
              <a:rPr lang="en-US" dirty="0"/>
              <a:t>Value:  It is the remaining part of the line after the tab character.</a:t>
            </a:r>
          </a:p>
        </p:txBody>
      </p:sp>
    </p:spTree>
    <p:extLst>
      <p:ext uri="{BB962C8B-B14F-4D97-AF65-F5344CB8AC3E}">
        <p14:creationId xmlns:p14="http://schemas.microsoft.com/office/powerpoint/2010/main" val="2855401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SequenceFileInputFormat</a:t>
            </a:r>
            <a:endParaRPr lang="en-US" b="1" dirty="0"/>
          </a:p>
          <a:p>
            <a:r>
              <a:rPr lang="en-US" dirty="0"/>
              <a:t>It's an input format for reading sequence files. Binary files are sequence files. These files also store binary key-value pair sequences. These are block-compressed and support direct serialization and deserialization of a variety of data types. Hence Key &amp; Value are both user-defined.</a:t>
            </a:r>
          </a:p>
          <a:p>
            <a:r>
              <a:rPr lang="en-US" b="1" dirty="0" err="1"/>
              <a:t>SequenceFileAsTextInputFormat</a:t>
            </a:r>
            <a:endParaRPr lang="en-US" b="1" dirty="0"/>
          </a:p>
          <a:p>
            <a:r>
              <a:rPr lang="en-US" dirty="0"/>
              <a:t>It is a subtype of </a:t>
            </a:r>
            <a:r>
              <a:rPr lang="en-US" dirty="0" err="1"/>
              <a:t>SequenceFileInputFormat</a:t>
            </a:r>
            <a:r>
              <a:rPr lang="en-US" dirty="0"/>
              <a:t>. The sequence file key values are converted to Text objects using this format. As a result, it converts the keys and values by running '</a:t>
            </a:r>
            <a:r>
              <a:rPr lang="en-US" dirty="0" err="1"/>
              <a:t>tostring</a:t>
            </a:r>
            <a:r>
              <a:rPr lang="en-US" dirty="0"/>
              <a:t>()' on them. As a result, </a:t>
            </a:r>
            <a:r>
              <a:rPr lang="en-US" dirty="0" err="1"/>
              <a:t>SequenceFileAsTextInputFormat</a:t>
            </a:r>
            <a:r>
              <a:rPr lang="en-US" dirty="0"/>
              <a:t> converts sequence files into text-based input for streaming. </a:t>
            </a:r>
          </a:p>
        </p:txBody>
      </p:sp>
    </p:spTree>
    <p:extLst>
      <p:ext uri="{BB962C8B-B14F-4D97-AF65-F5344CB8AC3E}">
        <p14:creationId xmlns:p14="http://schemas.microsoft.com/office/powerpoint/2010/main" val="706486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NlineInputFormat</a:t>
            </a:r>
            <a:endParaRPr lang="en-US" b="1" dirty="0"/>
          </a:p>
          <a:p>
            <a:r>
              <a:rPr lang="en-US" dirty="0"/>
              <a:t>It is a variant of </a:t>
            </a:r>
            <a:r>
              <a:rPr lang="en-US" dirty="0" err="1"/>
              <a:t>TextInputFormat</a:t>
            </a:r>
            <a:r>
              <a:rPr lang="en-US" dirty="0"/>
              <a:t> in which the keys are the line's byte offset. And values are the line's contents. As a result, each mapper receives a configurable number of lines of </a:t>
            </a:r>
            <a:r>
              <a:rPr lang="en-US" dirty="0" err="1"/>
              <a:t>TextInputFormat</a:t>
            </a:r>
            <a:r>
              <a:rPr lang="en-US" dirty="0"/>
              <a:t> and </a:t>
            </a:r>
            <a:r>
              <a:rPr lang="en-US" dirty="0" err="1"/>
              <a:t>KeyValueTextInputFormat</a:t>
            </a:r>
            <a:r>
              <a:rPr lang="en-US" dirty="0"/>
              <a:t> input. The number is determined by the magnitude of the split. It is also dependent on the length of the lines. So, if we want our mapper to accept a specific amount of lines of input, we use </a:t>
            </a:r>
            <a:r>
              <a:rPr lang="en-US" dirty="0" err="1"/>
              <a:t>NLineInputFormat</a:t>
            </a:r>
            <a:r>
              <a:rPr lang="en-US" dirty="0"/>
              <a:t>. </a:t>
            </a:r>
          </a:p>
          <a:p>
            <a:r>
              <a:rPr lang="en-US" dirty="0"/>
              <a:t>N- It is the number of lines of input received by each mapper.</a:t>
            </a:r>
          </a:p>
          <a:p>
            <a:r>
              <a:rPr lang="en-US" dirty="0"/>
              <a:t>Each mapper receives exactly one line of input by default (N=1).</a:t>
            </a:r>
          </a:p>
          <a:p>
            <a:r>
              <a:rPr lang="en-US" dirty="0"/>
              <a:t>Assuming N=2, each split has two lines. As a result, the first two Key-Value pairs are distributed to one mapper. The second two key-value pairs are given to another mapper.</a:t>
            </a:r>
          </a:p>
        </p:txBody>
      </p:sp>
    </p:spTree>
    <p:extLst>
      <p:ext uri="{BB962C8B-B14F-4D97-AF65-F5344CB8AC3E}">
        <p14:creationId xmlns:p14="http://schemas.microsoft.com/office/powerpoint/2010/main" val="2072228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lstStyle/>
          <a:p>
            <a:r>
              <a:rPr lang="en-US" b="1" dirty="0" err="1"/>
              <a:t>DBInputFormat</a:t>
            </a:r>
            <a:endParaRPr lang="en-US" b="1" dirty="0"/>
          </a:p>
          <a:p>
            <a:r>
              <a:rPr lang="en-US" dirty="0"/>
              <a:t>Using JDBC, this </a:t>
            </a:r>
            <a:r>
              <a:rPr lang="en-US" dirty="0" err="1"/>
              <a:t>InputFormat</a:t>
            </a:r>
            <a:r>
              <a:rPr lang="en-US" dirty="0"/>
              <a:t> reads data from a relational </a:t>
            </a:r>
            <a:r>
              <a:rPr lang="en-US" u="sng" dirty="0"/>
              <a:t>Database</a:t>
            </a:r>
            <a:r>
              <a:rPr lang="en-US" dirty="0"/>
              <a:t>. It also loads small datasets, which might be used to connect with huge datasets from HDFS using multiple inputs. Hence:</a:t>
            </a:r>
          </a:p>
          <a:p>
            <a:r>
              <a:rPr lang="en-US" dirty="0"/>
              <a:t>Key: </a:t>
            </a:r>
            <a:r>
              <a:rPr lang="en-US" dirty="0" err="1"/>
              <a:t>LongWritables</a:t>
            </a:r>
            <a:r>
              <a:rPr lang="en-US" dirty="0"/>
              <a:t/>
            </a:r>
            <a:br>
              <a:rPr lang="en-US" dirty="0"/>
            </a:br>
            <a:r>
              <a:rPr lang="en-US" dirty="0"/>
              <a:t> </a:t>
            </a:r>
          </a:p>
          <a:p>
            <a:r>
              <a:rPr lang="en-US" dirty="0"/>
              <a:t>Value: </a:t>
            </a:r>
            <a:r>
              <a:rPr lang="en-US" dirty="0" err="1"/>
              <a:t>DBWritables</a:t>
            </a:r>
            <a:r>
              <a:rPr lang="en-US" dirty="0"/>
              <a:t>.</a:t>
            </a:r>
          </a:p>
        </p:txBody>
      </p:sp>
    </p:spTree>
    <p:extLst>
      <p:ext uri="{BB962C8B-B14F-4D97-AF65-F5344CB8AC3E}">
        <p14:creationId xmlns:p14="http://schemas.microsoft.com/office/powerpoint/2010/main" val="3618613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types and formats.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Output Format in </a:t>
            </a:r>
            <a:r>
              <a:rPr lang="en-US" b="1" dirty="0" smtClean="0"/>
              <a:t>MapReduce:</a:t>
            </a:r>
          </a:p>
          <a:p>
            <a:r>
              <a:rPr lang="en-US" dirty="0"/>
              <a:t>The output format classes work in the opposite direction as their corresponding input format classes. The </a:t>
            </a:r>
            <a:r>
              <a:rPr lang="en-US" dirty="0" err="1"/>
              <a:t>TextOutputFormat</a:t>
            </a:r>
            <a:r>
              <a:rPr lang="en-US" dirty="0"/>
              <a:t>, for example, is the default output format that outputs records as plain text files, although key values can be of any type and are converted to strings by using the </a:t>
            </a:r>
            <a:r>
              <a:rPr lang="en-US" dirty="0" err="1"/>
              <a:t>toString</a:t>
            </a:r>
            <a:r>
              <a:rPr lang="en-US" dirty="0"/>
              <a:t>() method. The tab character separates the key-value character, but this can be changed by modifying the separator attribute of the text output format.</a:t>
            </a:r>
          </a:p>
          <a:p>
            <a:r>
              <a:rPr lang="en-US" dirty="0" err="1"/>
              <a:t>SequenceFileOutputFormat</a:t>
            </a:r>
            <a:r>
              <a:rPr lang="en-US" dirty="0"/>
              <a:t> is used to write a sequence of binary output to a file for binary output. Binary outputs are especially valuable if they are used as input to another MapReduce process. </a:t>
            </a:r>
          </a:p>
          <a:p>
            <a:r>
              <a:rPr lang="en-US" dirty="0" err="1"/>
              <a:t>DBOutputFormat</a:t>
            </a:r>
            <a:r>
              <a:rPr lang="en-US" dirty="0"/>
              <a:t> handles the output formats for relational databases and </a:t>
            </a:r>
            <a:r>
              <a:rPr lang="en-US" dirty="0" err="1"/>
              <a:t>HBase</a:t>
            </a:r>
            <a:r>
              <a:rPr lang="en-US" dirty="0"/>
              <a:t>. It saves the compressed output to a SQL table.  </a:t>
            </a:r>
          </a:p>
          <a:p>
            <a:pPr lvl="1"/>
            <a:endParaRPr lang="en-US" b="1" dirty="0"/>
          </a:p>
        </p:txBody>
      </p:sp>
    </p:spTree>
    <p:extLst>
      <p:ext uri="{BB962C8B-B14F-4D97-AF65-F5344CB8AC3E}">
        <p14:creationId xmlns:p14="http://schemas.microsoft.com/office/powerpoint/2010/main" val="428727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lstStyle/>
          <a:p>
            <a:r>
              <a:rPr lang="en-US" dirty="0"/>
              <a:t>The </a:t>
            </a:r>
            <a:r>
              <a:rPr lang="en-US" dirty="0" err="1"/>
              <a:t>datanode</a:t>
            </a:r>
            <a:r>
              <a:rPr lang="en-US" dirty="0"/>
              <a:t> is a commodity hardware having the GNU/Linux operating system and </a:t>
            </a:r>
            <a:r>
              <a:rPr lang="en-US" dirty="0" err="1"/>
              <a:t>datanode</a:t>
            </a:r>
            <a:r>
              <a:rPr lang="en-US" dirty="0"/>
              <a:t> software. For every node (Commodity hardware/System) in a cluster, there will be a </a:t>
            </a:r>
            <a:r>
              <a:rPr lang="en-US" dirty="0" err="1"/>
              <a:t>datanode</a:t>
            </a:r>
            <a:r>
              <a:rPr lang="en-US" dirty="0"/>
              <a:t>. These nodes manage the data storage of their system.</a:t>
            </a:r>
          </a:p>
          <a:p>
            <a:r>
              <a:rPr lang="en-US" dirty="0" err="1"/>
              <a:t>Datanodes</a:t>
            </a:r>
            <a:r>
              <a:rPr lang="en-US" dirty="0"/>
              <a:t> perform read-write operations on the file systems, as per client request.</a:t>
            </a:r>
          </a:p>
          <a:p>
            <a:r>
              <a:rPr lang="en-US" dirty="0"/>
              <a:t>They also perform operations such as block creation, deletion, and replication according to the instructions of the </a:t>
            </a:r>
            <a:r>
              <a:rPr lang="en-US" dirty="0" err="1"/>
              <a:t>namenode</a:t>
            </a:r>
            <a:r>
              <a:rPr lang="en-US" dirty="0"/>
              <a:t>.</a:t>
            </a:r>
          </a:p>
        </p:txBody>
      </p:sp>
    </p:spTree>
    <p:extLst>
      <p:ext uri="{BB962C8B-B14F-4D97-AF65-F5344CB8AC3E}">
        <p14:creationId xmlns:p14="http://schemas.microsoft.com/office/powerpoint/2010/main" val="16781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3" name="Content Placeholder 2"/>
          <p:cNvSpPr>
            <a:spLocks noGrp="1"/>
          </p:cNvSpPr>
          <p:nvPr>
            <p:ph idx="1"/>
          </p:nvPr>
        </p:nvSpPr>
        <p:spPr/>
        <p:txBody>
          <a:bodyPr/>
          <a:lstStyle/>
          <a:p>
            <a:r>
              <a:rPr lang="en-US" dirty="0"/>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Block. The default block size is </a:t>
            </a:r>
            <a:r>
              <a:rPr lang="en-US" dirty="0" smtClean="0"/>
              <a:t>64MB (version 1) and 128MB in version 2, </a:t>
            </a:r>
            <a:r>
              <a:rPr lang="en-US" dirty="0"/>
              <a:t>but it can be increased as per the need to change in HDFS configuration.</a:t>
            </a:r>
          </a:p>
        </p:txBody>
      </p:sp>
    </p:spTree>
    <p:extLst>
      <p:ext uri="{BB962C8B-B14F-4D97-AF65-F5344CB8AC3E}">
        <p14:creationId xmlns:p14="http://schemas.microsoft.com/office/powerpoint/2010/main" val="17616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HDFS?</a:t>
            </a:r>
            <a:endParaRPr lang="en-US" dirty="0"/>
          </a:p>
        </p:txBody>
      </p:sp>
      <p:sp>
        <p:nvSpPr>
          <p:cNvPr id="3" name="Content Placeholder 2"/>
          <p:cNvSpPr>
            <a:spLocks noGrp="1"/>
          </p:cNvSpPr>
          <p:nvPr>
            <p:ph idx="1"/>
          </p:nvPr>
        </p:nvSpPr>
        <p:spPr/>
        <p:txBody>
          <a:bodyPr/>
          <a:lstStyle/>
          <a:p>
            <a:r>
              <a:rPr lang="en-US" b="1" dirty="0"/>
              <a:t>Fault detection and recovery</a:t>
            </a:r>
            <a:r>
              <a:rPr lang="en-US" dirty="0"/>
              <a:t> − Since HDFS includes a large number of commodity hardware, failure of components is frequent. Therefore HDFS should have mechanisms for quick and automatic fault detection and recovery.</a:t>
            </a:r>
          </a:p>
          <a:p>
            <a:r>
              <a:rPr lang="en-US" b="1" dirty="0"/>
              <a:t>Huge datasets</a:t>
            </a:r>
            <a:r>
              <a:rPr lang="en-US" dirty="0"/>
              <a:t> − HDFS should have hundreds of nodes per cluster to manage the applications having huge datasets.</a:t>
            </a:r>
          </a:p>
          <a:p>
            <a:r>
              <a:rPr lang="en-US" b="1" dirty="0"/>
              <a:t>Hardware at data</a:t>
            </a:r>
            <a:r>
              <a:rPr lang="en-US" dirty="0"/>
              <a:t> − A requested task can be done efficiently, when the computation takes place near the data. Especially where huge datasets are involved, it reduces the network traffic and increases the throughput.</a:t>
            </a:r>
          </a:p>
        </p:txBody>
      </p:sp>
    </p:spTree>
    <p:extLst>
      <p:ext uri="{BB962C8B-B14F-4D97-AF65-F5344CB8AC3E}">
        <p14:creationId xmlns:p14="http://schemas.microsoft.com/office/powerpoint/2010/main" val="3109937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3241</Words>
  <Application>Microsoft Office PowerPoint</Application>
  <PresentationFormat>Widescreen</PresentationFormat>
  <Paragraphs>259</Paragraphs>
  <Slides>64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Consolas</vt:lpstr>
      <vt:lpstr>erdana</vt:lpstr>
      <vt:lpstr>inter-regular</vt:lpstr>
      <vt:lpstr>Nunito</vt:lpstr>
      <vt:lpstr>Office Theme</vt:lpstr>
      <vt:lpstr>Unit 3: Distributed Storage and Processing of Big Data</vt:lpstr>
      <vt:lpstr>Design of HDFS</vt:lpstr>
      <vt:lpstr>Features of HDFS</vt:lpstr>
      <vt:lpstr>HDFS Architecture</vt:lpstr>
      <vt:lpstr>PowerPoint Presentation</vt:lpstr>
      <vt:lpstr>Namenode</vt:lpstr>
      <vt:lpstr>Datanode</vt:lpstr>
      <vt:lpstr>Block</vt:lpstr>
      <vt:lpstr>Why HDFS?</vt:lpstr>
      <vt:lpstr>Hadoop file system interfaces,</vt:lpstr>
      <vt:lpstr>Hadoop file system interfaces</vt:lpstr>
      <vt:lpstr>PowerPoint Presentation</vt:lpstr>
      <vt:lpstr>Hadoop file system interfaces,</vt:lpstr>
      <vt:lpstr>Data flow of HDFS or question can be like: Anatomy of read/write in HDFS (VVVI)</vt:lpstr>
      <vt:lpstr>Anatomy of File Read in HDFS</vt:lpstr>
      <vt:lpstr>Anatomy of File Read in HDFS</vt:lpstr>
      <vt:lpstr>Anatomy of File Read in HDFS</vt:lpstr>
      <vt:lpstr>Anatomy of File Write in HDFS</vt:lpstr>
      <vt:lpstr>Anatomy of File Write in HDFS</vt:lpstr>
      <vt:lpstr>Anatomy of File Write in HDFS</vt:lpstr>
      <vt:lpstr>Anatomy of File Write in HDFS</vt:lpstr>
      <vt:lpstr>Anatomy of File Write in HDFS</vt:lpstr>
      <vt:lpstr>Anatomy of File Write in HDFS</vt:lpstr>
      <vt:lpstr>Data flow of HDFS or question can be like: Anatomy of read/write in HDFS (VVVI)</vt:lpstr>
      <vt:lpstr>Basic HDFS commands,</vt:lpstr>
      <vt:lpstr>Basic HDFS commands,</vt:lpstr>
      <vt:lpstr>MapReduce: Functional programing, MapReduce fundamentals,</vt:lpstr>
      <vt:lpstr>Execution overview of MapReduce (VVVI)</vt:lpstr>
      <vt:lpstr>Execution overview of MapReduce (VVVI)</vt:lpstr>
      <vt:lpstr>Execution overview of MapReduce (VVVI)</vt:lpstr>
      <vt:lpstr>Execution overview of MapReduce (VVVI)</vt:lpstr>
      <vt:lpstr>Execution overview of MapReduce (VVVI)</vt:lpstr>
      <vt:lpstr>Execution overview of MapReduce (VVVI)</vt:lpstr>
      <vt:lpstr>Execution overview of MapReduce (VVVI)</vt:lpstr>
      <vt:lpstr>Execution overview of MapReduce (VVVI)</vt:lpstr>
      <vt:lpstr>MapReduce Examples</vt:lpstr>
      <vt:lpstr>MapReduce Examples</vt:lpstr>
      <vt:lpstr>PowerPoint Presentation</vt:lpstr>
      <vt:lpstr>Basic MapReduce API Concepts,</vt:lpstr>
      <vt:lpstr>Basic MapReduce API Concepts,</vt:lpstr>
      <vt:lpstr>PowerPoint Presentation</vt:lpstr>
      <vt:lpstr>MapReduce Reducer Class</vt:lpstr>
      <vt:lpstr>PowerPoint Presentation</vt:lpstr>
      <vt:lpstr>Anatomy of a MapReduce job run, Failures, Shuffle and sort, Task execution</vt:lpstr>
      <vt:lpstr>Anatomy of a MapReduce job run, Failures, Shuffle and sort, Task execution</vt:lpstr>
      <vt:lpstr>Anatomy of a MapReduce job run, Failures, Shuffle and sort, Task execution</vt:lpstr>
      <vt:lpstr>Anatomy of a MapReduce job run, Failures, Shuffle and sort, Task execution</vt:lpstr>
      <vt:lpstr>Anatomy of a MapReduce job run, Failures, Shuffle and sort, Task execution</vt:lpstr>
      <vt:lpstr>Anatomy of a MapReduce job run, Failures, Shuffle and sort, Task execution</vt:lpstr>
      <vt:lpstr>Description of Map Reduce</vt:lpstr>
      <vt:lpstr>Description of Map Reduce</vt:lpstr>
      <vt:lpstr>Description of Map Reduce</vt:lpstr>
      <vt:lpstr>Description of Map Reduce</vt:lpstr>
      <vt:lpstr>Description of Map Reduce</vt:lpstr>
      <vt:lpstr>Description of Map Reduce</vt:lpstr>
      <vt:lpstr>Description of Map Reduce</vt:lpstr>
      <vt:lpstr>Description of Map Reduce</vt:lpstr>
      <vt:lpstr>Map reduce types and formats.</vt:lpstr>
      <vt:lpstr>Map reduce types and formats.</vt:lpstr>
      <vt:lpstr>Map reduce types and formats.</vt:lpstr>
      <vt:lpstr>Map reduce types and formats.</vt:lpstr>
      <vt:lpstr>Map reduce types and formats.</vt:lpstr>
      <vt:lpstr>Map reduce types and formats.</vt:lpstr>
      <vt:lpstr>Map reduce types and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Distributed Storage and Processing of Big Data</dc:title>
  <dc:creator>Windows User</dc:creator>
  <cp:lastModifiedBy>Windows User</cp:lastModifiedBy>
  <cp:revision>12</cp:revision>
  <dcterms:created xsi:type="dcterms:W3CDTF">2024-03-25T06:16:45Z</dcterms:created>
  <dcterms:modified xsi:type="dcterms:W3CDTF">2024-03-25T06:57:16Z</dcterms:modified>
</cp:coreProperties>
</file>