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375" r:id="rId2"/>
    <p:sldId id="381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84" r:id="rId14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432"/>
    <a:srgbClr val="E63246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111" d="100"/>
          <a:sy n="111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25.06.2025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13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65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39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5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25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88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05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5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25.06.2025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6624736" cy="927686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Составление расписания занятий в учебном заведении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1990870" cy="61990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800" dirty="0"/>
              <a:t>Зелёнкин Д.В. </a:t>
            </a:r>
          </a:p>
          <a:p>
            <a:r>
              <a:rPr lang="ru-RU" sz="1800" dirty="0"/>
              <a:t>группа 241-325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55B432"/>
                </a:solidFill>
                <a:cs typeface="Arial"/>
              </a:rPr>
              <a:t>СЦЕНАРИИ ТЕСТИРОВАНИЯ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104456"/>
          </a:xfrm>
        </p:spPr>
        <p:txBody>
          <a:bodyPr>
            <a:normAutofit/>
          </a:bodyPr>
          <a:lstStyle/>
          <a:p>
            <a:r>
              <a:rPr lang="ru-RU" sz="1800" dirty="0"/>
              <a:t>Проверены основные сценарии: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Загрузка и сохранение расписания;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Добавление и удаление уроков;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Замена преподавателей;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Проверка на конфликты и пустые данные;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Обработка ошибок ввода.</a:t>
            </a:r>
          </a:p>
          <a:p>
            <a:r>
              <a:rPr lang="ru-RU" sz="1800" dirty="0"/>
              <a:t>Тестирование проводилось вручную с разными входными условиями.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3. ТЕСТИРОВАНИЕ СИСТЕМЫ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01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55B432"/>
                </a:solidFill>
                <a:cs typeface="Arial"/>
              </a:rPr>
              <a:t>РЕЗУЛЬТАТЫ ТЕСТИРОВАНИЯ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104456"/>
          </a:xfrm>
        </p:spPr>
        <p:txBody>
          <a:bodyPr>
            <a:normAutofit/>
          </a:bodyPr>
          <a:lstStyle/>
          <a:p>
            <a:r>
              <a:rPr lang="ru-RU" sz="1800" dirty="0"/>
              <a:t>Система успешно обрабатывает все основные действия;</a:t>
            </a:r>
          </a:p>
          <a:p>
            <a:r>
              <a:rPr lang="ru-RU" sz="1800" dirty="0"/>
              <a:t>Устойчиво работает при некорректном вводе;</a:t>
            </a:r>
          </a:p>
          <a:p>
            <a:r>
              <a:rPr lang="ru-RU" sz="1800" dirty="0"/>
              <a:t>Интерфейс интуитивно понятен;</a:t>
            </a:r>
          </a:p>
          <a:p>
            <a:r>
              <a:rPr lang="ru-RU" sz="1800" dirty="0"/>
              <a:t>Ошибки не приводят к сбоям — пользователю предлагаются корректные действия;</a:t>
            </a:r>
          </a:p>
          <a:p>
            <a:r>
              <a:rPr lang="ru-RU" sz="1800" dirty="0"/>
              <a:t>Распределение работает корректно даже при сложных условиях.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3. ТЕСТИРОВАНИЕ СИСТЕМЫ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cs typeface="Arial"/>
              </a:rPr>
              <a:t>ИТОГ И ПЕРСПЕКТИВЫ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104456"/>
          </a:xfrm>
        </p:spPr>
        <p:txBody>
          <a:bodyPr>
            <a:normAutofit/>
          </a:bodyPr>
          <a:lstStyle/>
          <a:p>
            <a:r>
              <a:rPr lang="ru-RU" sz="1800" dirty="0"/>
              <a:t>В рамках курсовой работы: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Разработана и протестирована система автоматического составления расписания;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Использованы современные подходы и технологии;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Реализованы роли пользователей, интерфейс, логика распределения и защита от ошибок.</a:t>
            </a:r>
          </a:p>
          <a:p>
            <a:r>
              <a:rPr lang="ru-RU" sz="1800" dirty="0"/>
              <a:t>Перспективы развития: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Веб-версия и мобильное приложение;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Интеграция с другими образовательными системами;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Усовершенствование алгоритма с применением ИИ.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ЗАКЛЮЧЕНИЕ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44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2785050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Зелёнкин Дмитрий Владимирович</a:t>
            </a:r>
          </a:p>
          <a:p>
            <a:r>
              <a:rPr lang="ru-RU" sz="1400" dirty="0"/>
              <a:t>Студент группы 241-325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4B6EB9"/>
                </a:solidFill>
                <a:cs typeface="Arial"/>
              </a:rPr>
              <a:t>АКТУАЛЬНОСТЬ И ЦЕЛЬ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683568" y="1457034"/>
            <a:ext cx="8229600" cy="44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Составление расписания вручную — сложная и трудоёмкая задача.</a:t>
            </a:r>
            <a:br>
              <a:rPr lang="ru-RU" sz="1800" dirty="0"/>
            </a:br>
            <a:r>
              <a:rPr lang="ru-RU" sz="1800" dirty="0"/>
              <a:t>Возникают частые проблемы: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пересечения в расписании преподавателей и студентов;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нехватка аудиторий;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перегрузка участников учебного процесса.</a:t>
            </a:r>
          </a:p>
          <a:p>
            <a:pPr marL="0" indent="0">
              <a:buNone/>
            </a:pPr>
            <a:r>
              <a:rPr lang="ru-RU" sz="1800" dirty="0"/>
              <a:t>Необходимо учитывать множество ограничений: классы, аудитории, занятость преподавателей и типы занятий.</a:t>
            </a:r>
          </a:p>
          <a:p>
            <a:pPr marL="0" indent="0">
              <a:buNone/>
            </a:pPr>
            <a:r>
              <a:rPr lang="ru-RU" sz="1800" b="1" dirty="0"/>
              <a:t>Автоматизация</a:t>
            </a:r>
            <a:r>
              <a:rPr lang="ru-RU" sz="1800" dirty="0"/>
              <a:t> позволяет: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минимизировать ошибки;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ускорить процесс планирования;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повысить качество учебного процесса.</a:t>
            </a:r>
          </a:p>
          <a:p>
            <a:pPr marL="0" indent="0">
              <a:buNone/>
            </a:pPr>
            <a:r>
              <a:rPr lang="ru-RU" sz="1800" b="1" dirty="0"/>
              <a:t>Цель работы:</a:t>
            </a:r>
            <a:br>
              <a:rPr lang="ru-RU" sz="1800" dirty="0"/>
            </a:br>
            <a:r>
              <a:rPr lang="ru-RU" sz="1800" dirty="0"/>
              <a:t>Создание системы, автоматизирующей </a:t>
            </a:r>
          </a:p>
          <a:p>
            <a:pPr marL="0" indent="0">
              <a:buNone/>
            </a:pPr>
            <a:r>
              <a:rPr lang="ru-RU" sz="1800" dirty="0"/>
              <a:t>составление расписания</a:t>
            </a:r>
            <a:r>
              <a:rPr lang="ru-RU" sz="1050" dirty="0"/>
              <a:t> </a:t>
            </a:r>
            <a:r>
              <a:rPr lang="ru-RU" sz="1800" dirty="0"/>
              <a:t>с учётом </a:t>
            </a:r>
          </a:p>
          <a:p>
            <a:pPr marL="0" indent="0">
              <a:buNone/>
            </a:pPr>
            <a:r>
              <a:rPr lang="ru-RU" sz="1800" dirty="0"/>
              <a:t>всех ограничений.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ВВЕДЕНИЕ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  <p:pic>
        <p:nvPicPr>
          <p:cNvPr id="12" name="Рисунок 11" descr="может содержать ошибки.">
            <a:extLst>
              <a:ext uri="{FF2B5EF4-FFF2-40B4-BE49-F238E27FC236}">
                <a16:creationId xmlns:a16="http://schemas.microsoft.com/office/drawing/2014/main" id="{5D93CB30-51D0-2E85-BB62-6FE945F1A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8" y="3349173"/>
            <a:ext cx="3744416" cy="24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7030A0"/>
                </a:solidFill>
                <a:cs typeface="Arial"/>
              </a:rPr>
              <a:t>ООП КАК ОСНОВА АРХИТЕКТУРЫ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altLang="ru-RU" sz="1800" dirty="0">
                <a:cs typeface="Arial"/>
              </a:rPr>
              <a:t>Программа построена на принципах объектно-ориентированного программирования: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cs typeface="Arial"/>
              </a:rPr>
              <a:t>Инкапсуляция: скрытие внутренней логики (</a:t>
            </a:r>
            <a:r>
              <a:rPr lang="ru-RU" altLang="ru-RU" sz="1600" dirty="0" err="1">
                <a:cs typeface="Arial"/>
              </a:rPr>
              <a:t>Schedule</a:t>
            </a:r>
            <a:r>
              <a:rPr lang="ru-RU" altLang="ru-RU" sz="1600" dirty="0">
                <a:cs typeface="Arial"/>
              </a:rPr>
              <a:t>, </a:t>
            </a:r>
            <a:r>
              <a:rPr lang="ru-RU" altLang="ru-RU" sz="1600" dirty="0" err="1">
                <a:cs typeface="Arial"/>
              </a:rPr>
              <a:t>Lesson</a:t>
            </a:r>
            <a:r>
              <a:rPr lang="ru-RU" altLang="ru-RU" sz="1600" dirty="0">
                <a:cs typeface="Arial"/>
              </a:rPr>
              <a:t>);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cs typeface="Arial"/>
              </a:rPr>
              <a:t>Полиморфизм: общие интерфейсы для разных ролей (</a:t>
            </a:r>
            <a:r>
              <a:rPr lang="ru-RU" altLang="ru-RU" sz="1600" dirty="0" err="1">
                <a:cs typeface="Arial"/>
              </a:rPr>
              <a:t>AdminForm</a:t>
            </a:r>
            <a:r>
              <a:rPr lang="ru-RU" altLang="ru-RU" sz="1600" dirty="0">
                <a:cs typeface="Arial"/>
              </a:rPr>
              <a:t>, </a:t>
            </a:r>
            <a:r>
              <a:rPr lang="ru-RU" altLang="ru-RU" sz="1600" dirty="0" err="1">
                <a:cs typeface="Arial"/>
              </a:rPr>
              <a:t>UserForm</a:t>
            </a:r>
            <a:r>
              <a:rPr lang="ru-RU" altLang="ru-RU" sz="1600" dirty="0">
                <a:cs typeface="Arial"/>
              </a:rPr>
              <a:t>);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cs typeface="Arial"/>
              </a:rPr>
              <a:t>Наследование: потенциальное расширение функциональности для разных пользователей.</a:t>
            </a:r>
          </a:p>
          <a:p>
            <a:pPr>
              <a:spcAft>
                <a:spcPts val="1200"/>
              </a:spcAft>
            </a:pPr>
            <a:r>
              <a:rPr lang="ru-RU" altLang="ru-RU" sz="1800" dirty="0">
                <a:cs typeface="Arial"/>
              </a:rPr>
              <a:t>ООП обеспечивает масштабируемость, удобство сопровождения и структурность.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1. ТЕОРЕТИЧЕСКАЯ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7030A0"/>
                </a:solidFill>
                <a:cs typeface="Arial"/>
              </a:rPr>
              <a:t>ИСПОЛЬЗУЕМЫЕ ТЕХНОЛОГИИ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Для реализации выбраны: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b="1" dirty="0"/>
              <a:t>Язык программирования:</a:t>
            </a:r>
            <a:r>
              <a:rPr lang="ru-RU" sz="1400" dirty="0"/>
              <a:t> C#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b="1" dirty="0"/>
              <a:t>GUI:</a:t>
            </a:r>
            <a:r>
              <a:rPr lang="ru-RU" sz="1400" dirty="0"/>
              <a:t> Windows </a:t>
            </a:r>
            <a:r>
              <a:rPr lang="ru-RU" sz="1400" dirty="0" err="1"/>
              <a:t>Forms</a:t>
            </a:r>
            <a:endParaRPr lang="ru-RU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b="1" dirty="0"/>
              <a:t>Хранение данных:</a:t>
            </a:r>
            <a:r>
              <a:rPr lang="ru-RU" sz="1400" dirty="0"/>
              <a:t> </a:t>
            </a:r>
            <a:r>
              <a:rPr lang="ru-RU" sz="1400" dirty="0" err="1"/>
              <a:t>SQLite</a:t>
            </a:r>
            <a:endParaRPr lang="ru-RU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b="1" dirty="0"/>
              <a:t>Экспорт:</a:t>
            </a:r>
            <a:r>
              <a:rPr lang="ru-RU" sz="1400" dirty="0"/>
              <a:t> CSV</a:t>
            </a:r>
          </a:p>
          <a:p>
            <a:r>
              <a:rPr lang="ru-RU" sz="1800" dirty="0"/>
              <a:t>Преимущества: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Быстрая разработка;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Удобство взаимодействия с пользователем;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Поддержка локального хранения;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/>
              <a:t>Простота интеграции с другими системами.</a:t>
            </a:r>
          </a:p>
          <a:p>
            <a:pPr marL="0" indent="0"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1. ТЕОРЕТИЧЕСКАЯ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  <p:pic>
        <p:nvPicPr>
          <p:cNvPr id="3" name="Рисунок 2" descr="Изображение выглядит как Графика, логотип, символ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ED52C23-E9A3-41C4-83E1-184C9197F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" y="4363143"/>
            <a:ext cx="3632732" cy="20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cs typeface="Arial"/>
              </a:rPr>
              <a:t>АРХИТЕКТУРА ПРОЕКТА</a:t>
            </a:r>
            <a:endParaRPr lang="ru-RU" sz="1800" b="1" dirty="0">
              <a:solidFill>
                <a:srgbClr val="FF0000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4536501" cy="4348237"/>
          </a:xfrm>
        </p:spPr>
        <p:txBody>
          <a:bodyPr>
            <a:normAutofit/>
          </a:bodyPr>
          <a:lstStyle/>
          <a:p>
            <a:r>
              <a:rPr lang="ru-RU" sz="1800" dirty="0"/>
              <a:t>Структура приложения разделена на логические блоки: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err="1"/>
              <a:t>Schedule.cs</a:t>
            </a:r>
            <a:r>
              <a:rPr lang="ru-RU" sz="1600" dirty="0"/>
              <a:t> — управление данными расписания;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err="1"/>
              <a:t>Lesson.cs</a:t>
            </a:r>
            <a:r>
              <a:rPr lang="ru-RU" sz="1600" dirty="0"/>
              <a:t> — модель урока;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err="1"/>
              <a:t>AdminForm</a:t>
            </a:r>
            <a:r>
              <a:rPr lang="ru-RU" sz="1600" dirty="0"/>
              <a:t>, </a:t>
            </a:r>
            <a:r>
              <a:rPr lang="ru-RU" sz="1600" dirty="0" err="1"/>
              <a:t>UserForm</a:t>
            </a:r>
            <a:r>
              <a:rPr lang="ru-RU" sz="1600" dirty="0"/>
              <a:t> — интерфейс администратора и пользователя;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err="1"/>
              <a:t>CreateDatabaseForm</a:t>
            </a:r>
            <a:r>
              <a:rPr lang="ru-RU" sz="1600" dirty="0"/>
              <a:t>, </a:t>
            </a:r>
            <a:r>
              <a:rPr lang="ru-RU" sz="1600" dirty="0" err="1"/>
              <a:t>EditDatabaseForm</a:t>
            </a:r>
            <a:r>
              <a:rPr lang="ru-RU" sz="1600" dirty="0"/>
              <a:t> — создание и редактирование базы;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 err="1"/>
              <a:t>CsvExporter.cs</a:t>
            </a:r>
            <a:r>
              <a:rPr lang="ru-RU" sz="1600" dirty="0"/>
              <a:t> — экспорт данных.</a:t>
            </a:r>
          </a:p>
          <a:p>
            <a:r>
              <a:rPr lang="ru-RU" sz="1800" dirty="0"/>
              <a:t>Проект модульный, каждый компонент отвечает за отдельную функцию.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2. РАЗРАБОТКА ПРИЛОЖЕНИЯ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FA6573-2377-BEE1-42F6-33F09A4F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019032"/>
            <a:ext cx="2628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cs typeface="Arial"/>
              </a:rPr>
              <a:t>ИНТЕРФЕЙС ПОЛЬЗОВАТЕЛЯ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Разработан графический интерфейс: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b="1" dirty="0"/>
              <a:t>Таблица расписания (</a:t>
            </a:r>
            <a:r>
              <a:rPr lang="ru-RU" sz="1600" b="1" dirty="0" err="1"/>
              <a:t>DataGridView</a:t>
            </a:r>
            <a:r>
              <a:rPr lang="ru-RU" sz="1600" b="1" dirty="0"/>
              <a:t>):</a:t>
            </a:r>
            <a:r>
              <a:rPr lang="ru-RU" sz="1600" dirty="0"/>
              <a:t> отображает уроки по дням недели;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b="1" dirty="0" err="1"/>
              <a:t>ComboBox</a:t>
            </a:r>
            <a:r>
              <a:rPr lang="ru-RU" sz="1600" b="1" dirty="0"/>
              <a:t>:</a:t>
            </a:r>
            <a:r>
              <a:rPr lang="ru-RU" sz="1600" dirty="0"/>
              <a:t> выбор класса;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b="1" dirty="0"/>
              <a:t>Кнопки:</a:t>
            </a:r>
            <a:r>
              <a:rPr lang="ru-RU" sz="1600" dirty="0"/>
              <a:t> создание базы, загрузка, сохранение, экспорт, замена преподавателя.</a:t>
            </a:r>
          </a:p>
          <a:p>
            <a:r>
              <a:rPr lang="ru-RU" sz="1800" dirty="0"/>
              <a:t>Интерфейс удобен как для администратора, так и для студентов.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2. РАЗРАБОТКА ПРИЛОЖЕНИЯ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EFCB9F-D54C-64AF-A7F5-3D96DC08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01008"/>
            <a:ext cx="3710725" cy="24949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4F858F-993E-11DB-E29D-B4AD31E17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822" y="3495153"/>
            <a:ext cx="3631626" cy="24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5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cs typeface="Arial"/>
              </a:rPr>
              <a:t>ЛОГИКА РАСПРЕДЕЛЕНИЯ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Распределение уроков реализовано в методе </a:t>
            </a:r>
            <a:r>
              <a:rPr lang="ru-RU" sz="1800" dirty="0" err="1"/>
              <a:t>DistributeLessons</a:t>
            </a:r>
            <a:r>
              <a:rPr lang="ru-RU" sz="1800" dirty="0"/>
              <a:t>.</a:t>
            </a:r>
          </a:p>
          <a:p>
            <a:r>
              <a:rPr lang="ru-RU" sz="1800" dirty="0"/>
              <a:t>Алгоритм: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Перебирает все слоты (5 дней × 8 уроков);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Проверяет занятость преподавателя, аудитории и класса;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Назначает урок в первый свободный слот.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Ограничения: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Не более 2 занятий одного предмета в день;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Отсутствие конфликтов;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/>
              <a:t>Оптимальное распределение.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2. РАЗРАБОТКА ПРИЛОЖЕНИЯ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87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cs typeface="Arial"/>
              </a:rPr>
              <a:t>ОБРАБОТКА ОШИБОК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altLang="ru-RU" sz="1800" dirty="0">
                <a:cs typeface="Arial"/>
              </a:rPr>
              <a:t>Реализована защита от пользовательских ошибок:</a:t>
            </a:r>
          </a:p>
          <a:p>
            <a:pPr lvl="1">
              <a:spcAft>
                <a:spcPts val="600"/>
              </a:spcAft>
            </a:pPr>
            <a:r>
              <a:rPr lang="ru-RU" altLang="ru-RU" sz="1600" dirty="0">
                <a:cs typeface="Arial"/>
              </a:rPr>
              <a:t>Проверка занятости преподавателя и аудитории;</a:t>
            </a:r>
          </a:p>
          <a:p>
            <a:pPr lvl="1">
              <a:spcAft>
                <a:spcPts val="600"/>
              </a:spcAft>
            </a:pPr>
            <a:r>
              <a:rPr lang="ru-RU" altLang="ru-RU" sz="1600" dirty="0">
                <a:cs typeface="Arial"/>
              </a:rPr>
              <a:t>Уведомления при конфликте;</a:t>
            </a:r>
          </a:p>
          <a:p>
            <a:pPr lvl="1">
              <a:spcAft>
                <a:spcPts val="600"/>
              </a:spcAft>
            </a:pPr>
            <a:r>
              <a:rPr lang="ru-RU" altLang="ru-RU" sz="1600" dirty="0">
                <a:cs typeface="Arial"/>
              </a:rPr>
              <a:t>Запрет на пустые поля и дублирование уроков;</a:t>
            </a:r>
          </a:p>
          <a:p>
            <a:pPr lvl="1">
              <a:spcAft>
                <a:spcPts val="600"/>
              </a:spcAft>
            </a:pPr>
            <a:r>
              <a:rPr lang="ru-RU" altLang="ru-RU" sz="1600" dirty="0">
                <a:cs typeface="Arial"/>
              </a:rPr>
              <a:t>Обработка исключений через </a:t>
            </a:r>
            <a:r>
              <a:rPr lang="ru-RU" altLang="ru-RU" sz="1600" dirty="0" err="1">
                <a:cs typeface="Arial"/>
              </a:rPr>
              <a:t>try-catch</a:t>
            </a:r>
            <a:r>
              <a:rPr lang="ru-RU" altLang="ru-RU" sz="1600" dirty="0">
                <a:cs typeface="Arial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altLang="ru-RU" sz="1800" dirty="0">
                <a:cs typeface="Arial"/>
              </a:rPr>
              <a:t>Интерфейс информирует пользователя и помогает устранить ошибки до сохранения.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2. РАЗРАБОТКА ПРИЛОЖЕНИЯ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1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cs typeface="Arial"/>
              </a:rPr>
              <a:t>РАБОТА С БАЗОЙ И ЭКСПОРТ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104456"/>
          </a:xfrm>
        </p:spPr>
        <p:txBody>
          <a:bodyPr>
            <a:normAutofit/>
          </a:bodyPr>
          <a:lstStyle/>
          <a:p>
            <a:r>
              <a:rPr lang="ru-RU" sz="1800" dirty="0"/>
              <a:t>Используется </a:t>
            </a:r>
            <a:r>
              <a:rPr lang="ru-RU" sz="1800" dirty="0" err="1"/>
              <a:t>SQLite</a:t>
            </a:r>
            <a:r>
              <a:rPr lang="ru-RU" sz="1800" dirty="0"/>
              <a:t> для хранения всех данных;</a:t>
            </a:r>
          </a:p>
          <a:p>
            <a:r>
              <a:rPr lang="ru-RU" sz="1800" dirty="0"/>
              <a:t>Поддерживается создание и редактирование расписаний через формы;</a:t>
            </a:r>
          </a:p>
          <a:p>
            <a:r>
              <a:rPr lang="ru-RU" sz="1800" dirty="0"/>
              <a:t>Есть возможность экспорта в CSV, например, для печати или анализа в Excel.</a:t>
            </a:r>
          </a:p>
          <a:p>
            <a:pPr marL="0" indent="0">
              <a:buNone/>
            </a:pPr>
            <a:r>
              <a:rPr lang="ru-RU" sz="1800" dirty="0"/>
              <a:t>Все изменения сохраняются в базу и могут быть повторно загружены.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ГЛАВА 2. РАЗРАБОТКА ПРИЛОЖЕНИЯ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173921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1145</TotalTime>
  <Words>637</Words>
  <Application>Microsoft Office PowerPoint</Application>
  <PresentationFormat>Экран (4:3)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Gilroy</vt:lpstr>
      <vt:lpstr>Gilroy Bold</vt:lpstr>
      <vt:lpstr>Gilroy SemiBold</vt:lpstr>
      <vt:lpstr>Николаенко_ААИ-2015</vt:lpstr>
      <vt:lpstr>Презентация PowerPoint</vt:lpstr>
      <vt:lpstr>АКТУАЛЬНОСТЬ И ЦЕЛЬ</vt:lpstr>
      <vt:lpstr>ООП КАК ОСНОВА АРХИТЕКТУРЫ</vt:lpstr>
      <vt:lpstr>ИСПОЛЬЗУЕМЫЕ ТЕХНОЛОГИИ</vt:lpstr>
      <vt:lpstr>АРХИТЕКТУРА ПРОЕКТА</vt:lpstr>
      <vt:lpstr>ИНТЕРФЕЙС ПОЛЬЗОВАТЕЛЯ</vt:lpstr>
      <vt:lpstr>ЛОГИКА РАСПРЕДЕЛЕНИЯ</vt:lpstr>
      <vt:lpstr>ОБРАБОТКА ОШИБОК</vt:lpstr>
      <vt:lpstr>РАБОТА С БАЗОЙ И ЭКСПОРТ</vt:lpstr>
      <vt:lpstr>СЦЕНАРИИ ТЕСТИРОВАНИЯ</vt:lpstr>
      <vt:lpstr>РЕЗУЛЬТАТЫ ТЕСТИРОВАНИЯ</vt:lpstr>
      <vt:lpstr>ИТОГ И ПЕРСПЕКТИВЫ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Дмитрий Зелёнкин</cp:lastModifiedBy>
  <cp:revision>100</cp:revision>
  <cp:lastPrinted>2016-06-06T19:02:34Z</cp:lastPrinted>
  <dcterms:created xsi:type="dcterms:W3CDTF">2015-04-17T11:13:20Z</dcterms:created>
  <dcterms:modified xsi:type="dcterms:W3CDTF">2025-06-25T12:07:20Z</dcterms:modified>
</cp:coreProperties>
</file>