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Default Extension="xlsm" ContentType="application/vnd.ms-excel.sheet.macroEnabled.12"/>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57"/>
  </p:notesMasterIdLst>
  <p:handoutMasterIdLst>
    <p:handoutMasterId r:id="rId58"/>
  </p:handoutMasterIdLst>
  <p:sldIdLst>
    <p:sldId id="258" r:id="rId2"/>
    <p:sldId id="348" r:id="rId3"/>
    <p:sldId id="338" r:id="rId4"/>
    <p:sldId id="340" r:id="rId5"/>
    <p:sldId id="355" r:id="rId6"/>
    <p:sldId id="357" r:id="rId7"/>
    <p:sldId id="350" r:id="rId8"/>
    <p:sldId id="351" r:id="rId9"/>
    <p:sldId id="259" r:id="rId10"/>
    <p:sldId id="260" r:id="rId11"/>
    <p:sldId id="261" r:id="rId12"/>
    <p:sldId id="262" r:id="rId13"/>
    <p:sldId id="263" r:id="rId14"/>
    <p:sldId id="264" r:id="rId15"/>
    <p:sldId id="352" r:id="rId16"/>
    <p:sldId id="353" r:id="rId17"/>
    <p:sldId id="307" r:id="rId18"/>
    <p:sldId id="308" r:id="rId19"/>
    <p:sldId id="487" r:id="rId20"/>
    <p:sldId id="488" r:id="rId21"/>
    <p:sldId id="309" r:id="rId22"/>
    <p:sldId id="364" r:id="rId23"/>
    <p:sldId id="365" r:id="rId24"/>
    <p:sldId id="265" r:id="rId25"/>
    <p:sldId id="266" r:id="rId26"/>
    <p:sldId id="267" r:id="rId27"/>
    <p:sldId id="269" r:id="rId28"/>
    <p:sldId id="358" r:id="rId29"/>
    <p:sldId id="359" r:id="rId30"/>
    <p:sldId id="279" r:id="rId31"/>
    <p:sldId id="316" r:id="rId32"/>
    <p:sldId id="317" r:id="rId33"/>
    <p:sldId id="361" r:id="rId34"/>
    <p:sldId id="349" r:id="rId35"/>
    <p:sldId id="489" r:id="rId36"/>
    <p:sldId id="490" r:id="rId37"/>
    <p:sldId id="491" r:id="rId38"/>
    <p:sldId id="492" r:id="rId39"/>
    <p:sldId id="493" r:id="rId40"/>
    <p:sldId id="362" r:id="rId41"/>
    <p:sldId id="494" r:id="rId42"/>
    <p:sldId id="311" r:id="rId43"/>
    <p:sldId id="334" r:id="rId44"/>
    <p:sldId id="341" r:id="rId45"/>
    <p:sldId id="318" r:id="rId46"/>
    <p:sldId id="319" r:id="rId47"/>
    <p:sldId id="312" r:id="rId48"/>
    <p:sldId id="320" r:id="rId49"/>
    <p:sldId id="315" r:id="rId50"/>
    <p:sldId id="314" r:id="rId51"/>
    <p:sldId id="497" r:id="rId52"/>
    <p:sldId id="498" r:id="rId53"/>
    <p:sldId id="313" r:id="rId54"/>
    <p:sldId id="495" r:id="rId55"/>
    <p:sldId id="496" r:id="rId5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Arial Unicode MS"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Arial Unicode MS"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Arial Unicode MS"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Arial Unicode MS"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Arial Unicode MS" charset="0"/>
      </a:defRPr>
    </a:lvl5pPr>
    <a:lvl6pPr marL="2286000" algn="l" defTabSz="457200" rtl="0" eaLnBrk="1" latinLnBrk="0" hangingPunct="1">
      <a:defRPr sz="2400" kern="1200">
        <a:solidFill>
          <a:schemeClr val="tx1"/>
        </a:solidFill>
        <a:latin typeface="Lucida Sans" charset="0"/>
        <a:ea typeface="ＭＳ Ｐゴシック" charset="0"/>
        <a:cs typeface="Arial Unicode MS" charset="0"/>
      </a:defRPr>
    </a:lvl6pPr>
    <a:lvl7pPr marL="2743200" algn="l" defTabSz="457200" rtl="0" eaLnBrk="1" latinLnBrk="0" hangingPunct="1">
      <a:defRPr sz="2400" kern="1200">
        <a:solidFill>
          <a:schemeClr val="tx1"/>
        </a:solidFill>
        <a:latin typeface="Lucida Sans" charset="0"/>
        <a:ea typeface="ＭＳ Ｐゴシック" charset="0"/>
        <a:cs typeface="Arial Unicode MS" charset="0"/>
      </a:defRPr>
    </a:lvl7pPr>
    <a:lvl8pPr marL="3200400" algn="l" defTabSz="457200" rtl="0" eaLnBrk="1" latinLnBrk="0" hangingPunct="1">
      <a:defRPr sz="2400" kern="1200">
        <a:solidFill>
          <a:schemeClr val="tx1"/>
        </a:solidFill>
        <a:latin typeface="Lucida Sans" charset="0"/>
        <a:ea typeface="ＭＳ Ｐゴシック" charset="0"/>
        <a:cs typeface="Arial Unicode MS" charset="0"/>
      </a:defRPr>
    </a:lvl8pPr>
    <a:lvl9pPr marL="3657600" algn="l" defTabSz="457200" rtl="0" eaLnBrk="1" latinLnBrk="0" hangingPunct="1">
      <a:defRPr sz="2400" kern="1200">
        <a:solidFill>
          <a:schemeClr val="tx1"/>
        </a:solidFill>
        <a:latin typeface="Lucida Sans" charset="0"/>
        <a:ea typeface="ＭＳ Ｐゴシック" charset="0"/>
        <a:cs typeface="Arial Unicode MS"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B2B2B2"/>
    <a:srgbClr val="FF9966"/>
    <a:srgbClr val="F4F3EB"/>
    <a:srgbClr val="F0EEEB"/>
    <a:srgbClr val="00A000"/>
    <a:srgbClr val="A40508"/>
    <a:srgbClr val="A50021"/>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3"/>
    <p:restoredTop sz="94690"/>
  </p:normalViewPr>
  <p:slideViewPr>
    <p:cSldViewPr>
      <p:cViewPr varScale="1">
        <p:scale>
          <a:sx n="49" d="100"/>
          <a:sy n="49" d="100"/>
        </p:scale>
        <p:origin x="-1080"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66" d="100"/>
          <a:sy n="66" d="100"/>
        </p:scale>
        <p:origin x="65536" y="13457817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hPercent val="60"/>
      <c:depthPercent val="100"/>
      <c:rAngAx val="1"/>
    </c:view3D>
    <c:floor>
      <c:spPr>
        <a:solidFill>
          <a:srgbClr val="C0C0C0"/>
        </a:solidFill>
        <a:ln w="3175">
          <a:solidFill>
            <a:srgbClr val="000000"/>
          </a:solidFill>
          <a:prstDash val="solid"/>
        </a:ln>
      </c:spPr>
    </c:floor>
    <c:sideWall>
      <c:spPr>
        <a:noFill/>
        <a:ln w="12700">
          <a:solidFill>
            <a:srgbClr val="000000"/>
          </a:solidFill>
          <a:prstDash val="solid"/>
        </a:ln>
      </c:spPr>
    </c:sideWall>
    <c:backWall>
      <c:spPr>
        <a:noFill/>
        <a:ln w="12700">
          <a:solidFill>
            <a:srgbClr val="000000"/>
          </a:solidFill>
          <a:prstDash val="solid"/>
        </a:ln>
      </c:spPr>
    </c:backWall>
    <c:plotArea>
      <c:layout>
        <c:manualLayout>
          <c:layoutTarget val="inner"/>
          <c:xMode val="edge"/>
          <c:yMode val="edge"/>
          <c:x val="7.90123456790124E-2"/>
          <c:y val="3.5175879396984952E-2"/>
          <c:w val="0.69876543209876696"/>
          <c:h val="0.82914572864321689"/>
        </c:manualLayout>
      </c:layout>
      <c:bar3DChart>
        <c:barDir val="col"/>
        <c:grouping val="clustered"/>
        <c:ser>
          <c:idx val="0"/>
          <c:order val="0"/>
          <c:tx>
            <c:strRef>
              <c:f>Sheet1!$A$2</c:f>
              <c:strCache>
                <c:ptCount val="1"/>
                <c:pt idx="0">
                  <c:v>Unstructured</c:v>
                </c:pt>
              </c:strCache>
            </c:strRef>
          </c:tx>
          <c:spPr>
            <a:solidFill>
              <a:srgbClr val="139CB7"/>
            </a:solidFill>
            <a:ln w="11669">
              <a:solidFill>
                <a:srgbClr val="000000"/>
              </a:solidFill>
              <a:prstDash val="solid"/>
            </a:ln>
          </c:spPr>
          <c:cat>
            <c:strRef>
              <c:f>Sheet1!$B$1:$C$1</c:f>
              <c:strCache>
                <c:ptCount val="2"/>
                <c:pt idx="0">
                  <c:v>Data volume</c:v>
                </c:pt>
                <c:pt idx="1">
                  <c:v>Market Cap</c:v>
                </c:pt>
              </c:strCache>
            </c:strRef>
          </c:cat>
          <c:val>
            <c:numRef>
              <c:f>Sheet1!$B$2:$C$2</c:f>
              <c:numCache>
                <c:formatCode>General</c:formatCode>
                <c:ptCount val="2"/>
                <c:pt idx="0">
                  <c:v>80</c:v>
                </c:pt>
                <c:pt idx="1">
                  <c:v>3</c:v>
                </c:pt>
              </c:numCache>
            </c:numRef>
          </c:val>
          <c:extLst xmlns:c16r2="http://schemas.microsoft.com/office/drawing/2015/06/chart">
            <c:ext xmlns:c16="http://schemas.microsoft.com/office/drawing/2014/chart" uri="{C3380CC4-5D6E-409C-BE32-E72D297353CC}">
              <c16:uniqueId val="{00000000-0C8C-F445-A9D2-CB702CCD6C4E}"/>
            </c:ext>
          </c:extLst>
        </c:ser>
        <c:ser>
          <c:idx val="1"/>
          <c:order val="1"/>
          <c:tx>
            <c:strRef>
              <c:f>Sheet1!$A$3</c:f>
              <c:strCache>
                <c:ptCount val="1"/>
                <c:pt idx="0">
                  <c:v>Structured</c:v>
                </c:pt>
              </c:strCache>
            </c:strRef>
          </c:tx>
          <c:spPr>
            <a:solidFill>
              <a:srgbClr val="233337"/>
            </a:solidFill>
            <a:ln w="11669">
              <a:solidFill>
                <a:srgbClr val="000000"/>
              </a:solidFill>
              <a:prstDash val="solid"/>
            </a:ln>
          </c:spPr>
          <c:cat>
            <c:strRef>
              <c:f>Sheet1!$B$1:$C$1</c:f>
              <c:strCache>
                <c:ptCount val="2"/>
                <c:pt idx="0">
                  <c:v>Data volume</c:v>
                </c:pt>
                <c:pt idx="1">
                  <c:v>Market Cap</c:v>
                </c:pt>
              </c:strCache>
            </c:strRef>
          </c:cat>
          <c:val>
            <c:numRef>
              <c:f>Sheet1!$B$3:$C$3</c:f>
              <c:numCache>
                <c:formatCode>General</c:formatCode>
                <c:ptCount val="2"/>
                <c:pt idx="0">
                  <c:v>20</c:v>
                </c:pt>
                <c:pt idx="1">
                  <c:v>100</c:v>
                </c:pt>
              </c:numCache>
            </c:numRef>
          </c:val>
          <c:extLst xmlns:c16r2="http://schemas.microsoft.com/office/drawing/2015/06/chart">
            <c:ext xmlns:c16="http://schemas.microsoft.com/office/drawing/2014/chart" uri="{C3380CC4-5D6E-409C-BE32-E72D297353CC}">
              <c16:uniqueId val="{00000001-0C8C-F445-A9D2-CB702CCD6C4E}"/>
            </c:ext>
          </c:extLst>
        </c:ser>
        <c:gapDepth val="0"/>
        <c:shape val="box"/>
        <c:axId val="135303936"/>
        <c:axId val="84140800"/>
        <c:axId val="0"/>
      </c:bar3DChart>
      <c:catAx>
        <c:axId val="135303936"/>
        <c:scaling>
          <c:orientation val="minMax"/>
        </c:scaling>
        <c:axPos val="b"/>
        <c:numFmt formatCode="General" sourceLinked="1"/>
        <c:tickLblPos val="low"/>
        <c:spPr>
          <a:ln w="2918">
            <a:solidFill>
              <a:srgbClr val="000000"/>
            </a:solidFill>
            <a:prstDash val="solid"/>
          </a:ln>
        </c:spPr>
        <c:txPr>
          <a:bodyPr rot="0" vert="horz"/>
          <a:lstStyle/>
          <a:p>
            <a:pPr>
              <a:defRPr sz="1400" b="1" i="0" u="none" strike="noStrike" baseline="0">
                <a:solidFill>
                  <a:srgbClr val="000000"/>
                </a:solidFill>
                <a:latin typeface="Tahoma"/>
                <a:ea typeface="Tahoma"/>
                <a:cs typeface="Tahoma"/>
              </a:defRPr>
            </a:pPr>
            <a:endParaRPr lang="en-US"/>
          </a:p>
        </c:txPr>
        <c:crossAx val="84140800"/>
        <c:crosses val="autoZero"/>
        <c:auto val="1"/>
        <c:lblAlgn val="ctr"/>
        <c:lblOffset val="100"/>
        <c:tickLblSkip val="1"/>
        <c:tickMarkSkip val="1"/>
      </c:catAx>
      <c:valAx>
        <c:axId val="84140800"/>
        <c:scaling>
          <c:orientation val="minMax"/>
          <c:max val="250"/>
        </c:scaling>
        <c:axPos val="l"/>
        <c:majorGridlines>
          <c:spPr>
            <a:ln w="2918">
              <a:solidFill>
                <a:srgbClr val="000000"/>
              </a:solidFill>
              <a:prstDash val="solid"/>
            </a:ln>
          </c:spPr>
        </c:majorGridlines>
        <c:numFmt formatCode="General" sourceLinked="1"/>
        <c:tickLblPos val="nextTo"/>
        <c:spPr>
          <a:ln w="2918">
            <a:solidFill>
              <a:srgbClr val="000000"/>
            </a:solidFill>
            <a:prstDash val="solid"/>
          </a:ln>
        </c:spPr>
        <c:txPr>
          <a:bodyPr rot="0" vert="horz"/>
          <a:lstStyle/>
          <a:p>
            <a:pPr>
              <a:defRPr sz="1400" b="1" i="0" u="none" strike="noStrike" baseline="0">
                <a:solidFill>
                  <a:srgbClr val="000000"/>
                </a:solidFill>
                <a:latin typeface="Tahoma"/>
                <a:ea typeface="Tahoma"/>
                <a:cs typeface="Tahoma"/>
              </a:defRPr>
            </a:pPr>
            <a:endParaRPr lang="en-US"/>
          </a:p>
        </c:txPr>
        <c:crossAx val="135303936"/>
        <c:crosses val="autoZero"/>
        <c:crossBetween val="between"/>
        <c:majorUnit val="50"/>
      </c:valAx>
      <c:spPr>
        <a:noFill/>
        <a:ln w="25398">
          <a:noFill/>
        </a:ln>
      </c:spPr>
    </c:plotArea>
    <c:legend>
      <c:legendPos val="r"/>
      <c:layout>
        <c:manualLayout>
          <c:xMode val="edge"/>
          <c:yMode val="edge"/>
          <c:x val="0.79753089638629604"/>
          <c:y val="0.43216075554658201"/>
          <c:w val="0.19259255879438919"/>
          <c:h val="0.13567848890683601"/>
        </c:manualLayout>
      </c:layout>
      <c:spPr>
        <a:noFill/>
        <a:ln w="2918">
          <a:solidFill>
            <a:srgbClr val="000000"/>
          </a:solidFill>
          <a:prstDash val="solid"/>
        </a:ln>
      </c:spPr>
      <c:txPr>
        <a:bodyPr/>
        <a:lstStyle/>
        <a:p>
          <a:pPr>
            <a:defRPr sz="1400" b="1" i="0" u="none" strike="noStrike" baseline="0">
              <a:solidFill>
                <a:srgbClr val="000000"/>
              </a:solidFill>
              <a:latin typeface="Tahoma"/>
              <a:ea typeface="Tahoma"/>
              <a:cs typeface="Tahoma"/>
            </a:defRPr>
          </a:pPr>
          <a:endParaRPr lang="en-US"/>
        </a:p>
      </c:txPr>
    </c:legend>
    <c:plotVisOnly val="1"/>
    <c:dispBlanksAs val="gap"/>
  </c:chart>
  <c:spPr>
    <a:noFill/>
    <a:ln>
      <a:noFill/>
    </a:ln>
  </c:spPr>
  <c:txPr>
    <a:bodyPr/>
    <a:lstStyle/>
    <a:p>
      <a:pPr>
        <a:defRPr sz="850" b="1" i="0" u="none" strike="noStrike" baseline="0">
          <a:solidFill>
            <a:srgbClr val="000000"/>
          </a:solidFill>
          <a:latin typeface="Tahoma"/>
          <a:ea typeface="Tahoma"/>
          <a:cs typeface="Tahoma"/>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hPercent val="60"/>
      <c:depthPercent val="100"/>
      <c:rAngAx val="1"/>
    </c:view3D>
    <c:floor>
      <c:spPr>
        <a:solidFill>
          <a:srgbClr val="C0C0C0"/>
        </a:solidFill>
        <a:ln w="3175">
          <a:solidFill>
            <a:srgbClr val="000000"/>
          </a:solidFill>
          <a:prstDash val="solid"/>
        </a:ln>
      </c:spPr>
    </c:floor>
    <c:sideWall>
      <c:spPr>
        <a:noFill/>
        <a:ln w="12700">
          <a:solidFill>
            <a:srgbClr val="000000"/>
          </a:solidFill>
          <a:prstDash val="solid"/>
        </a:ln>
      </c:spPr>
    </c:sideWall>
    <c:backWall>
      <c:spPr>
        <a:noFill/>
        <a:ln w="12700">
          <a:solidFill>
            <a:srgbClr val="000000"/>
          </a:solidFill>
          <a:prstDash val="solid"/>
        </a:ln>
      </c:spPr>
    </c:backWall>
    <c:plotArea>
      <c:layout>
        <c:manualLayout>
          <c:layoutTarget val="inner"/>
          <c:xMode val="edge"/>
          <c:yMode val="edge"/>
          <c:x val="7.9012345679012302E-2"/>
          <c:y val="3.517587939698491E-2"/>
          <c:w val="0.69876543209876618"/>
          <c:h val="0.82914572864321689"/>
        </c:manualLayout>
      </c:layout>
      <c:bar3DChart>
        <c:barDir val="col"/>
        <c:grouping val="clustered"/>
        <c:ser>
          <c:idx val="0"/>
          <c:order val="0"/>
          <c:tx>
            <c:strRef>
              <c:f>Sheet1!$A$2</c:f>
              <c:strCache>
                <c:ptCount val="1"/>
                <c:pt idx="0">
                  <c:v>Unstructured</c:v>
                </c:pt>
              </c:strCache>
            </c:strRef>
          </c:tx>
          <c:spPr>
            <a:solidFill>
              <a:srgbClr val="139CB7"/>
            </a:solidFill>
            <a:ln w="11669">
              <a:solidFill>
                <a:srgbClr val="000000"/>
              </a:solidFill>
              <a:prstDash val="solid"/>
            </a:ln>
          </c:spPr>
          <c:cat>
            <c:strRef>
              <c:f>Sheet1!$B$1:$C$1</c:f>
              <c:strCache>
                <c:ptCount val="2"/>
                <c:pt idx="0">
                  <c:v>Data volume</c:v>
                </c:pt>
                <c:pt idx="1">
                  <c:v>Market Cap</c:v>
                </c:pt>
              </c:strCache>
            </c:strRef>
          </c:cat>
          <c:val>
            <c:numRef>
              <c:f>Sheet1!$B$2:$C$2</c:f>
              <c:numCache>
                <c:formatCode>General</c:formatCode>
                <c:ptCount val="2"/>
                <c:pt idx="0">
                  <c:v>180</c:v>
                </c:pt>
                <c:pt idx="1">
                  <c:v>230</c:v>
                </c:pt>
              </c:numCache>
            </c:numRef>
          </c:val>
          <c:extLst xmlns:c16r2="http://schemas.microsoft.com/office/drawing/2015/06/chart">
            <c:ext xmlns:c16="http://schemas.microsoft.com/office/drawing/2014/chart" uri="{C3380CC4-5D6E-409C-BE32-E72D297353CC}">
              <c16:uniqueId val="{00000000-93DA-044B-9C7B-CC29E6EFA8A2}"/>
            </c:ext>
          </c:extLst>
        </c:ser>
        <c:ser>
          <c:idx val="1"/>
          <c:order val="1"/>
          <c:tx>
            <c:strRef>
              <c:f>Sheet1!$A$3</c:f>
              <c:strCache>
                <c:ptCount val="1"/>
                <c:pt idx="0">
                  <c:v>Structured</c:v>
                </c:pt>
              </c:strCache>
            </c:strRef>
          </c:tx>
          <c:spPr>
            <a:solidFill>
              <a:srgbClr val="233337"/>
            </a:solidFill>
            <a:ln w="11669">
              <a:solidFill>
                <a:srgbClr val="000000"/>
              </a:solidFill>
              <a:prstDash val="solid"/>
            </a:ln>
          </c:spPr>
          <c:cat>
            <c:strRef>
              <c:f>Sheet1!$B$1:$C$1</c:f>
              <c:strCache>
                <c:ptCount val="2"/>
                <c:pt idx="0">
                  <c:v>Data volume</c:v>
                </c:pt>
                <c:pt idx="1">
                  <c:v>Market Cap</c:v>
                </c:pt>
              </c:strCache>
            </c:strRef>
          </c:cat>
          <c:val>
            <c:numRef>
              <c:f>Sheet1!$B$3:$C$3</c:f>
              <c:numCache>
                <c:formatCode>General</c:formatCode>
                <c:ptCount val="2"/>
                <c:pt idx="0">
                  <c:v>30</c:v>
                </c:pt>
                <c:pt idx="1">
                  <c:v>160</c:v>
                </c:pt>
              </c:numCache>
            </c:numRef>
          </c:val>
          <c:extLst xmlns:c16r2="http://schemas.microsoft.com/office/drawing/2015/06/chart">
            <c:ext xmlns:c16="http://schemas.microsoft.com/office/drawing/2014/chart" uri="{C3380CC4-5D6E-409C-BE32-E72D297353CC}">
              <c16:uniqueId val="{00000001-93DA-044B-9C7B-CC29E6EFA8A2}"/>
            </c:ext>
          </c:extLst>
        </c:ser>
        <c:gapDepth val="0"/>
        <c:shape val="box"/>
        <c:axId val="86742912"/>
        <c:axId val="86744448"/>
        <c:axId val="0"/>
      </c:bar3DChart>
      <c:catAx>
        <c:axId val="86742912"/>
        <c:scaling>
          <c:orientation val="minMax"/>
        </c:scaling>
        <c:axPos val="b"/>
        <c:numFmt formatCode="General" sourceLinked="1"/>
        <c:tickLblPos val="low"/>
        <c:spPr>
          <a:ln w="2918">
            <a:solidFill>
              <a:srgbClr val="000000"/>
            </a:solidFill>
            <a:prstDash val="solid"/>
          </a:ln>
        </c:spPr>
        <c:txPr>
          <a:bodyPr rot="0" vert="horz"/>
          <a:lstStyle/>
          <a:p>
            <a:pPr>
              <a:defRPr sz="1400" b="1" i="0" u="none" strike="noStrike" baseline="0">
                <a:solidFill>
                  <a:srgbClr val="000000"/>
                </a:solidFill>
                <a:latin typeface="Tahoma"/>
                <a:ea typeface="Tahoma"/>
                <a:cs typeface="Tahoma"/>
              </a:defRPr>
            </a:pPr>
            <a:endParaRPr lang="en-US"/>
          </a:p>
        </c:txPr>
        <c:crossAx val="86744448"/>
        <c:crosses val="autoZero"/>
        <c:auto val="1"/>
        <c:lblAlgn val="ctr"/>
        <c:lblOffset val="100"/>
        <c:tickLblSkip val="1"/>
        <c:tickMarkSkip val="1"/>
      </c:catAx>
      <c:valAx>
        <c:axId val="86744448"/>
        <c:scaling>
          <c:orientation val="minMax"/>
          <c:max val="250"/>
        </c:scaling>
        <c:axPos val="l"/>
        <c:majorGridlines>
          <c:spPr>
            <a:ln w="2918">
              <a:solidFill>
                <a:srgbClr val="000000"/>
              </a:solidFill>
              <a:prstDash val="solid"/>
            </a:ln>
          </c:spPr>
        </c:majorGridlines>
        <c:numFmt formatCode="General" sourceLinked="1"/>
        <c:tickLblPos val="nextTo"/>
        <c:spPr>
          <a:ln w="2918">
            <a:solidFill>
              <a:srgbClr val="000000"/>
            </a:solidFill>
            <a:prstDash val="solid"/>
          </a:ln>
        </c:spPr>
        <c:txPr>
          <a:bodyPr rot="0" vert="horz"/>
          <a:lstStyle/>
          <a:p>
            <a:pPr>
              <a:defRPr sz="1400" b="1" i="0" u="none" strike="noStrike" baseline="0">
                <a:solidFill>
                  <a:srgbClr val="000000"/>
                </a:solidFill>
                <a:latin typeface="Tahoma"/>
                <a:ea typeface="Tahoma"/>
                <a:cs typeface="Tahoma"/>
              </a:defRPr>
            </a:pPr>
            <a:endParaRPr lang="en-US"/>
          </a:p>
        </c:txPr>
        <c:crossAx val="86742912"/>
        <c:crosses val="autoZero"/>
        <c:crossBetween val="between"/>
        <c:majorUnit val="50"/>
      </c:valAx>
      <c:spPr>
        <a:noFill/>
        <a:ln w="25398">
          <a:noFill/>
        </a:ln>
      </c:spPr>
    </c:plotArea>
    <c:legend>
      <c:legendPos val="r"/>
      <c:layout>
        <c:manualLayout>
          <c:xMode val="edge"/>
          <c:yMode val="edge"/>
          <c:x val="0.79753089638629604"/>
          <c:y val="0.43216075554658201"/>
          <c:w val="0.192592558794389"/>
          <c:h val="0.13567848890683601"/>
        </c:manualLayout>
      </c:layout>
      <c:spPr>
        <a:noFill/>
        <a:ln w="2918">
          <a:solidFill>
            <a:srgbClr val="000000"/>
          </a:solidFill>
          <a:prstDash val="solid"/>
        </a:ln>
      </c:spPr>
      <c:txPr>
        <a:bodyPr/>
        <a:lstStyle/>
        <a:p>
          <a:pPr>
            <a:defRPr sz="1400" b="1" i="0" u="none" strike="noStrike" baseline="0">
              <a:solidFill>
                <a:srgbClr val="000000"/>
              </a:solidFill>
              <a:latin typeface="Tahoma"/>
              <a:ea typeface="Tahoma"/>
              <a:cs typeface="Tahoma"/>
            </a:defRPr>
          </a:pPr>
          <a:endParaRPr lang="en-US"/>
        </a:p>
      </c:txPr>
    </c:legend>
    <c:plotVisOnly val="1"/>
    <c:dispBlanksAs val="gap"/>
  </c:chart>
  <c:spPr>
    <a:noFill/>
    <a:ln>
      <a:noFill/>
    </a:ln>
  </c:spPr>
  <c:txPr>
    <a:bodyPr/>
    <a:lstStyle/>
    <a:p>
      <a:pPr>
        <a:defRPr sz="850" b="1" i="0" u="none" strike="noStrike" baseline="0">
          <a:solidFill>
            <a:srgbClr val="000000"/>
          </a:solidFill>
          <a:latin typeface="Tahoma"/>
          <a:ea typeface="Tahoma"/>
          <a:cs typeface="Tahoma"/>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defRPr sz="1200">
                <a:latin typeface="Tahoma" charset="0"/>
                <a:ea typeface="Arial Unicode MS" charset="0"/>
              </a:defRPr>
            </a:lvl1pPr>
          </a:lstStyle>
          <a:p>
            <a:pPr>
              <a:defRPr/>
            </a:pPr>
            <a:endParaRPr lang="en-US"/>
          </a:p>
        </p:txBody>
      </p:sp>
      <p:sp>
        <p:nvSpPr>
          <p:cNvPr id="9728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a:defRPr sz="1200">
                <a:latin typeface="Tahoma" charset="0"/>
                <a:ea typeface="Arial Unicode MS" charset="0"/>
              </a:defRPr>
            </a:lvl1pPr>
          </a:lstStyle>
          <a:p>
            <a:pPr>
              <a:defRPr/>
            </a:pPr>
            <a:endParaRPr lang="en-US"/>
          </a:p>
        </p:txBody>
      </p:sp>
      <p:sp>
        <p:nvSpPr>
          <p:cNvPr id="9728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defRPr sz="1200">
                <a:latin typeface="Tahoma" charset="0"/>
                <a:ea typeface="Arial Unicode MS" charset="0"/>
              </a:defRPr>
            </a:lvl1pPr>
          </a:lstStyle>
          <a:p>
            <a:pPr>
              <a:defRPr/>
            </a:pPr>
            <a:endParaRPr lang="en-US"/>
          </a:p>
        </p:txBody>
      </p:sp>
      <p:sp>
        <p:nvSpPr>
          <p:cNvPr id="9728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a:defRPr sz="1200">
                <a:latin typeface="Tahoma" charset="0"/>
              </a:defRPr>
            </a:lvl1pPr>
          </a:lstStyle>
          <a:p>
            <a:fld id="{437807DD-A241-D94D-B937-A271B5E43D23}" type="slidenum">
              <a:rPr lang="en-US"/>
              <a:pPr/>
              <a:t>‹#›</a:t>
            </a:fld>
            <a:endParaRPr lang="en-US"/>
          </a:p>
        </p:txBody>
      </p:sp>
    </p:spTree>
    <p:extLst>
      <p:ext uri="{BB962C8B-B14F-4D97-AF65-F5344CB8AC3E}">
        <p14:creationId xmlns:p14="http://schemas.microsoft.com/office/powerpoint/2010/main" xmlns="" val="20686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defRPr sz="1200">
                <a:ea typeface="Arial Unicode MS" charset="0"/>
              </a:defRPr>
            </a:lvl1pPr>
          </a:lstStyle>
          <a:p>
            <a:pPr>
              <a:defRPr/>
            </a:pPr>
            <a:endParaRPr lang="en-US"/>
          </a:p>
        </p:txBody>
      </p:sp>
      <p:sp>
        <p:nvSpPr>
          <p:cNvPr id="1013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a:defRPr sz="1200">
                <a:ea typeface="Arial Unicode MS"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13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defRPr sz="1200">
                <a:ea typeface="Arial Unicode MS" charset="0"/>
              </a:defRPr>
            </a:lvl1pPr>
          </a:lstStyle>
          <a:p>
            <a:pPr>
              <a:defRPr/>
            </a:pPr>
            <a:endParaRPr lang="en-US"/>
          </a:p>
        </p:txBody>
      </p:sp>
      <p:sp>
        <p:nvSpPr>
          <p:cNvPr id="1013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a:defRPr sz="1200"/>
            </a:lvl1pPr>
          </a:lstStyle>
          <a:p>
            <a:fld id="{4CA64ED6-6AC7-0648-9B49-C01E4E7584FA}" type="slidenum">
              <a:rPr lang="en-US"/>
              <a:pPr/>
              <a:t>‹#›</a:t>
            </a:fld>
            <a:endParaRPr lang="en-US"/>
          </a:p>
        </p:txBody>
      </p:sp>
    </p:spTree>
    <p:extLst>
      <p:ext uri="{BB962C8B-B14F-4D97-AF65-F5344CB8AC3E}">
        <p14:creationId xmlns:p14="http://schemas.microsoft.com/office/powerpoint/2010/main" xmlns="" val="23567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the surprise of many, the</a:t>
            </a:r>
            <a:r>
              <a:rPr lang="en-US" baseline="0" dirty="0"/>
              <a:t> search box has become the preferred method of information access.</a:t>
            </a:r>
          </a:p>
          <a:p>
            <a:r>
              <a:rPr lang="en-US" baseline="0" dirty="0"/>
              <a:t>Customers ask: Why can’t I search my database in the same way?</a:t>
            </a:r>
            <a:endParaRPr lang="en-US" dirty="0"/>
          </a:p>
        </p:txBody>
      </p:sp>
      <p:sp>
        <p:nvSpPr>
          <p:cNvPr id="4" name="Slide Number Placeholder 3"/>
          <p:cNvSpPr>
            <a:spLocks noGrp="1"/>
          </p:cNvSpPr>
          <p:nvPr>
            <p:ph type="sldNum" sz="quarter" idx="10"/>
          </p:nvPr>
        </p:nvSpPr>
        <p:spPr/>
        <p:txBody>
          <a:bodyPr/>
          <a:lstStyle/>
          <a:p>
            <a:fld id="{4CA64ED6-6AC7-0648-9B49-C01E4E7584FA}" type="slidenum">
              <a:rPr lang="en-US" smtClean="0"/>
              <a:pPr/>
              <a:t>4</a:t>
            </a:fld>
            <a:endParaRPr lang="en-US"/>
          </a:p>
        </p:txBody>
      </p:sp>
    </p:spTree>
    <p:extLst>
      <p:ext uri="{BB962C8B-B14F-4D97-AF65-F5344CB8AC3E}">
        <p14:creationId xmlns:p14="http://schemas.microsoft.com/office/powerpoint/2010/main" xmlns="" val="5472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Grep is line-oriented; IR is document oriented.</a:t>
            </a:r>
          </a:p>
        </p:txBody>
      </p:sp>
      <p:sp>
        <p:nvSpPr>
          <p:cNvPr id="235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644AC94-94C4-F641-9ABE-5753001E5A8E}" type="slidenum">
              <a:rPr lang="en-US" sz="1200"/>
              <a:pPr eaLnBrk="1" hangingPunct="1"/>
              <a:t>9</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Wikimedia commons picture of Shake</a:t>
            </a:r>
          </a:p>
        </p:txBody>
      </p:sp>
      <p:sp>
        <p:nvSpPr>
          <p:cNvPr id="4" name="Slide Number Placeholder 3"/>
          <p:cNvSpPr>
            <a:spLocks noGrp="1"/>
          </p:cNvSpPr>
          <p:nvPr>
            <p:ph type="sldNum" sz="quarter" idx="10"/>
          </p:nvPr>
        </p:nvSpPr>
        <p:spPr/>
        <p:txBody>
          <a:bodyPr/>
          <a:lstStyle/>
          <a:p>
            <a:fld id="{4CA64ED6-6AC7-0648-9B49-C01E4E7584FA}" type="slidenum">
              <a:rPr lang="en-US" smtClean="0"/>
              <a:pPr/>
              <a:t>12</a:t>
            </a:fld>
            <a:endParaRPr lang="en-US"/>
          </a:p>
        </p:txBody>
      </p:sp>
    </p:spTree>
    <p:extLst>
      <p:ext uri="{BB962C8B-B14F-4D97-AF65-F5344CB8AC3E}">
        <p14:creationId xmlns:p14="http://schemas.microsoft.com/office/powerpoint/2010/main" xmlns="" val="127964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ea typeface="ＭＳ Ｐゴシック" charset="0"/>
                <a:cs typeface="ＭＳ Ｐゴシック" charset="0"/>
              </a:rPr>
              <a:t>Linked lists generally preferred to arrays</a:t>
            </a:r>
          </a:p>
          <a:p>
            <a:pPr lvl="1" eaLnBrk="1" hangingPunct="1"/>
            <a:r>
              <a:rPr lang="en-US">
                <a:ea typeface="ＭＳ Ｐゴシック" charset="0"/>
              </a:rPr>
              <a:t>Dynamic space allocation</a:t>
            </a:r>
          </a:p>
          <a:p>
            <a:pPr lvl="1" eaLnBrk="1" hangingPunct="1"/>
            <a:r>
              <a:rPr lang="en-US">
                <a:ea typeface="ＭＳ Ｐゴシック" charset="0"/>
              </a:rPr>
              <a:t>Insertion of terms into documents easy</a:t>
            </a:r>
          </a:p>
          <a:p>
            <a:pPr lvl="1" eaLnBrk="1" hangingPunct="1"/>
            <a:r>
              <a:rPr lang="en-US">
                <a:ea typeface="ＭＳ Ｐゴシック" charset="0"/>
              </a:rPr>
              <a:t>Space overhead of pointers</a:t>
            </a:r>
          </a:p>
        </p:txBody>
      </p:sp>
      <p:sp>
        <p:nvSpPr>
          <p:cNvPr id="358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B632D185-AEE8-C849-8506-459AF6C7FEEE}" type="slidenum">
              <a:rPr lang="en-US" sz="1200"/>
              <a:pPr eaLnBrk="1" hangingPunct="1"/>
              <a:t>18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icons from free icon set: http://</a:t>
            </a:r>
            <a:r>
              <a:rPr lang="en-US" dirty="0" err="1"/>
              <a:t>www.icojoy.com</a:t>
            </a:r>
            <a:r>
              <a:rPr lang="en-US" dirty="0"/>
              <a:t>/articles/44/</a:t>
            </a:r>
          </a:p>
        </p:txBody>
      </p:sp>
      <p:sp>
        <p:nvSpPr>
          <p:cNvPr id="4" name="Slide Number Placeholder 3"/>
          <p:cNvSpPr>
            <a:spLocks noGrp="1"/>
          </p:cNvSpPr>
          <p:nvPr>
            <p:ph type="sldNum" sz="quarter" idx="10"/>
          </p:nvPr>
        </p:nvSpPr>
        <p:spPr/>
        <p:txBody>
          <a:bodyPr/>
          <a:lstStyle/>
          <a:p>
            <a:fld id="{4CA64ED6-6AC7-0648-9B49-C01E4E7584FA}" type="slidenum">
              <a:rPr lang="en-US" smtClean="0"/>
              <a:pPr/>
              <a:t>21</a:t>
            </a:fld>
            <a:endParaRPr lang="en-US"/>
          </a:p>
        </p:txBody>
      </p:sp>
    </p:spTree>
    <p:extLst>
      <p:ext uri="{BB962C8B-B14F-4D97-AF65-F5344CB8AC3E}">
        <p14:creationId xmlns:p14="http://schemas.microsoft.com/office/powerpoint/2010/main" xmlns="" val="359087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icons from free icon set: http://</a:t>
            </a:r>
            <a:r>
              <a:rPr lang="en-US" dirty="0" err="1"/>
              <a:t>www.icojoy.com</a:t>
            </a:r>
            <a:r>
              <a:rPr lang="en-US" dirty="0"/>
              <a:t>/articles/44/</a:t>
            </a:r>
          </a:p>
        </p:txBody>
      </p:sp>
      <p:sp>
        <p:nvSpPr>
          <p:cNvPr id="4" name="Slide Number Placeholder 3"/>
          <p:cNvSpPr>
            <a:spLocks noGrp="1"/>
          </p:cNvSpPr>
          <p:nvPr>
            <p:ph type="sldNum" sz="quarter" idx="10"/>
          </p:nvPr>
        </p:nvSpPr>
        <p:spPr/>
        <p:txBody>
          <a:bodyPr/>
          <a:lstStyle/>
          <a:p>
            <a:fld id="{4CA64ED6-6AC7-0648-9B49-C01E4E7584FA}" type="slidenum">
              <a:rPr lang="en-US" smtClean="0"/>
              <a:pPr/>
              <a:t>22</a:t>
            </a:fld>
            <a:endParaRPr lang="en-US"/>
          </a:p>
        </p:txBody>
      </p:sp>
    </p:spTree>
    <p:extLst>
      <p:ext uri="{BB962C8B-B14F-4D97-AF65-F5344CB8AC3E}">
        <p14:creationId xmlns:p14="http://schemas.microsoft.com/office/powerpoint/2010/main" xmlns="" val="359087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p>
            <a:pPr>
              <a:defRPr/>
            </a:pPr>
            <a:r>
              <a:rPr lang="en-US" sz="3600">
                <a:solidFill>
                  <a:srgbClr val="FBFCFF"/>
                </a:solidFill>
                <a:latin typeface="Calibri" charset="0"/>
                <a:ea typeface="Arial Unicode MS" charset="0"/>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Arial Unicode MS" charset="0"/>
              <a:cs typeface="Arial Unicode MS" charset="0"/>
            </a:endParaRPr>
          </a:p>
        </p:txBody>
      </p:sp>
      <p:sp>
        <p:nvSpPr>
          <p:cNvPr id="6" name="Rectangle 5"/>
          <p:cNvSpPr/>
          <p:nvPr/>
        </p:nvSpPr>
        <p:spPr>
          <a:xfrm>
            <a:off x="830263" y="2590800"/>
            <a:ext cx="5646737" cy="830263"/>
          </a:xfrm>
          <a:prstGeom prst="rect">
            <a:avLst/>
          </a:prstGeom>
        </p:spPr>
        <p:txBody>
          <a:bodyPr wrap="none">
            <a:spAutoFit/>
          </a:bodyPr>
          <a:lstStyle/>
          <a:p>
            <a:pPr>
              <a:defRPr/>
            </a:pPr>
            <a:r>
              <a:rPr lang="en-US" sz="4800" b="1">
                <a:solidFill>
                  <a:srgbClr val="139CB7"/>
                </a:solidFill>
                <a:latin typeface="Calibri" charset="0"/>
                <a:ea typeface="Arial Unicode MS"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pPr>
              <a:defRPr/>
            </a:pPr>
            <a:endParaRPr lang="en-US"/>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35FB3C54-3D1D-C348-A420-03894B8BD6A6}" type="slidenum">
              <a:rPr lang="en-US"/>
              <a:pPr/>
              <a:t>‹#›</a:t>
            </a:fld>
            <a:endParaRPr lang="en-US"/>
          </a:p>
        </p:txBody>
      </p:sp>
    </p:spTree>
    <p:extLst>
      <p:ext uri="{BB962C8B-B14F-4D97-AF65-F5344CB8AC3E}">
        <p14:creationId xmlns:p14="http://schemas.microsoft.com/office/powerpoint/2010/main" xmlns="" val="25797318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56A21AC-5AE0-724C-A631-E8DFBB512738}" type="slidenum">
              <a:rPr lang="en-US"/>
              <a:pPr/>
              <a:t>‹#›</a:t>
            </a:fld>
            <a:endParaRPr lang="en-US"/>
          </a:p>
        </p:txBody>
      </p:sp>
    </p:spTree>
    <p:extLst>
      <p:ext uri="{BB962C8B-B14F-4D97-AF65-F5344CB8AC3E}">
        <p14:creationId xmlns:p14="http://schemas.microsoft.com/office/powerpoint/2010/main" xmlns="" val="421040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3CE1108-5824-6545-8B47-627FD8748A23}" type="slidenum">
              <a:rPr lang="en-US"/>
              <a:pPr/>
              <a:t>‹#›</a:t>
            </a:fld>
            <a:endParaRPr lang="en-US"/>
          </a:p>
        </p:txBody>
      </p:sp>
    </p:spTree>
    <p:extLst>
      <p:ext uri="{BB962C8B-B14F-4D97-AF65-F5344CB8AC3E}">
        <p14:creationId xmlns:p14="http://schemas.microsoft.com/office/powerpoint/2010/main" xmlns="" val="1036656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Chart Placeholder 2"/>
          <p:cNvSpPr>
            <a:spLocks noGrp="1"/>
          </p:cNvSpPr>
          <p:nvPr>
            <p:ph type="chart" idx="1"/>
          </p:nvPr>
        </p:nvSpPr>
        <p:spPr>
          <a:xfrm>
            <a:off x="685800" y="1752600"/>
            <a:ext cx="7772400" cy="47244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19E2CA-9A73-0648-B7E8-B307F27DAFA7}" type="slidenum">
              <a:rPr lang="en-US"/>
              <a:pPr/>
              <a:t>‹#›</a:t>
            </a:fld>
            <a:endParaRPr lang="en-US"/>
          </a:p>
        </p:txBody>
      </p:sp>
    </p:spTree>
    <p:extLst>
      <p:ext uri="{BB962C8B-B14F-4D97-AF65-F5344CB8AC3E}">
        <p14:creationId xmlns:p14="http://schemas.microsoft.com/office/powerpoint/2010/main" xmlns="" val="2529665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EACF392-58D8-1B4E-B943-6008264DDE03}" type="slidenum">
              <a:rPr lang="en-US"/>
              <a:pPr/>
              <a:t>‹#›</a:t>
            </a:fld>
            <a:endParaRPr lang="en-US"/>
          </a:p>
        </p:txBody>
      </p:sp>
    </p:spTree>
    <p:extLst>
      <p:ext uri="{BB962C8B-B14F-4D97-AF65-F5344CB8AC3E}">
        <p14:creationId xmlns:p14="http://schemas.microsoft.com/office/powerpoint/2010/main" xmlns="" val="110087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BBE39DD-5C31-EF47-B41C-0261057A412E}" type="slidenum">
              <a:rPr lang="en-US"/>
              <a:pPr/>
              <a:t>‹#›</a:t>
            </a:fld>
            <a:endParaRPr lang="en-US"/>
          </a:p>
        </p:txBody>
      </p:sp>
    </p:spTree>
    <p:extLst>
      <p:ext uri="{BB962C8B-B14F-4D97-AF65-F5344CB8AC3E}">
        <p14:creationId xmlns:p14="http://schemas.microsoft.com/office/powerpoint/2010/main" xmlns="" val="171885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518D4AA-8045-774A-8BBA-92806A8FB319}" type="slidenum">
              <a:rPr lang="en-US"/>
              <a:pPr/>
              <a:t>‹#›</a:t>
            </a:fld>
            <a:endParaRPr lang="en-US"/>
          </a:p>
        </p:txBody>
      </p:sp>
    </p:spTree>
    <p:extLst>
      <p:ext uri="{BB962C8B-B14F-4D97-AF65-F5344CB8AC3E}">
        <p14:creationId xmlns:p14="http://schemas.microsoft.com/office/powerpoint/2010/main" xmlns="" val="2352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5A4D0AAB-2FDA-E94A-96C2-71E55F7D62F2}" type="slidenum">
              <a:rPr lang="en-US"/>
              <a:pPr/>
              <a:t>‹#›</a:t>
            </a:fld>
            <a:endParaRPr lang="en-US"/>
          </a:p>
        </p:txBody>
      </p:sp>
    </p:spTree>
    <p:extLst>
      <p:ext uri="{BB962C8B-B14F-4D97-AF65-F5344CB8AC3E}">
        <p14:creationId xmlns:p14="http://schemas.microsoft.com/office/powerpoint/2010/main" xmlns="" val="130792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8DB79F22-8C9F-5A48-AEBC-1DB417617086}" type="slidenum">
              <a:rPr lang="en-US"/>
              <a:pPr/>
              <a:t>‹#›</a:t>
            </a:fld>
            <a:endParaRPr lang="en-US"/>
          </a:p>
        </p:txBody>
      </p:sp>
    </p:spTree>
    <p:extLst>
      <p:ext uri="{BB962C8B-B14F-4D97-AF65-F5344CB8AC3E}">
        <p14:creationId xmlns:p14="http://schemas.microsoft.com/office/powerpoint/2010/main" xmlns="" val="375221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228600" y="1447800"/>
            <a:ext cx="8686800" cy="1588"/>
          </a:xfrm>
          <a:prstGeom prst="line">
            <a:avLst/>
          </a:prstGeom>
          <a:ln w="38100" cap="flat" cmpd="sng" algn="ctr">
            <a:solidFill>
              <a:srgbClr val="139CB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A692BDFE-D06F-E64B-B999-58827E928EDC}" type="slidenum">
              <a:rPr lang="en-US"/>
              <a:pPr/>
              <a:t>‹#›</a:t>
            </a:fld>
            <a:endParaRPr lang="en-US"/>
          </a:p>
        </p:txBody>
      </p:sp>
    </p:spTree>
    <p:extLst>
      <p:ext uri="{BB962C8B-B14F-4D97-AF65-F5344CB8AC3E}">
        <p14:creationId xmlns:p14="http://schemas.microsoft.com/office/powerpoint/2010/main" xmlns="" val="404139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EC1861B-8D7D-744A-A102-789C688F2F9E}" type="slidenum">
              <a:rPr lang="en-US"/>
              <a:pPr/>
              <a:t>‹#›</a:t>
            </a:fld>
            <a:endParaRPr lang="en-US"/>
          </a:p>
        </p:txBody>
      </p:sp>
    </p:spTree>
    <p:extLst>
      <p:ext uri="{BB962C8B-B14F-4D97-AF65-F5344CB8AC3E}">
        <p14:creationId xmlns:p14="http://schemas.microsoft.com/office/powerpoint/2010/main" xmlns="" val="223689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FF205FA-497B-DE47-BB55-10B17C9B4B58}" type="slidenum">
              <a:rPr lang="en-US"/>
              <a:pPr/>
              <a:t>‹#›</a:t>
            </a:fld>
            <a:endParaRPr lang="en-US"/>
          </a:p>
        </p:txBody>
      </p:sp>
    </p:spTree>
    <p:extLst>
      <p:ext uri="{BB962C8B-B14F-4D97-AF65-F5344CB8AC3E}">
        <p14:creationId xmlns:p14="http://schemas.microsoft.com/office/powerpoint/2010/main" xmlns="" val="223741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EA5A6B6-EAB3-7645-B86B-F20EA4346966}" type="slidenum">
              <a:rPr lang="en-US"/>
              <a:pPr/>
              <a:t>‹#›</a:t>
            </a:fld>
            <a:endParaRPr lang="en-US"/>
          </a:p>
        </p:txBody>
      </p:sp>
    </p:spTree>
    <p:extLst>
      <p:ext uri="{BB962C8B-B14F-4D97-AF65-F5344CB8AC3E}">
        <p14:creationId xmlns:p14="http://schemas.microsoft.com/office/powerpoint/2010/main" xmlns="" val="157364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Arial Unicode MS" charset="0"/>
              </a:defRPr>
            </a:lvl1pPr>
          </a:lstStyle>
          <a:p>
            <a:pPr>
              <a:defRPr/>
            </a:pPr>
            <a:endParaRPr 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Arial Unicode MS" charset="0"/>
              </a:defRPr>
            </a:lvl1pPr>
          </a:lstStyle>
          <a:p>
            <a:pPr>
              <a:defRPr/>
            </a:pPr>
            <a:endParaRPr 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0031AD6-A09E-0A41-BF94-4D6066918E7A}" type="slidenum">
              <a:rPr lang="en-US"/>
              <a:pPr/>
              <a:t>‹#›</a:t>
            </a:fld>
            <a:endParaRPr lang="en-US"/>
          </a:p>
        </p:txBody>
      </p:sp>
      <p:sp>
        <p:nvSpPr>
          <p:cNvPr id="7" name="Rectangle 6"/>
          <p:cNvSpPr/>
          <p:nvPr/>
        </p:nvSpPr>
        <p:spPr>
          <a:xfrm>
            <a:off x="0" y="0"/>
            <a:ext cx="37338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600" i="1">
                <a:solidFill>
                  <a:srgbClr val="FFFFFF"/>
                </a:solidFill>
                <a:ea typeface="ＭＳ Ｐゴシック" charset="-128"/>
                <a:cs typeface="ＭＳ Ｐゴシック" charset="-128"/>
              </a:rPr>
              <a:t>Introduction to Information Retrieval</a:t>
            </a:r>
          </a:p>
        </p:txBody>
      </p:sp>
      <p:sp>
        <p:nvSpPr>
          <p:cNvPr id="8" name="Rectangle 7"/>
          <p:cNvSpPr/>
          <p:nvPr/>
        </p:nvSpPr>
        <p:spPr>
          <a:xfrm>
            <a:off x="3733800" y="0"/>
            <a:ext cx="3886200" cy="274638"/>
          </a:xfrm>
          <a:prstGeom prst="rect">
            <a:avLst/>
          </a:prstGeom>
          <a:solidFill>
            <a:srgbClr val="0E4851"/>
          </a:solidFill>
          <a:ln>
            <a:no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600">
                <a:solidFill>
                  <a:srgbClr val="FFFFFF"/>
                </a:solidFill>
                <a:ea typeface="ＭＳ Ｐゴシック" charset="-128"/>
                <a:cs typeface="ＭＳ Ｐゴシック" charset="-128"/>
              </a:rPr>
              <a:t> </a:t>
            </a:r>
          </a:p>
        </p:txBody>
      </p:sp>
      <p:sp>
        <p:nvSpPr>
          <p:cNvPr id="9" name="Rectangle 8"/>
          <p:cNvSpPr/>
          <p:nvPr/>
        </p:nvSpPr>
        <p:spPr>
          <a:xfrm>
            <a:off x="7620000" y="0"/>
            <a:ext cx="1524000" cy="274638"/>
          </a:xfrm>
          <a:prstGeom prst="rect">
            <a:avLst/>
          </a:prstGeom>
          <a:solidFill>
            <a:srgbClr val="139CB7"/>
          </a:solidFill>
          <a:ln>
            <a:no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600">
                <a:solidFill>
                  <a:srgbClr val="FFFFFF"/>
                </a:solidFill>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28" r:id="rId3"/>
    <p:sldLayoutId id="2147483837" r:id="rId4"/>
    <p:sldLayoutId id="2147483838" r:id="rId5"/>
    <p:sldLayoutId id="2147483839" r:id="rId6"/>
    <p:sldLayoutId id="2147483829" r:id="rId7"/>
    <p:sldLayoutId id="2147483830" r:id="rId8"/>
    <p:sldLayoutId id="2147483831" r:id="rId9"/>
    <p:sldLayoutId id="2147483840" r:id="rId10"/>
    <p:sldLayoutId id="2147483832" r:id="rId11"/>
    <p:sldLayoutId id="2147483833" r:id="rId12"/>
    <p:sldLayoutId id="2147483834" r:id="rId13"/>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0"/>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0"/>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3.xls"/></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Introducing Information Retrieval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Term-document incidence matrices</a:t>
            </a:r>
          </a:p>
        </p:txBody>
      </p:sp>
      <p:graphicFrame>
        <p:nvGraphicFramePr>
          <p:cNvPr id="24578" name="Object 1028"/>
          <p:cNvGraphicFramePr>
            <a:graphicFrameLocks noGrp="1" noChangeAspect="1"/>
          </p:cNvGraphicFramePr>
          <p:nvPr>
            <p:ph idx="1"/>
            <p:extLst>
              <p:ext uri="{D42A27DB-BD31-4B8C-83A1-F6EECF244321}">
                <p14:modId xmlns:p14="http://schemas.microsoft.com/office/powerpoint/2010/main" xmlns="" val="248513796"/>
              </p:ext>
            </p:extLst>
          </p:nvPr>
        </p:nvGraphicFramePr>
        <p:xfrm>
          <a:off x="762000" y="2525713"/>
          <a:ext cx="7637463" cy="2359025"/>
        </p:xfrm>
        <a:graphic>
          <a:graphicData uri="http://schemas.openxmlformats.org/presentationml/2006/ole">
            <p:oleObj spid="_x0000_s24609" name="Worksheet" r:id="rId3" imgW="10888920" imgH="3355200" progId="">
              <p:embed/>
            </p:oleObj>
          </a:graphicData>
        </a:graphic>
      </p:graphicFrame>
      <p:sp>
        <p:nvSpPr>
          <p:cNvPr id="24580" name="Text Box 3"/>
          <p:cNvSpPr txBox="1">
            <a:spLocks noChangeArrowheads="1"/>
          </p:cNvSpPr>
          <p:nvPr/>
        </p:nvSpPr>
        <p:spPr bwMode="auto">
          <a:xfrm>
            <a:off x="5638800" y="5568950"/>
            <a:ext cx="2819400" cy="8318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Arial" charset="0"/>
              </a:rPr>
              <a:t>1 if </a:t>
            </a:r>
            <a:r>
              <a:rPr lang="en-US" dirty="0">
                <a:solidFill>
                  <a:schemeClr val="tx2"/>
                </a:solidFill>
                <a:latin typeface="Arial" charset="0"/>
              </a:rPr>
              <a:t>play</a:t>
            </a:r>
            <a:r>
              <a:rPr lang="en-US" dirty="0">
                <a:latin typeface="Arial" charset="0"/>
              </a:rPr>
              <a:t> contains </a:t>
            </a:r>
            <a:r>
              <a:rPr lang="en-US" dirty="0">
                <a:solidFill>
                  <a:srgbClr val="990033"/>
                </a:solidFill>
                <a:latin typeface="Arial" charset="0"/>
              </a:rPr>
              <a:t>word</a:t>
            </a:r>
            <a:r>
              <a:rPr lang="en-US" dirty="0">
                <a:latin typeface="Arial" charset="0"/>
              </a:rPr>
              <a:t>, 0 otherwise</a:t>
            </a:r>
          </a:p>
        </p:txBody>
      </p:sp>
      <p:sp>
        <p:nvSpPr>
          <p:cNvPr id="24581" name="Line 5"/>
          <p:cNvSpPr>
            <a:spLocks noChangeShapeType="1"/>
          </p:cNvSpPr>
          <p:nvPr/>
        </p:nvSpPr>
        <p:spPr bwMode="auto">
          <a:xfrm flipH="1" flipV="1">
            <a:off x="4267200" y="3733800"/>
            <a:ext cx="1371600" cy="1828800"/>
          </a:xfrm>
          <a:prstGeom prst="line">
            <a:avLst/>
          </a:prstGeom>
          <a:noFill/>
          <a:ln w="19050">
            <a:solidFill>
              <a:srgbClr val="000080"/>
            </a:solidFill>
            <a:round/>
            <a:headEnd/>
            <a:tailEnd type="triangle"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24582" name="Text Box 8"/>
          <p:cNvSpPr txBox="1">
            <a:spLocks noChangeArrowheads="1"/>
          </p:cNvSpPr>
          <p:nvPr/>
        </p:nvSpPr>
        <p:spPr bwMode="auto">
          <a:xfrm>
            <a:off x="762000" y="5715000"/>
            <a:ext cx="3978275" cy="70167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b="1" i="1"/>
              <a:t>Brutus</a:t>
            </a:r>
            <a:r>
              <a:rPr lang="en-US" sz="2000"/>
              <a:t> </a:t>
            </a:r>
            <a:r>
              <a:rPr lang="en-US" sz="2000" i="1"/>
              <a:t>AND</a:t>
            </a:r>
            <a:r>
              <a:rPr lang="en-US" sz="2000"/>
              <a:t> </a:t>
            </a:r>
            <a:r>
              <a:rPr lang="en-US" sz="2000" b="1" i="1"/>
              <a:t>Caesar</a:t>
            </a:r>
            <a:r>
              <a:rPr lang="en-US" sz="2000"/>
              <a:t> </a:t>
            </a:r>
            <a:r>
              <a:rPr lang="en-US" sz="2000" i="1"/>
              <a:t>BUT</a:t>
            </a:r>
            <a:r>
              <a:rPr lang="en-US" sz="2000"/>
              <a:t> </a:t>
            </a:r>
            <a:r>
              <a:rPr lang="en-US" sz="2000" i="1"/>
              <a:t>NOT</a:t>
            </a:r>
            <a:r>
              <a:rPr lang="en-US" sz="2000"/>
              <a:t> </a:t>
            </a:r>
            <a:r>
              <a:rPr lang="en-US" sz="2000" b="1" i="1"/>
              <a:t>Calpurnia</a:t>
            </a:r>
          </a:p>
        </p:txBody>
      </p:sp>
      <p:sp>
        <p:nvSpPr>
          <p:cNvPr id="24583" name="TextBox 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Incidence vectors</a:t>
            </a:r>
          </a:p>
        </p:txBody>
      </p:sp>
      <p:sp>
        <p:nvSpPr>
          <p:cNvPr id="25603"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So we have a 0/1 vector for each term.</a:t>
            </a:r>
          </a:p>
          <a:p>
            <a:pPr eaLnBrk="1" hangingPunct="1"/>
            <a:r>
              <a:rPr lang="en-US" dirty="0">
                <a:latin typeface="Calibri" charset="0"/>
                <a:ea typeface="ＭＳ Ｐゴシック" charset="0"/>
                <a:cs typeface="ＭＳ Ｐゴシック" charset="0"/>
              </a:rPr>
              <a:t>To answer query: take the vectors for </a:t>
            </a:r>
            <a:r>
              <a:rPr lang="en-US" b="1" i="1" dirty="0">
                <a:latin typeface="Calibri" charset="0"/>
                <a:ea typeface="ＭＳ Ｐゴシック" charset="0"/>
                <a:cs typeface="ＭＳ Ｐゴシック" charset="0"/>
              </a:rPr>
              <a:t>Brutus, Caesar</a:t>
            </a:r>
            <a:r>
              <a:rPr lang="en-US" dirty="0">
                <a:latin typeface="Calibri" charset="0"/>
                <a:ea typeface="ＭＳ Ｐゴシック" charset="0"/>
                <a:cs typeface="ＭＳ Ｐゴシック" charset="0"/>
              </a:rPr>
              <a:t> and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 (complemented) </a:t>
            </a:r>
            <a:r>
              <a:rPr lang="en-US" dirty="0">
                <a:latin typeface="Calibri" charset="0"/>
                <a:ea typeface="ＭＳ Ｐゴシック" charset="0"/>
                <a:cs typeface="ＭＳ Ｐゴシック" charset="0"/>
                <a:sym typeface="Wingdings" charset="0"/>
              </a:rPr>
              <a:t>  b</a:t>
            </a:r>
            <a:r>
              <a:rPr lang="en-US" dirty="0">
                <a:latin typeface="Calibri" charset="0"/>
                <a:ea typeface="ＭＳ Ｐゴシック" charset="0"/>
                <a:cs typeface="ＭＳ Ｐゴシック" charset="0"/>
              </a:rPr>
              <a:t>itwise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a:t>
            </a:r>
          </a:p>
          <a:p>
            <a:pPr lvl="1" eaLnBrk="1" hangingPunct="1"/>
            <a:r>
              <a:rPr lang="en-US" dirty="0">
                <a:latin typeface="Calibri" charset="0"/>
                <a:ea typeface="ＭＳ Ｐゴシック" charset="0"/>
                <a:cs typeface="ＭＳ Ｐゴシック" charset="0"/>
              </a:rPr>
              <a:t>110100 </a:t>
            </a:r>
            <a:r>
              <a:rPr lang="en-US" i="1" dirty="0">
                <a:latin typeface="Calibri" charset="0"/>
                <a:ea typeface="ＭＳ Ｐゴシック" charset="0"/>
                <a:cs typeface="ＭＳ Ｐゴシック" charset="0"/>
              </a:rPr>
              <a:t>AND</a:t>
            </a:r>
          </a:p>
          <a:p>
            <a:pPr lvl="1" eaLnBrk="1" hangingPunct="1"/>
            <a:r>
              <a:rPr lang="en-US" dirty="0">
                <a:latin typeface="Calibri" charset="0"/>
                <a:ea typeface="ＭＳ Ｐゴシック" charset="0"/>
                <a:cs typeface="ＭＳ Ｐゴシック" charset="0"/>
              </a:rPr>
              <a:t>110111 </a:t>
            </a:r>
            <a:r>
              <a:rPr lang="en-US" i="1" dirty="0">
                <a:latin typeface="Calibri" charset="0"/>
                <a:ea typeface="ＭＳ Ｐゴシック" charset="0"/>
                <a:cs typeface="ＭＳ Ｐゴシック" charset="0"/>
              </a:rPr>
              <a:t>AND</a:t>
            </a:r>
          </a:p>
          <a:p>
            <a:pPr lvl="1" eaLnBrk="1" hangingPunct="1"/>
            <a:r>
              <a:rPr lang="en-US" dirty="0">
                <a:latin typeface="Calibri" charset="0"/>
                <a:ea typeface="ＭＳ Ｐゴシック" charset="0"/>
                <a:cs typeface="ＭＳ Ｐゴシック" charset="0"/>
              </a:rPr>
              <a:t>101111 = </a:t>
            </a:r>
          </a:p>
          <a:p>
            <a:pPr lvl="1" eaLnBrk="1" hangingPunct="1"/>
            <a:r>
              <a:rPr lang="en-US" b="1" dirty="0">
                <a:latin typeface="Calibri" charset="0"/>
                <a:ea typeface="ＭＳ Ｐゴシック" charset="0"/>
                <a:cs typeface="ＭＳ Ｐゴシック" charset="0"/>
              </a:rPr>
              <a:t>100100</a:t>
            </a:r>
          </a:p>
        </p:txBody>
      </p:sp>
      <p:sp>
        <p:nvSpPr>
          <p:cNvPr id="2560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1DBA53A3-74F7-BB40-ABC2-B380F03F439A}" type="slidenum">
              <a:rPr lang="en-US" sz="1200">
                <a:solidFill>
                  <a:srgbClr val="898989"/>
                </a:solidFill>
                <a:latin typeface="Calibri" charset="0"/>
              </a:rPr>
              <a:pPr eaLnBrk="1" hangingPunct="1"/>
              <a:t>11</a:t>
            </a:fld>
            <a:endParaRPr lang="en-US" sz="1200">
              <a:solidFill>
                <a:srgbClr val="898989"/>
              </a:solidFill>
              <a:latin typeface="Calibri" charset="0"/>
            </a:endParaRPr>
          </a:p>
        </p:txBody>
      </p:sp>
      <p:sp>
        <p:nvSpPr>
          <p:cNvPr id="2560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graphicFrame>
        <p:nvGraphicFramePr>
          <p:cNvPr id="6" name="Object 1028"/>
          <p:cNvGraphicFramePr>
            <a:graphicFrameLocks noChangeAspect="1"/>
          </p:cNvGraphicFramePr>
          <p:nvPr>
            <p:extLst>
              <p:ext uri="{D42A27DB-BD31-4B8C-83A1-F6EECF244321}">
                <p14:modId xmlns:p14="http://schemas.microsoft.com/office/powerpoint/2010/main" xmlns="" val="536248994"/>
              </p:ext>
            </p:extLst>
          </p:nvPr>
        </p:nvGraphicFramePr>
        <p:xfrm>
          <a:off x="2971800" y="4430513"/>
          <a:ext cx="5638800" cy="1741687"/>
        </p:xfrm>
        <a:graphic>
          <a:graphicData uri="http://schemas.openxmlformats.org/presentationml/2006/ole">
            <p:oleObj spid="_x0000_s25626" name="Worksheet" r:id="rId3" imgW="10888920" imgH="3355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Answers to query</a:t>
            </a:r>
          </a:p>
        </p:txBody>
      </p:sp>
      <p:sp>
        <p:nvSpPr>
          <p:cNvPr id="26627" name="Rectangle 3"/>
          <p:cNvSpPr>
            <a:spLocks noGrp="1" noChangeArrowheads="1"/>
          </p:cNvSpPr>
          <p:nvPr>
            <p:ph idx="1"/>
          </p:nvPr>
        </p:nvSpPr>
        <p:spPr>
          <a:xfrm>
            <a:off x="685800" y="1752600"/>
            <a:ext cx="8077200" cy="4876800"/>
          </a:xfrm>
        </p:spPr>
        <p:txBody>
          <a:bodyPr/>
          <a:lstStyle/>
          <a:p>
            <a:pPr eaLnBrk="1" hangingPunct="1"/>
            <a:r>
              <a:rPr lang="en-US" sz="3400" dirty="0">
                <a:latin typeface="Arial" charset="0"/>
                <a:ea typeface="ＭＳ Ｐゴシック" charset="0"/>
                <a:cs typeface="ＭＳ Ｐゴシック" charset="0"/>
              </a:rPr>
              <a:t>Antony and Cleopatra,</a:t>
            </a:r>
            <a:r>
              <a:rPr lang="en-US" sz="3400" dirty="0">
                <a:latin typeface="Calibri" charset="0"/>
                <a:ea typeface="ＭＳ Ｐゴシック" charset="0"/>
                <a:cs typeface="ＭＳ Ｐゴシック" charset="0"/>
              </a:rPr>
              <a:t> </a:t>
            </a:r>
            <a:r>
              <a:rPr lang="en-US" sz="3400" dirty="0">
                <a:latin typeface="Arial" charset="0"/>
                <a:ea typeface="ＭＳ Ｐゴシック" charset="0"/>
                <a:cs typeface="ＭＳ Ｐゴシック" charset="0"/>
              </a:rPr>
              <a:t>Act III, Scene ii</a:t>
            </a:r>
          </a:p>
          <a:p>
            <a:pPr eaLnBrk="1" hangingPunct="1">
              <a:buFont typeface="Wingdings" charset="0"/>
              <a:buNone/>
            </a:pPr>
            <a:r>
              <a:rPr lang="en-US" sz="1800" i="1" dirty="0">
                <a:latin typeface="Arial" charset="0"/>
                <a:ea typeface="ＭＳ Ｐゴシック" charset="0"/>
                <a:cs typeface="ＭＳ Ｐゴシック" charset="0"/>
              </a:rPr>
              <a:t>Agrippa</a:t>
            </a:r>
            <a:r>
              <a:rPr lang="en-US" sz="1800" dirty="0">
                <a:latin typeface="Arial" charset="0"/>
                <a:ea typeface="ＭＳ Ｐゴシック" charset="0"/>
                <a:cs typeface="ＭＳ Ｐゴシック" charset="0"/>
              </a:rPr>
              <a:t> [Aside to DOMITIUS ENOBARBUS]: Why, </a:t>
            </a:r>
            <a:r>
              <a:rPr lang="en-US" sz="1800" dirty="0" err="1">
                <a:latin typeface="Arial" charset="0"/>
                <a:ea typeface="ＭＳ Ｐゴシック" charset="0"/>
                <a:cs typeface="ＭＳ Ｐゴシック" charset="0"/>
              </a:rPr>
              <a:t>Enobarbus</a:t>
            </a:r>
            <a:r>
              <a:rPr lang="en-US" sz="1800" dirty="0">
                <a:latin typeface="Arial" charset="0"/>
                <a:ea typeface="ＭＳ Ｐゴシック" charset="0"/>
                <a:cs typeface="ＭＳ Ｐゴシック" charset="0"/>
              </a:rPr>
              <a:t>,</a:t>
            </a:r>
          </a:p>
          <a:p>
            <a:pPr eaLnBrk="1" hangingPunct="1">
              <a:buFont typeface="Wingdings" charset="0"/>
              <a:buNone/>
            </a:pPr>
            <a:r>
              <a:rPr lang="en-US" sz="1800" dirty="0">
                <a:latin typeface="Arial" charset="0"/>
                <a:ea typeface="ＭＳ Ｐゴシック" charset="0"/>
                <a:cs typeface="ＭＳ Ｐゴシック" charset="0"/>
              </a:rPr>
              <a:t>                           When Antony found Julius </a:t>
            </a:r>
            <a:r>
              <a:rPr lang="en-US" sz="1800" b="1" i="1" dirty="0">
                <a:latin typeface="Arial" charset="0"/>
                <a:ea typeface="ＭＳ Ｐゴシック" charset="0"/>
                <a:cs typeface="ＭＳ Ｐゴシック" charset="0"/>
              </a:rPr>
              <a:t>Caesar</a:t>
            </a:r>
            <a:r>
              <a:rPr lang="en-US" sz="1800" dirty="0">
                <a:latin typeface="Arial" charset="0"/>
                <a:ea typeface="ＭＳ Ｐゴシック" charset="0"/>
                <a:cs typeface="ＭＳ Ｐゴシック" charset="0"/>
              </a:rPr>
              <a:t> dead,</a:t>
            </a:r>
          </a:p>
          <a:p>
            <a:pPr eaLnBrk="1" hangingPunct="1">
              <a:buFont typeface="Wingdings" charset="0"/>
              <a:buNone/>
            </a:pPr>
            <a:r>
              <a:rPr lang="en-US" sz="1800" dirty="0">
                <a:latin typeface="Arial" charset="0"/>
                <a:ea typeface="ＭＳ Ｐゴシック" charset="0"/>
                <a:cs typeface="ＭＳ Ｐゴシック" charset="0"/>
              </a:rPr>
              <a:t>                           He cried almost to roaring; and he wept</a:t>
            </a:r>
          </a:p>
          <a:p>
            <a:pPr eaLnBrk="1" hangingPunct="1">
              <a:buFont typeface="Wingdings" charset="0"/>
              <a:buNone/>
            </a:pPr>
            <a:r>
              <a:rPr lang="en-US" sz="1800" dirty="0">
                <a:latin typeface="Arial" charset="0"/>
                <a:ea typeface="ＭＳ Ｐゴシック" charset="0"/>
                <a:cs typeface="ＭＳ Ｐゴシック" charset="0"/>
              </a:rPr>
              <a:t>                           When at Philippi he found </a:t>
            </a:r>
            <a:r>
              <a:rPr lang="en-US" sz="1800" b="1" i="1" dirty="0">
                <a:latin typeface="Arial" charset="0"/>
                <a:ea typeface="ＭＳ Ｐゴシック" charset="0"/>
                <a:cs typeface="ＭＳ Ｐゴシック" charset="0"/>
              </a:rPr>
              <a:t>Brutus</a:t>
            </a:r>
            <a:r>
              <a:rPr lang="en-US" sz="1800" dirty="0">
                <a:latin typeface="Arial" charset="0"/>
                <a:ea typeface="ＭＳ Ｐゴシック" charset="0"/>
                <a:cs typeface="ＭＳ Ｐゴシック" charset="0"/>
              </a:rPr>
              <a:t> slain.</a:t>
            </a:r>
          </a:p>
          <a:p>
            <a:pPr eaLnBrk="1" hangingPunct="1"/>
            <a:endParaRPr lang="en-US" sz="1800" dirty="0">
              <a:latin typeface="Arial" charset="0"/>
              <a:ea typeface="ＭＳ Ｐゴシック" charset="0"/>
              <a:cs typeface="ＭＳ Ｐゴシック" charset="0"/>
            </a:endParaRPr>
          </a:p>
          <a:p>
            <a:pPr eaLnBrk="1" hangingPunct="1"/>
            <a:r>
              <a:rPr lang="en-US" sz="3400" dirty="0">
                <a:latin typeface="Arial" charset="0"/>
                <a:ea typeface="ＭＳ Ｐゴシック" charset="0"/>
                <a:cs typeface="ＭＳ Ｐゴシック" charset="0"/>
              </a:rPr>
              <a:t>Hamlet, Act III, Scene ii</a:t>
            </a:r>
            <a:endParaRPr lang="en-US" sz="1700" dirty="0">
              <a:latin typeface="Arial" charset="0"/>
              <a:ea typeface="ＭＳ Ｐゴシック" charset="0"/>
              <a:cs typeface="ＭＳ Ｐゴシック" charset="0"/>
            </a:endParaRPr>
          </a:p>
          <a:p>
            <a:pPr eaLnBrk="1" hangingPunct="1">
              <a:buFont typeface="Wingdings" charset="0"/>
              <a:buNone/>
            </a:pPr>
            <a:r>
              <a:rPr lang="en-US" sz="1800" i="1" dirty="0">
                <a:latin typeface="Arial" charset="0"/>
                <a:ea typeface="ＭＳ Ｐゴシック" charset="0"/>
                <a:cs typeface="ＭＳ Ｐゴシック" charset="0"/>
              </a:rPr>
              <a:t>Lord Polonius:</a:t>
            </a:r>
            <a:r>
              <a:rPr lang="en-US" sz="1800" dirty="0">
                <a:latin typeface="Arial" charset="0"/>
                <a:ea typeface="ＭＳ Ｐゴシック" charset="0"/>
                <a:cs typeface="ＭＳ Ｐゴシック" charset="0"/>
              </a:rPr>
              <a:t> I did enact Julius </a:t>
            </a:r>
            <a:r>
              <a:rPr lang="en-US" sz="1800" b="1" i="1" dirty="0">
                <a:latin typeface="Arial" charset="0"/>
                <a:ea typeface="ＭＳ Ｐゴシック" charset="0"/>
                <a:cs typeface="ＭＳ Ｐゴシック" charset="0"/>
              </a:rPr>
              <a:t>Caesar</a:t>
            </a:r>
            <a:r>
              <a:rPr lang="en-US" sz="1800" dirty="0">
                <a:latin typeface="Arial" charset="0"/>
                <a:ea typeface="ＭＳ Ｐゴシック" charset="0"/>
                <a:cs typeface="ＭＳ Ｐゴシック" charset="0"/>
              </a:rPr>
              <a:t> I was killed </a:t>
            </a:r>
            <a:r>
              <a:rPr lang="en-US" sz="1800" dirty="0" err="1">
                <a:latin typeface="Arial" charset="0"/>
                <a:ea typeface="ＭＳ Ｐゴシック" charset="0"/>
                <a:cs typeface="ＭＳ Ｐゴシック" charset="0"/>
              </a:rPr>
              <a:t>i</a:t>
            </a:r>
            <a:r>
              <a:rPr lang="en-US" sz="1800" dirty="0">
                <a:latin typeface="Arial" charset="0"/>
                <a:ea typeface="ＭＳ Ｐゴシック" charset="0"/>
                <a:cs typeface="ＭＳ Ｐゴシック" charset="0"/>
              </a:rPr>
              <a:t>’ the</a:t>
            </a:r>
          </a:p>
          <a:p>
            <a:pPr eaLnBrk="1" hangingPunct="1">
              <a:buFont typeface="Wingdings" charset="0"/>
              <a:buNone/>
            </a:pPr>
            <a:r>
              <a:rPr lang="en-US" sz="1800" dirty="0">
                <a:latin typeface="Arial" charset="0"/>
                <a:ea typeface="ＭＳ Ｐゴシック" charset="0"/>
                <a:cs typeface="ＭＳ Ｐゴシック" charset="0"/>
              </a:rPr>
              <a:t>                       Capitol; </a:t>
            </a:r>
            <a:r>
              <a:rPr lang="en-US" sz="1800" b="1" i="1" dirty="0">
                <a:latin typeface="Arial" charset="0"/>
                <a:ea typeface="ＭＳ Ｐゴシック" charset="0"/>
                <a:cs typeface="ＭＳ Ｐゴシック" charset="0"/>
              </a:rPr>
              <a:t>Brutus</a:t>
            </a:r>
            <a:r>
              <a:rPr lang="en-US" sz="1800" dirty="0">
                <a:latin typeface="Arial" charset="0"/>
                <a:ea typeface="ＭＳ Ｐゴシック" charset="0"/>
                <a:cs typeface="ＭＳ Ｐゴシック" charset="0"/>
              </a:rPr>
              <a:t> killed me.</a:t>
            </a:r>
          </a:p>
        </p:txBody>
      </p:sp>
      <p:sp>
        <p:nvSpPr>
          <p:cNvPr id="2662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210B3F8-A2E0-3846-82F2-57B46C9C9D55}" type="slidenum">
              <a:rPr lang="en-US" sz="1200">
                <a:solidFill>
                  <a:srgbClr val="898989"/>
                </a:solidFill>
                <a:latin typeface="Calibri" charset="0"/>
              </a:rPr>
              <a:pPr eaLnBrk="1" hangingPunct="1"/>
              <a:t>12</a:t>
            </a:fld>
            <a:endParaRPr lang="en-US" sz="1200">
              <a:solidFill>
                <a:srgbClr val="898989"/>
              </a:solidFill>
              <a:latin typeface="Calibri" charset="0"/>
            </a:endParaRPr>
          </a:p>
        </p:txBody>
      </p:sp>
      <p:sp>
        <p:nvSpPr>
          <p:cNvPr id="2662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pic>
        <p:nvPicPr>
          <p:cNvPr id="26630" name="Picture 5"/>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62750" y="3962400"/>
            <a:ext cx="1974850" cy="252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Bigger collections</a:t>
            </a:r>
          </a:p>
        </p:txBody>
      </p:sp>
      <p:sp>
        <p:nvSpPr>
          <p:cNvPr id="31747"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Consider </a:t>
            </a:r>
            <a:r>
              <a:rPr lang="en-US" i="1" dirty="0">
                <a:latin typeface="Calibri" charset="0"/>
                <a:ea typeface="ＭＳ Ｐゴシック" charset="0"/>
                <a:cs typeface="ＭＳ Ｐゴシック" charset="0"/>
              </a:rPr>
              <a:t>N </a:t>
            </a:r>
            <a:r>
              <a:rPr lang="en-US" dirty="0">
                <a:latin typeface="Calibri" charset="0"/>
                <a:ea typeface="ＭＳ Ｐゴシック" charset="0"/>
                <a:cs typeface="ＭＳ Ｐゴシック" charset="0"/>
              </a:rPr>
              <a:t>= 1 million documents, each with about 1000 words.</a:t>
            </a:r>
          </a:p>
          <a:p>
            <a:pPr eaLnBrk="1" hangingPunct="1"/>
            <a:r>
              <a:rPr lang="en-US" dirty="0" err="1">
                <a:latin typeface="Calibri" charset="0"/>
                <a:ea typeface="ＭＳ Ｐゴシック" charset="0"/>
                <a:cs typeface="ＭＳ Ｐゴシック" charset="0"/>
              </a:rPr>
              <a:t>Avg</a:t>
            </a:r>
            <a:r>
              <a:rPr lang="en-US" dirty="0">
                <a:latin typeface="Calibri" charset="0"/>
                <a:ea typeface="ＭＳ Ｐゴシック" charset="0"/>
                <a:cs typeface="ＭＳ Ｐゴシック" charset="0"/>
              </a:rPr>
              <a:t> 6 bytes/word including spaces/punctuation </a:t>
            </a:r>
          </a:p>
          <a:p>
            <a:pPr lvl="1" eaLnBrk="1" hangingPunct="1"/>
            <a:r>
              <a:rPr lang="en-US" dirty="0">
                <a:latin typeface="Calibri" charset="0"/>
                <a:ea typeface="ＭＳ Ｐゴシック" charset="0"/>
              </a:rPr>
              <a:t>6GB of data in the documents.</a:t>
            </a:r>
          </a:p>
          <a:p>
            <a:pPr eaLnBrk="1" hangingPunct="1"/>
            <a:r>
              <a:rPr lang="en-US" dirty="0">
                <a:latin typeface="Calibri" charset="0"/>
                <a:ea typeface="ＭＳ Ｐゴシック" charset="0"/>
                <a:cs typeface="ＭＳ Ｐゴシック" charset="0"/>
              </a:rPr>
              <a:t>Say there are </a:t>
            </a:r>
            <a:r>
              <a:rPr lang="en-US" i="1" dirty="0">
                <a:latin typeface="Calibri" charset="0"/>
                <a:ea typeface="ＭＳ Ｐゴシック" charset="0"/>
                <a:cs typeface="ＭＳ Ｐゴシック" charset="0"/>
              </a:rPr>
              <a:t>M </a:t>
            </a:r>
            <a:r>
              <a:rPr lang="en-US" dirty="0">
                <a:latin typeface="Calibri" charset="0"/>
                <a:ea typeface="ＭＳ Ｐゴシック" charset="0"/>
                <a:cs typeface="ＭＳ Ｐゴシック" charset="0"/>
              </a:rPr>
              <a:t>= 500K </a:t>
            </a:r>
            <a:r>
              <a:rPr lang="en-US" i="1" dirty="0">
                <a:solidFill>
                  <a:srgbClr val="139CB7"/>
                </a:solidFill>
                <a:latin typeface="Calibri" charset="0"/>
                <a:ea typeface="ＭＳ Ｐゴシック" charset="0"/>
                <a:cs typeface="ＭＳ Ｐゴシック" charset="0"/>
              </a:rPr>
              <a:t>distinct</a:t>
            </a:r>
            <a:r>
              <a:rPr lang="en-US" dirty="0">
                <a:latin typeface="Calibri" charset="0"/>
                <a:ea typeface="ＭＳ Ｐゴシック" charset="0"/>
                <a:cs typeface="ＭＳ Ｐゴシック" charset="0"/>
              </a:rPr>
              <a:t> terms among these.</a:t>
            </a:r>
          </a:p>
        </p:txBody>
      </p:sp>
      <p:sp>
        <p:nvSpPr>
          <p:cNvPr id="3174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9129C92-D88D-694F-B1D0-82B57BA6AEA6}" type="slidenum">
              <a:rPr lang="en-US" sz="1200">
                <a:solidFill>
                  <a:srgbClr val="898989"/>
                </a:solidFill>
                <a:latin typeface="Calibri" charset="0"/>
              </a:rPr>
              <a:pPr eaLnBrk="1" hangingPunct="1"/>
              <a:t>13</a:t>
            </a:fld>
            <a:endParaRPr lang="en-US" sz="1200">
              <a:solidFill>
                <a:srgbClr val="898989"/>
              </a:solidFill>
              <a:latin typeface="Calibri" charset="0"/>
            </a:endParaRPr>
          </a:p>
        </p:txBody>
      </p:sp>
      <p:sp>
        <p:nvSpPr>
          <p:cNvPr id="3174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Can’t build the matrix</a:t>
            </a:r>
          </a:p>
        </p:txBody>
      </p:sp>
      <p:sp>
        <p:nvSpPr>
          <p:cNvPr id="32771"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500K x 1M matrix has half-a-trillion 0’s and 1’s.</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But it has no more than one billion 1’s.</a:t>
            </a:r>
          </a:p>
          <a:p>
            <a:pPr lvl="1" eaLnBrk="1" hangingPunct="1"/>
            <a:r>
              <a:rPr lang="en-US" dirty="0">
                <a:latin typeface="Calibri" charset="0"/>
                <a:ea typeface="ＭＳ Ｐゴシック" charset="0"/>
              </a:rPr>
              <a:t>matrix is extremely sparse.</a:t>
            </a:r>
          </a:p>
          <a:p>
            <a:pPr lvl="1" eaLnBrk="1" hangingPunct="1"/>
            <a:endParaRPr lang="en-US" dirty="0">
              <a:latin typeface="Calibri" charset="0"/>
              <a:ea typeface="ＭＳ Ｐゴシック" charset="0"/>
            </a:endParaRPr>
          </a:p>
          <a:p>
            <a:pPr eaLnBrk="1" hangingPunct="1"/>
            <a:r>
              <a:rPr lang="en-US" dirty="0">
                <a:latin typeface="Calibri" charset="0"/>
                <a:ea typeface="ＭＳ Ｐゴシック" charset="0"/>
                <a:cs typeface="ＭＳ Ｐゴシック" charset="0"/>
              </a:rPr>
              <a:t>What’s a better representation?</a:t>
            </a:r>
          </a:p>
          <a:p>
            <a:pPr lvl="1" eaLnBrk="1" hangingPunct="1"/>
            <a:r>
              <a:rPr lang="en-US" dirty="0">
                <a:latin typeface="Calibri" charset="0"/>
                <a:ea typeface="ＭＳ Ｐゴシック" charset="0"/>
              </a:rPr>
              <a:t>We only record the 1 positions.</a:t>
            </a:r>
          </a:p>
        </p:txBody>
      </p:sp>
      <p:sp>
        <p:nvSpPr>
          <p:cNvPr id="3277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9969F51-1FB9-4246-B220-13862E15DB55}" type="slidenum">
              <a:rPr lang="en-US" sz="1200">
                <a:solidFill>
                  <a:srgbClr val="898989"/>
                </a:solidFill>
                <a:latin typeface="Calibri" charset="0"/>
              </a:rPr>
              <a:pPr eaLnBrk="1" hangingPunct="1"/>
              <a:t>14</a:t>
            </a:fld>
            <a:endParaRPr lang="en-US" sz="1200">
              <a:solidFill>
                <a:srgbClr val="898989"/>
              </a:solidFill>
              <a:latin typeface="Calibri" charset="0"/>
            </a:endParaRPr>
          </a:p>
        </p:txBody>
      </p:sp>
      <p:sp>
        <p:nvSpPr>
          <p:cNvPr id="32773" name="AutoShape 4"/>
          <p:cNvSpPr>
            <a:spLocks noChangeArrowheads="1"/>
          </p:cNvSpPr>
          <p:nvPr/>
        </p:nvSpPr>
        <p:spPr bwMode="auto">
          <a:xfrm>
            <a:off x="7391400" y="2667000"/>
            <a:ext cx="1447800" cy="609600"/>
          </a:xfrm>
          <a:prstGeom prst="leftArrowCallout">
            <a:avLst>
              <a:gd name="adj1" fmla="val 25000"/>
              <a:gd name="adj2" fmla="val 25000"/>
              <a:gd name="adj3" fmla="val 39583"/>
              <a:gd name="adj4" fmla="val 66667"/>
            </a:avLst>
          </a:prstGeom>
          <a:solidFill>
            <a:schemeClr val="accent1">
              <a:alpha val="50195"/>
            </a:schemeClr>
          </a:solidFill>
          <a:ln w="9525">
            <a:solidFill>
              <a:schemeClr val="tx1"/>
            </a:solidFill>
            <a:miter lim="800000"/>
            <a:headEnd/>
            <a:tailEnd/>
          </a:ln>
        </p:spPr>
        <p:txBody>
          <a:bodyPr wrap="none" anchor="ctr"/>
          <a:lstStyle/>
          <a:p>
            <a:pPr algn="ctr"/>
            <a:r>
              <a:rPr lang="en-US" dirty="0">
                <a:latin typeface="Arial" charset="0"/>
              </a:rPr>
              <a:t>Why?</a:t>
            </a:r>
          </a:p>
        </p:txBody>
      </p:sp>
      <p:sp>
        <p:nvSpPr>
          <p:cNvPr id="32774"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P spid="32773" grpId="0" uiExpand="1"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Term-document incidence matrices</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xmlns="" val="13427119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The Inverted Index</a:t>
            </a:r>
          </a:p>
          <a:p>
            <a:pPr eaLnBrk="1" hangingPunct="1"/>
            <a:r>
              <a:rPr lang="en-US" dirty="0">
                <a:latin typeface="Calibri" charset="0"/>
                <a:ea typeface="ＭＳ Ｐゴシック" charset="0"/>
                <a:cs typeface="ＭＳ Ｐゴシック" charset="0"/>
              </a:rPr>
              <a:t>The key data structure underlying modern IR</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xmlns="" val="134271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Inverted index</a:t>
            </a:r>
          </a:p>
        </p:txBody>
      </p:sp>
      <p:sp>
        <p:nvSpPr>
          <p:cNvPr id="33795"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For each term </a:t>
            </a:r>
            <a:r>
              <a:rPr lang="en-US" i="1" dirty="0">
                <a:latin typeface="Calibri" charset="0"/>
                <a:ea typeface="ＭＳ Ｐゴシック" charset="0"/>
                <a:cs typeface="ＭＳ Ｐゴシック" charset="0"/>
              </a:rPr>
              <a:t>t</a:t>
            </a:r>
            <a:r>
              <a:rPr lang="en-US" dirty="0">
                <a:latin typeface="Calibri" charset="0"/>
                <a:ea typeface="ＭＳ Ｐゴシック" charset="0"/>
                <a:cs typeface="ＭＳ Ｐゴシック" charset="0"/>
              </a:rPr>
              <a:t>, we must store a list of all documents that contain </a:t>
            </a:r>
            <a:r>
              <a:rPr lang="en-US" i="1" dirty="0">
                <a:latin typeface="Calibri" charset="0"/>
                <a:ea typeface="ＭＳ Ｐゴシック" charset="0"/>
                <a:cs typeface="ＭＳ Ｐゴシック" charset="0"/>
              </a:rPr>
              <a:t>t</a:t>
            </a:r>
            <a:r>
              <a:rPr lang="en-US" dirty="0">
                <a:latin typeface="Calibri" charset="0"/>
                <a:ea typeface="ＭＳ Ｐゴシック" charset="0"/>
                <a:cs typeface="ＭＳ Ｐゴシック" charset="0"/>
              </a:rPr>
              <a:t>.</a:t>
            </a:r>
          </a:p>
          <a:p>
            <a:pPr lvl="1" eaLnBrk="1" hangingPunct="1"/>
            <a:r>
              <a:rPr lang="en-US" dirty="0">
                <a:latin typeface="Calibri" charset="0"/>
                <a:ea typeface="ＭＳ Ｐゴシック" charset="0"/>
                <a:cs typeface="ＭＳ Ｐゴシック" charset="0"/>
              </a:rPr>
              <a:t>Identify each doc by a </a:t>
            </a:r>
            <a:r>
              <a:rPr lang="en-US" b="1" dirty="0" err="1">
                <a:latin typeface="Calibri" charset="0"/>
                <a:ea typeface="ＭＳ Ｐゴシック" charset="0"/>
                <a:cs typeface="ＭＳ Ｐゴシック" charset="0"/>
              </a:rPr>
              <a:t>docID</a:t>
            </a:r>
            <a:r>
              <a:rPr lang="en-US" dirty="0">
                <a:latin typeface="Calibri" charset="0"/>
                <a:ea typeface="ＭＳ Ｐゴシック" charset="0"/>
                <a:cs typeface="ＭＳ Ｐゴシック" charset="0"/>
              </a:rPr>
              <a:t>, a document serial number</a:t>
            </a:r>
          </a:p>
          <a:p>
            <a:pPr eaLnBrk="1" hangingPunct="1"/>
            <a:r>
              <a:rPr lang="en-US" dirty="0">
                <a:latin typeface="Calibri" charset="0"/>
                <a:ea typeface="ＭＳ Ｐゴシック" charset="0"/>
                <a:cs typeface="ＭＳ Ｐゴシック" charset="0"/>
              </a:rPr>
              <a:t>Can we used fixed-size arrays for this?</a:t>
            </a:r>
          </a:p>
        </p:txBody>
      </p:sp>
      <p:sp>
        <p:nvSpPr>
          <p:cNvPr id="3379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28FE9C2-3E58-F44E-98BF-36FAF6FEF2B4}"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sp>
        <p:nvSpPr>
          <p:cNvPr id="1199158" name="Text Box 54"/>
          <p:cNvSpPr txBox="1">
            <a:spLocks noChangeArrowheads="1"/>
          </p:cNvSpPr>
          <p:nvPr/>
        </p:nvSpPr>
        <p:spPr bwMode="auto">
          <a:xfrm>
            <a:off x="2895600" y="5562600"/>
            <a:ext cx="4495800" cy="830997"/>
          </a:xfrm>
          <a:prstGeom prst="rect">
            <a:avLst/>
          </a:prstGeom>
          <a:solidFill>
            <a:schemeClr val="accent1">
              <a:alpha val="50195"/>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latin typeface="+mn-lt"/>
              </a:rPr>
              <a:t>What happens if the word </a:t>
            </a:r>
            <a:r>
              <a:rPr lang="en-US" b="1" i="1" dirty="0">
                <a:latin typeface="+mn-lt"/>
              </a:rPr>
              <a:t>Caesar</a:t>
            </a:r>
            <a:r>
              <a:rPr lang="en-US" dirty="0">
                <a:latin typeface="+mn-lt"/>
              </a:rPr>
              <a:t> is added to document 14? </a:t>
            </a:r>
          </a:p>
        </p:txBody>
      </p:sp>
      <p:sp>
        <p:nvSpPr>
          <p:cNvPr id="33809" name="TextBox 49"/>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2" name="Group 1"/>
          <p:cNvGrpSpPr/>
          <p:nvPr/>
        </p:nvGrpSpPr>
        <p:grpSpPr>
          <a:xfrm>
            <a:off x="381000" y="3733800"/>
            <a:ext cx="7854950" cy="1528763"/>
            <a:chOff x="381000" y="3733800"/>
            <a:chExt cx="7854950" cy="1528763"/>
          </a:xfrm>
        </p:grpSpPr>
        <p:sp>
          <p:nvSpPr>
            <p:cNvPr id="33797" name="Text Box 4"/>
            <p:cNvSpPr txBox="1">
              <a:spLocks noChangeArrowheads="1"/>
            </p:cNvSpPr>
            <p:nvPr/>
          </p:nvSpPr>
          <p:spPr bwMode="auto">
            <a:xfrm>
              <a:off x="381000" y="3733800"/>
              <a:ext cx="1092579" cy="4616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Brutus</a:t>
              </a:r>
            </a:p>
          </p:txBody>
        </p:sp>
        <p:sp>
          <p:nvSpPr>
            <p:cNvPr id="33798" name="Text Box 5"/>
            <p:cNvSpPr txBox="1">
              <a:spLocks noChangeArrowheads="1"/>
            </p:cNvSpPr>
            <p:nvPr/>
          </p:nvSpPr>
          <p:spPr bwMode="auto">
            <a:xfrm>
              <a:off x="381000" y="4791075"/>
              <a:ext cx="1490224" cy="46166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Calpurnia</a:t>
              </a:r>
            </a:p>
          </p:txBody>
        </p:sp>
        <p:sp>
          <p:nvSpPr>
            <p:cNvPr id="33799" name="Text Box 6"/>
            <p:cNvSpPr txBox="1">
              <a:spLocks noChangeArrowheads="1"/>
            </p:cNvSpPr>
            <p:nvPr/>
          </p:nvSpPr>
          <p:spPr bwMode="auto">
            <a:xfrm>
              <a:off x="381000" y="4267200"/>
              <a:ext cx="1295400"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dirty="0">
                  <a:latin typeface="+mn-lt"/>
                </a:rPr>
                <a:t>Caesar</a:t>
              </a:r>
            </a:p>
          </p:txBody>
        </p:sp>
        <p:sp>
          <p:nvSpPr>
            <p:cNvPr id="33800" name="AutoShape 7"/>
            <p:cNvSpPr>
              <a:spLocks noChangeArrowheads="1"/>
            </p:cNvSpPr>
            <p:nvPr/>
          </p:nvSpPr>
          <p:spPr bwMode="auto">
            <a:xfrm>
              <a:off x="2057400" y="3810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01" name="AutoShape 8"/>
            <p:cNvSpPr>
              <a:spLocks noChangeArrowheads="1"/>
            </p:cNvSpPr>
            <p:nvPr/>
          </p:nvSpPr>
          <p:spPr bwMode="auto">
            <a:xfrm>
              <a:off x="2057400" y="43434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nvGrpSpPr>
            <p:cNvPr id="33802" name="Group 26"/>
            <p:cNvGrpSpPr>
              <a:grpSpLocks/>
            </p:cNvGrpSpPr>
            <p:nvPr/>
          </p:nvGrpSpPr>
          <p:grpSpPr bwMode="auto">
            <a:xfrm>
              <a:off x="3276600" y="4876800"/>
              <a:ext cx="4876800" cy="304800"/>
              <a:chOff x="2064" y="2448"/>
              <a:chExt cx="3072" cy="192"/>
            </a:xfrm>
          </p:grpSpPr>
          <p:sp>
            <p:nvSpPr>
              <p:cNvPr id="33841"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42"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43"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44"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45"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grpSp>
          <p:nvGrpSpPr>
            <p:cNvPr id="33803" name="Group 51"/>
            <p:cNvGrpSpPr>
              <a:grpSpLocks/>
            </p:cNvGrpSpPr>
            <p:nvPr/>
          </p:nvGrpSpPr>
          <p:grpSpPr bwMode="auto">
            <a:xfrm>
              <a:off x="3276600" y="4267200"/>
              <a:ext cx="4959350" cy="461963"/>
              <a:chOff x="2064" y="2688"/>
              <a:chExt cx="3124" cy="291"/>
            </a:xfrm>
          </p:grpSpPr>
          <p:grpSp>
            <p:nvGrpSpPr>
              <p:cNvPr id="33827" name="Group 20"/>
              <p:cNvGrpSpPr>
                <a:grpSpLocks/>
              </p:cNvGrpSpPr>
              <p:nvPr/>
            </p:nvGrpSpPr>
            <p:grpSpPr bwMode="auto">
              <a:xfrm>
                <a:off x="2064" y="2736"/>
                <a:ext cx="3072" cy="192"/>
                <a:chOff x="2064" y="2448"/>
                <a:chExt cx="3072" cy="192"/>
              </a:xfrm>
            </p:grpSpPr>
            <p:sp>
              <p:nvSpPr>
                <p:cNvPr id="33836"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37"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38"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39"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40"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33828" name="Text Box 32"/>
              <p:cNvSpPr txBox="1">
                <a:spLocks noChangeArrowheads="1"/>
              </p:cNvSpPr>
              <p:nvPr/>
            </p:nvSpPr>
            <p:spPr bwMode="auto">
              <a:xfrm>
                <a:off x="2150"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3829" name="Text Box 33"/>
              <p:cNvSpPr txBox="1">
                <a:spLocks noChangeArrowheads="1"/>
              </p:cNvSpPr>
              <p:nvPr/>
            </p:nvSpPr>
            <p:spPr bwMode="auto">
              <a:xfrm>
                <a:off x="2582"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30" name="Text Box 34"/>
              <p:cNvSpPr txBox="1">
                <a:spLocks noChangeArrowheads="1"/>
              </p:cNvSpPr>
              <p:nvPr/>
            </p:nvSpPr>
            <p:spPr bwMode="auto">
              <a:xfrm>
                <a:off x="2945" y="2688"/>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3831" name="Text Box 35"/>
              <p:cNvSpPr txBox="1">
                <a:spLocks noChangeArrowheads="1"/>
              </p:cNvSpPr>
              <p:nvPr/>
            </p:nvSpPr>
            <p:spPr bwMode="auto">
              <a:xfrm>
                <a:off x="3312"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33832" name="Text Box 36"/>
              <p:cNvSpPr txBox="1">
                <a:spLocks noChangeArrowheads="1"/>
              </p:cNvSpPr>
              <p:nvPr/>
            </p:nvSpPr>
            <p:spPr bwMode="auto">
              <a:xfrm>
                <a:off x="3665" y="2688"/>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a:t>
                </a:r>
              </a:p>
            </p:txBody>
          </p:sp>
          <p:sp>
            <p:nvSpPr>
              <p:cNvPr id="33833" name="Text Box 37"/>
              <p:cNvSpPr txBox="1">
                <a:spLocks noChangeArrowheads="1"/>
              </p:cNvSpPr>
              <p:nvPr/>
            </p:nvSpPr>
            <p:spPr bwMode="auto">
              <a:xfrm>
                <a:off x="4049" y="2688"/>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33834" name="Text Box 38"/>
              <p:cNvSpPr txBox="1">
                <a:spLocks noChangeArrowheads="1"/>
              </p:cNvSpPr>
              <p:nvPr/>
            </p:nvSpPr>
            <p:spPr bwMode="auto">
              <a:xfrm>
                <a:off x="4416" y="2688"/>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57</a:t>
                </a:r>
              </a:p>
            </p:txBody>
          </p:sp>
          <p:sp>
            <p:nvSpPr>
              <p:cNvPr id="33835" name="Text Box 39"/>
              <p:cNvSpPr txBox="1">
                <a:spLocks noChangeArrowheads="1"/>
              </p:cNvSpPr>
              <p:nvPr/>
            </p:nvSpPr>
            <p:spPr bwMode="auto">
              <a:xfrm>
                <a:off x="4704" y="2688"/>
                <a:ext cx="48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132</a:t>
                </a:r>
              </a:p>
            </p:txBody>
          </p:sp>
        </p:grpSp>
        <p:grpSp>
          <p:nvGrpSpPr>
            <p:cNvPr id="33804" name="Group 52"/>
            <p:cNvGrpSpPr>
              <a:grpSpLocks/>
            </p:cNvGrpSpPr>
            <p:nvPr/>
          </p:nvGrpSpPr>
          <p:grpSpPr bwMode="auto">
            <a:xfrm>
              <a:off x="3276600" y="3733800"/>
              <a:ext cx="4876800" cy="461963"/>
              <a:chOff x="2064" y="2400"/>
              <a:chExt cx="3072" cy="291"/>
            </a:xfrm>
          </p:grpSpPr>
          <p:grpSp>
            <p:nvGrpSpPr>
              <p:cNvPr id="33813" name="Group 19"/>
              <p:cNvGrpSpPr>
                <a:grpSpLocks/>
              </p:cNvGrpSpPr>
              <p:nvPr/>
            </p:nvGrpSpPr>
            <p:grpSpPr bwMode="auto">
              <a:xfrm>
                <a:off x="2064" y="2448"/>
                <a:ext cx="3072" cy="192"/>
                <a:chOff x="2064" y="2448"/>
                <a:chExt cx="3072" cy="192"/>
              </a:xfrm>
            </p:grpSpPr>
            <p:sp>
              <p:nvSpPr>
                <p:cNvPr id="33822"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23"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24"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25"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3826"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33814" name="Text Box 40"/>
              <p:cNvSpPr txBox="1">
                <a:spLocks noChangeArrowheads="1"/>
              </p:cNvSpPr>
              <p:nvPr/>
            </p:nvSpPr>
            <p:spPr bwMode="auto">
              <a:xfrm>
                <a:off x="2160"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3815" name="Text Box 41"/>
              <p:cNvSpPr txBox="1">
                <a:spLocks noChangeArrowheads="1"/>
              </p:cNvSpPr>
              <p:nvPr/>
            </p:nvSpPr>
            <p:spPr bwMode="auto">
              <a:xfrm>
                <a:off x="2513"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16" name="Text Box 42"/>
              <p:cNvSpPr txBox="1">
                <a:spLocks noChangeArrowheads="1"/>
              </p:cNvSpPr>
              <p:nvPr/>
            </p:nvSpPr>
            <p:spPr bwMode="auto">
              <a:xfrm>
                <a:off x="2928"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3817" name="Text Box 43"/>
              <p:cNvSpPr txBox="1">
                <a:spLocks noChangeArrowheads="1"/>
              </p:cNvSpPr>
              <p:nvPr/>
            </p:nvSpPr>
            <p:spPr bwMode="auto">
              <a:xfrm>
                <a:off x="3264"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11</a:t>
                </a:r>
              </a:p>
            </p:txBody>
          </p:sp>
          <p:sp>
            <p:nvSpPr>
              <p:cNvPr id="33818" name="Text Box 44"/>
              <p:cNvSpPr txBox="1">
                <a:spLocks noChangeArrowheads="1"/>
              </p:cNvSpPr>
              <p:nvPr/>
            </p:nvSpPr>
            <p:spPr bwMode="auto">
              <a:xfrm>
                <a:off x="3665"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3819" name="Text Box 45"/>
              <p:cNvSpPr txBox="1">
                <a:spLocks noChangeArrowheads="1"/>
              </p:cNvSpPr>
              <p:nvPr/>
            </p:nvSpPr>
            <p:spPr bwMode="auto">
              <a:xfrm>
                <a:off x="4049"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45</a:t>
                </a:r>
              </a:p>
            </p:txBody>
          </p:sp>
          <p:sp>
            <p:nvSpPr>
              <p:cNvPr id="33820" name="Text Box 46"/>
              <p:cNvSpPr txBox="1">
                <a:spLocks noChangeArrowheads="1"/>
              </p:cNvSpPr>
              <p:nvPr/>
            </p:nvSpPr>
            <p:spPr bwMode="auto">
              <a:xfrm>
                <a:off x="4320" y="2400"/>
                <a:ext cx="48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173</a:t>
                </a:r>
              </a:p>
            </p:txBody>
          </p:sp>
          <p:sp>
            <p:nvSpPr>
              <p:cNvPr id="33821" name="Text Box 47"/>
              <p:cNvSpPr txBox="1">
                <a:spLocks noChangeArrowheads="1"/>
              </p:cNvSpPr>
              <p:nvPr/>
            </p:nvSpPr>
            <p:spPr bwMode="auto">
              <a:xfrm>
                <a:off x="4747" y="2400"/>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33805" name="Text Box 48"/>
            <p:cNvSpPr txBox="1">
              <a:spLocks noChangeArrowheads="1"/>
            </p:cNvSpPr>
            <p:nvPr/>
          </p:nvSpPr>
          <p:spPr bwMode="auto">
            <a:xfrm>
              <a:off x="3276600" y="4800600"/>
              <a:ext cx="379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3806" name="AutoShape 49"/>
            <p:cNvSpPr>
              <a:spLocks noChangeArrowheads="1"/>
            </p:cNvSpPr>
            <p:nvPr/>
          </p:nvSpPr>
          <p:spPr bwMode="auto">
            <a:xfrm>
              <a:off x="2057400" y="48768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07" name="Text Box 50"/>
            <p:cNvSpPr txBox="1">
              <a:spLocks noChangeArrowheads="1"/>
            </p:cNvSpPr>
            <p:nvPr/>
          </p:nvSpPr>
          <p:spPr bwMode="auto">
            <a:xfrm>
              <a:off x="3895725" y="4800600"/>
              <a:ext cx="5746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3810" name="Text Box 46"/>
            <p:cNvSpPr txBox="1">
              <a:spLocks noChangeArrowheads="1"/>
            </p:cNvSpPr>
            <p:nvPr/>
          </p:nvSpPr>
          <p:spPr bwMode="auto">
            <a:xfrm>
              <a:off x="7467600" y="3733800"/>
              <a:ext cx="768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174</a:t>
              </a:r>
            </a:p>
          </p:txBody>
        </p:sp>
        <p:sp>
          <p:nvSpPr>
            <p:cNvPr id="33811" name="Text Box 50"/>
            <p:cNvSpPr txBox="1">
              <a:spLocks noChangeArrowheads="1"/>
            </p:cNvSpPr>
            <p:nvPr/>
          </p:nvSpPr>
          <p:spPr bwMode="auto">
            <a:xfrm>
              <a:off x="4606925" y="4800600"/>
              <a:ext cx="5746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54</a:t>
              </a:r>
            </a:p>
          </p:txBody>
        </p:sp>
        <p:sp>
          <p:nvSpPr>
            <p:cNvPr id="33812" name="Text Box 50"/>
            <p:cNvSpPr txBox="1">
              <a:spLocks noChangeArrowheads="1"/>
            </p:cNvSpPr>
            <p:nvPr/>
          </p:nvSpPr>
          <p:spPr bwMode="auto">
            <a:xfrm>
              <a:off x="5029200" y="4800600"/>
              <a:ext cx="768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101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P spid="119915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Inverted index</a:t>
            </a:r>
          </a:p>
        </p:txBody>
      </p:sp>
      <p:sp>
        <p:nvSpPr>
          <p:cNvPr id="34819"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We need variable-size </a:t>
            </a:r>
            <a:r>
              <a:rPr lang="en-US" dirty="0">
                <a:solidFill>
                  <a:schemeClr val="accent2"/>
                </a:solidFill>
                <a:latin typeface="Calibri" charset="0"/>
                <a:ea typeface="ＭＳ Ｐゴシック" charset="0"/>
                <a:cs typeface="ＭＳ Ｐゴシック" charset="0"/>
              </a:rPr>
              <a:t>postings lists</a:t>
            </a:r>
          </a:p>
          <a:p>
            <a:pPr lvl="1" eaLnBrk="1" hangingPunct="1"/>
            <a:r>
              <a:rPr lang="en-US" dirty="0">
                <a:latin typeface="Calibri" charset="0"/>
                <a:ea typeface="ＭＳ Ｐゴシック" charset="0"/>
              </a:rPr>
              <a:t>On disk, a continuous run of postings is normal and best</a:t>
            </a:r>
          </a:p>
          <a:p>
            <a:pPr lvl="1" eaLnBrk="1" hangingPunct="1"/>
            <a:r>
              <a:rPr lang="en-US" dirty="0">
                <a:latin typeface="Calibri" charset="0"/>
                <a:ea typeface="ＭＳ Ｐゴシック" charset="0"/>
              </a:rPr>
              <a:t>In memory, can use linked lists or variable length arrays</a:t>
            </a:r>
          </a:p>
          <a:p>
            <a:pPr lvl="2" eaLnBrk="1" hangingPunct="1"/>
            <a:r>
              <a:rPr lang="en-US" dirty="0">
                <a:latin typeface="Calibri" charset="0"/>
                <a:ea typeface="ＭＳ Ｐゴシック" charset="0"/>
              </a:rPr>
              <a:t>Some tradeoffs in size/ease of insertion</a:t>
            </a:r>
          </a:p>
        </p:txBody>
      </p:sp>
      <p:sp>
        <p:nvSpPr>
          <p:cNvPr id="348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F39FF5EE-3BE4-CA4F-B1C6-FB447380EDE2}" type="slidenum">
              <a:rPr lang="en-US" sz="1200">
                <a:solidFill>
                  <a:srgbClr val="898989"/>
                </a:solidFill>
                <a:latin typeface="Calibri" charset="0"/>
              </a:rPr>
              <a:pPr eaLnBrk="1" hangingPunct="1"/>
              <a:t>18</a:t>
            </a:fld>
            <a:endParaRPr lang="en-US" sz="1200">
              <a:solidFill>
                <a:srgbClr val="898989"/>
              </a:solidFill>
              <a:latin typeface="Calibri" charset="0"/>
            </a:endParaRPr>
          </a:p>
        </p:txBody>
      </p:sp>
      <p:grpSp>
        <p:nvGrpSpPr>
          <p:cNvPr id="2" name="Group 54"/>
          <p:cNvGrpSpPr>
            <a:grpSpLocks/>
          </p:cNvGrpSpPr>
          <p:nvPr/>
        </p:nvGrpSpPr>
        <p:grpSpPr bwMode="auto">
          <a:xfrm>
            <a:off x="304800" y="3971925"/>
            <a:ext cx="1666875" cy="2398713"/>
            <a:chOff x="192" y="2502"/>
            <a:chExt cx="1050" cy="1511"/>
          </a:xfrm>
        </p:grpSpPr>
        <p:sp>
          <p:nvSpPr>
            <p:cNvPr id="34876" name="AutoShape 46"/>
            <p:cNvSpPr>
              <a:spLocks/>
            </p:cNvSpPr>
            <p:nvPr/>
          </p:nvSpPr>
          <p:spPr bwMode="auto">
            <a:xfrm>
              <a:off x="192" y="2502"/>
              <a:ext cx="144" cy="960"/>
            </a:xfrm>
            <a:prstGeom prst="leftBrace">
              <a:avLst>
                <a:gd name="adj1" fmla="val 55556"/>
                <a:gd name="adj2" fmla="val 5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3838" name="Text Box 47"/>
            <p:cNvSpPr txBox="1">
              <a:spLocks noChangeArrowheads="1"/>
            </p:cNvSpPr>
            <p:nvPr/>
          </p:nvSpPr>
          <p:spPr bwMode="auto">
            <a:xfrm>
              <a:off x="278" y="3725"/>
              <a:ext cx="964" cy="288"/>
            </a:xfrm>
            <a:prstGeom prst="rect">
              <a:avLst/>
            </a:prstGeom>
            <a:solidFill>
              <a:schemeClr val="accent1">
                <a:lumMod val="60000"/>
                <a:lumOff val="40000"/>
              </a:schemeClr>
            </a:solidFill>
            <a:ln w="9525">
              <a:noFill/>
              <a:miter lim="800000"/>
              <a:headEnd/>
              <a:tailEnd/>
            </a:ln>
          </p:spPr>
          <p:txBody>
            <a:bodyPr wrap="none">
              <a:spAutoFit/>
            </a:bodyPr>
            <a:lstStyle/>
            <a:p>
              <a:pPr>
                <a:defRPr/>
              </a:pPr>
              <a:r>
                <a:rPr lang="en-US" i="1">
                  <a:latin typeface="Tahoma" charset="0"/>
                  <a:ea typeface="Arial Unicode MS" charset="0"/>
                </a:rPr>
                <a:t>Dictionary</a:t>
              </a:r>
            </a:p>
          </p:txBody>
        </p:sp>
        <p:cxnSp>
          <p:nvCxnSpPr>
            <p:cNvPr id="34878" name="AutoShape 48"/>
            <p:cNvCxnSpPr>
              <a:cxnSpLocks noChangeShapeType="1"/>
              <a:stCxn id="33838" idx="1"/>
              <a:endCxn id="34876" idx="1"/>
            </p:cNvCxnSpPr>
            <p:nvPr/>
          </p:nvCxnSpPr>
          <p:spPr bwMode="auto">
            <a:xfrm rot="10800000">
              <a:off x="192" y="2982"/>
              <a:ext cx="86" cy="889"/>
            </a:xfrm>
            <a:prstGeom prst="curvedConnector3">
              <a:avLst>
                <a:gd name="adj1" fmla="val 26744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3" name="Group 53"/>
          <p:cNvGrpSpPr>
            <a:grpSpLocks/>
          </p:cNvGrpSpPr>
          <p:nvPr/>
        </p:nvGrpSpPr>
        <p:grpSpPr bwMode="auto">
          <a:xfrm>
            <a:off x="3657600" y="5495925"/>
            <a:ext cx="5334000" cy="803275"/>
            <a:chOff x="2352" y="3600"/>
            <a:chExt cx="3360" cy="506"/>
          </a:xfrm>
        </p:grpSpPr>
        <p:sp>
          <p:nvSpPr>
            <p:cNvPr id="34874" name="AutoShape 51"/>
            <p:cNvSpPr>
              <a:spLocks/>
            </p:cNvSpPr>
            <p:nvPr/>
          </p:nvSpPr>
          <p:spPr bwMode="auto">
            <a:xfrm rot="-5400000">
              <a:off x="3924" y="2028"/>
              <a:ext cx="216" cy="3360"/>
            </a:xfrm>
            <a:prstGeom prst="leftBrace">
              <a:avLst>
                <a:gd name="adj1" fmla="val 129630"/>
                <a:gd name="adj2" fmla="val 50000"/>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75" name="Text Box 52"/>
            <p:cNvSpPr txBox="1">
              <a:spLocks noChangeArrowheads="1"/>
            </p:cNvSpPr>
            <p:nvPr/>
          </p:nvSpPr>
          <p:spPr bwMode="auto">
            <a:xfrm>
              <a:off x="3600" y="3815"/>
              <a:ext cx="880" cy="291"/>
            </a:xfrm>
            <a:prstGeom prst="rect">
              <a:avLst/>
            </a:prstGeom>
            <a:solidFill>
              <a:srgbClr val="83ADC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i="1">
                  <a:latin typeface="Tahoma" charset="0"/>
                </a:rPr>
                <a:t>Postings</a:t>
              </a:r>
            </a:p>
          </p:txBody>
        </p:sp>
      </p:grpSp>
      <p:sp>
        <p:nvSpPr>
          <p:cNvPr id="1200183" name="Text Box 55"/>
          <p:cNvSpPr txBox="1">
            <a:spLocks noChangeArrowheads="1"/>
          </p:cNvSpPr>
          <p:nvPr/>
        </p:nvSpPr>
        <p:spPr bwMode="auto">
          <a:xfrm>
            <a:off x="3124200" y="6284913"/>
            <a:ext cx="5605463" cy="457200"/>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Sorted by docID (more later on why).</a:t>
            </a:r>
          </a:p>
        </p:txBody>
      </p:sp>
      <p:grpSp>
        <p:nvGrpSpPr>
          <p:cNvPr id="4" name="Group 3"/>
          <p:cNvGrpSpPr/>
          <p:nvPr/>
        </p:nvGrpSpPr>
        <p:grpSpPr>
          <a:xfrm>
            <a:off x="7467600" y="3048000"/>
            <a:ext cx="1143000" cy="838200"/>
            <a:chOff x="7467600" y="3048000"/>
            <a:chExt cx="1143000" cy="838200"/>
          </a:xfrm>
        </p:grpSpPr>
        <p:sp>
          <p:nvSpPr>
            <p:cNvPr id="22568" name="Rectangle 73"/>
            <p:cNvSpPr>
              <a:spLocks noChangeArrowheads="1"/>
            </p:cNvSpPr>
            <p:nvPr/>
          </p:nvSpPr>
          <p:spPr bwMode="auto">
            <a:xfrm>
              <a:off x="7467600" y="3048000"/>
              <a:ext cx="1143000" cy="406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defRPr/>
              </a:pPr>
              <a:r>
                <a:rPr lang="en-US" sz="2000" i="1" dirty="0">
                  <a:solidFill>
                    <a:srgbClr val="000000"/>
                  </a:solidFill>
                  <a:ea typeface="Arial Unicode MS" charset="0"/>
                  <a:cs typeface="Arial Unicode MS" charset="0"/>
                </a:rPr>
                <a:t>Posting</a:t>
              </a:r>
            </a:p>
          </p:txBody>
        </p:sp>
        <p:sp>
          <p:nvSpPr>
            <p:cNvPr id="34825" name="Line 75"/>
            <p:cNvSpPr>
              <a:spLocks noChangeShapeType="1"/>
            </p:cNvSpPr>
            <p:nvPr/>
          </p:nvSpPr>
          <p:spPr bwMode="auto">
            <a:xfrm flipH="1">
              <a:off x="7620000" y="3505200"/>
              <a:ext cx="228600" cy="3810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34826" name="TextBox 52"/>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54" name="Text Box 4"/>
          <p:cNvSpPr txBox="1">
            <a:spLocks noChangeArrowheads="1"/>
          </p:cNvSpPr>
          <p:nvPr/>
        </p:nvSpPr>
        <p:spPr bwMode="auto">
          <a:xfrm>
            <a:off x="755650" y="3886200"/>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Brutus</a:t>
            </a:r>
          </a:p>
        </p:txBody>
      </p:sp>
      <p:sp>
        <p:nvSpPr>
          <p:cNvPr id="55" name="Text Box 5"/>
          <p:cNvSpPr txBox="1">
            <a:spLocks noChangeArrowheads="1"/>
          </p:cNvSpPr>
          <p:nvPr/>
        </p:nvSpPr>
        <p:spPr bwMode="auto">
          <a:xfrm>
            <a:off x="755650" y="4943475"/>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Calpurnia</a:t>
            </a:r>
          </a:p>
        </p:txBody>
      </p:sp>
      <p:sp>
        <p:nvSpPr>
          <p:cNvPr id="56" name="Text Box 6"/>
          <p:cNvSpPr txBox="1">
            <a:spLocks noChangeArrowheads="1"/>
          </p:cNvSpPr>
          <p:nvPr/>
        </p:nvSpPr>
        <p:spPr bwMode="auto">
          <a:xfrm>
            <a:off x="755650" y="4419600"/>
            <a:ext cx="1149350" cy="466725"/>
          </a:xfrm>
          <a:prstGeom prst="rect">
            <a:avLst/>
          </a:prstGeom>
          <a:noFill/>
          <a:ln w="9525">
            <a:solidFill>
              <a:schemeClr val="tx1"/>
            </a:solidFill>
            <a:miter lim="800000"/>
            <a:headEnd/>
            <a:tailEnd/>
          </a:ln>
        </p:spPr>
        <p:txBody>
          <a:bodyPr>
            <a:spAutoFit/>
          </a:bodyPr>
          <a:lstStyle/>
          <a:p>
            <a:pPr>
              <a:defRPr/>
            </a:pPr>
            <a:r>
              <a:rPr lang="en-US" b="1" i="1" dirty="0">
                <a:latin typeface="+mn-lt"/>
                <a:ea typeface="Arial Unicode MS" charset="0"/>
              </a:rPr>
              <a:t>Caesar</a:t>
            </a:r>
          </a:p>
        </p:txBody>
      </p:sp>
      <p:sp>
        <p:nvSpPr>
          <p:cNvPr id="34830" name="AutoShape 7"/>
          <p:cNvSpPr>
            <a:spLocks noChangeArrowheads="1"/>
          </p:cNvSpPr>
          <p:nvPr/>
        </p:nvSpPr>
        <p:spPr bwMode="auto">
          <a:xfrm>
            <a:off x="2432050" y="39624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4831" name="AutoShape 8"/>
          <p:cNvSpPr>
            <a:spLocks noChangeArrowheads="1"/>
          </p:cNvSpPr>
          <p:nvPr/>
        </p:nvSpPr>
        <p:spPr bwMode="auto">
          <a:xfrm>
            <a:off x="2432050" y="44958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nvGrpSpPr>
          <p:cNvPr id="34832" name="Group 26"/>
          <p:cNvGrpSpPr>
            <a:grpSpLocks/>
          </p:cNvGrpSpPr>
          <p:nvPr/>
        </p:nvGrpSpPr>
        <p:grpSpPr bwMode="auto">
          <a:xfrm>
            <a:off x="3651250" y="5029200"/>
            <a:ext cx="4876800" cy="304800"/>
            <a:chOff x="2064" y="2448"/>
            <a:chExt cx="3072" cy="192"/>
          </a:xfrm>
        </p:grpSpPr>
        <p:sp>
          <p:nvSpPr>
            <p:cNvPr id="34869"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4870"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71"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72"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73"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grpSp>
        <p:nvGrpSpPr>
          <p:cNvPr id="34833" name="Group 51"/>
          <p:cNvGrpSpPr>
            <a:grpSpLocks/>
          </p:cNvGrpSpPr>
          <p:nvPr/>
        </p:nvGrpSpPr>
        <p:grpSpPr bwMode="auto">
          <a:xfrm>
            <a:off x="3651250" y="4419600"/>
            <a:ext cx="4959350" cy="461963"/>
            <a:chOff x="2064" y="2688"/>
            <a:chExt cx="3124" cy="291"/>
          </a:xfrm>
        </p:grpSpPr>
        <p:grpSp>
          <p:nvGrpSpPr>
            <p:cNvPr id="34855" name="Group 20"/>
            <p:cNvGrpSpPr>
              <a:grpSpLocks/>
            </p:cNvGrpSpPr>
            <p:nvPr/>
          </p:nvGrpSpPr>
          <p:grpSpPr bwMode="auto">
            <a:xfrm>
              <a:off x="2064" y="2736"/>
              <a:ext cx="3072" cy="192"/>
              <a:chOff x="2064" y="2448"/>
              <a:chExt cx="3072" cy="192"/>
            </a:xfrm>
          </p:grpSpPr>
          <p:sp>
            <p:nvSpPr>
              <p:cNvPr id="34864"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4865"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66"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67"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68"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34856" name="Text Box 32"/>
            <p:cNvSpPr txBox="1">
              <a:spLocks noChangeArrowheads="1"/>
            </p:cNvSpPr>
            <p:nvPr/>
          </p:nvSpPr>
          <p:spPr bwMode="auto">
            <a:xfrm>
              <a:off x="2150"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4857" name="Text Box 33"/>
            <p:cNvSpPr txBox="1">
              <a:spLocks noChangeArrowheads="1"/>
            </p:cNvSpPr>
            <p:nvPr/>
          </p:nvSpPr>
          <p:spPr bwMode="auto">
            <a:xfrm>
              <a:off x="2582"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58" name="Text Box 34"/>
            <p:cNvSpPr txBox="1">
              <a:spLocks noChangeArrowheads="1"/>
            </p:cNvSpPr>
            <p:nvPr/>
          </p:nvSpPr>
          <p:spPr bwMode="auto">
            <a:xfrm>
              <a:off x="2945" y="2688"/>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4859" name="Text Box 35"/>
            <p:cNvSpPr txBox="1">
              <a:spLocks noChangeArrowheads="1"/>
            </p:cNvSpPr>
            <p:nvPr/>
          </p:nvSpPr>
          <p:spPr bwMode="auto">
            <a:xfrm>
              <a:off x="3312" y="268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34860" name="Text Box 36"/>
            <p:cNvSpPr txBox="1">
              <a:spLocks noChangeArrowheads="1"/>
            </p:cNvSpPr>
            <p:nvPr/>
          </p:nvSpPr>
          <p:spPr bwMode="auto">
            <a:xfrm>
              <a:off x="3665" y="2688"/>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a:t>
              </a:r>
            </a:p>
          </p:txBody>
        </p:sp>
        <p:sp>
          <p:nvSpPr>
            <p:cNvPr id="34861" name="Text Box 37"/>
            <p:cNvSpPr txBox="1">
              <a:spLocks noChangeArrowheads="1"/>
            </p:cNvSpPr>
            <p:nvPr/>
          </p:nvSpPr>
          <p:spPr bwMode="auto">
            <a:xfrm>
              <a:off x="4049" y="2688"/>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34862" name="Text Box 38"/>
            <p:cNvSpPr txBox="1">
              <a:spLocks noChangeArrowheads="1"/>
            </p:cNvSpPr>
            <p:nvPr/>
          </p:nvSpPr>
          <p:spPr bwMode="auto">
            <a:xfrm>
              <a:off x="4416" y="2688"/>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57</a:t>
              </a:r>
            </a:p>
          </p:txBody>
        </p:sp>
        <p:sp>
          <p:nvSpPr>
            <p:cNvPr id="34863" name="Text Box 39"/>
            <p:cNvSpPr txBox="1">
              <a:spLocks noChangeArrowheads="1"/>
            </p:cNvSpPr>
            <p:nvPr/>
          </p:nvSpPr>
          <p:spPr bwMode="auto">
            <a:xfrm>
              <a:off x="4704" y="2688"/>
              <a:ext cx="48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132</a:t>
              </a:r>
            </a:p>
          </p:txBody>
        </p:sp>
      </p:grpSp>
      <p:grpSp>
        <p:nvGrpSpPr>
          <p:cNvPr id="34834" name="Group 52"/>
          <p:cNvGrpSpPr>
            <a:grpSpLocks/>
          </p:cNvGrpSpPr>
          <p:nvPr/>
        </p:nvGrpSpPr>
        <p:grpSpPr bwMode="auto">
          <a:xfrm>
            <a:off x="3651250" y="3886200"/>
            <a:ext cx="4876800" cy="461963"/>
            <a:chOff x="2064" y="2400"/>
            <a:chExt cx="3072" cy="291"/>
          </a:xfrm>
        </p:grpSpPr>
        <p:grpSp>
          <p:nvGrpSpPr>
            <p:cNvPr id="34841" name="Group 19"/>
            <p:cNvGrpSpPr>
              <a:grpSpLocks/>
            </p:cNvGrpSpPr>
            <p:nvPr/>
          </p:nvGrpSpPr>
          <p:grpSpPr bwMode="auto">
            <a:xfrm>
              <a:off x="2064" y="2448"/>
              <a:ext cx="3072" cy="192"/>
              <a:chOff x="2064" y="2448"/>
              <a:chExt cx="3072" cy="192"/>
            </a:xfrm>
          </p:grpSpPr>
          <p:sp>
            <p:nvSpPr>
              <p:cNvPr id="34850"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4851"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52"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53"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34854"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34842" name="Text Box 40"/>
            <p:cNvSpPr txBox="1">
              <a:spLocks noChangeArrowheads="1"/>
            </p:cNvSpPr>
            <p:nvPr/>
          </p:nvSpPr>
          <p:spPr bwMode="auto">
            <a:xfrm>
              <a:off x="2160"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34843" name="Text Box 41"/>
            <p:cNvSpPr txBox="1">
              <a:spLocks noChangeArrowheads="1"/>
            </p:cNvSpPr>
            <p:nvPr/>
          </p:nvSpPr>
          <p:spPr bwMode="auto">
            <a:xfrm>
              <a:off x="2513"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44" name="Text Box 42"/>
            <p:cNvSpPr txBox="1">
              <a:spLocks noChangeArrowheads="1"/>
            </p:cNvSpPr>
            <p:nvPr/>
          </p:nvSpPr>
          <p:spPr bwMode="auto">
            <a:xfrm>
              <a:off x="2928" y="2400"/>
              <a:ext cx="23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4845" name="Text Box 43"/>
            <p:cNvSpPr txBox="1">
              <a:spLocks noChangeArrowheads="1"/>
            </p:cNvSpPr>
            <p:nvPr/>
          </p:nvSpPr>
          <p:spPr bwMode="auto">
            <a:xfrm>
              <a:off x="3264"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11</a:t>
              </a:r>
            </a:p>
          </p:txBody>
        </p:sp>
        <p:sp>
          <p:nvSpPr>
            <p:cNvPr id="34846" name="Text Box 44"/>
            <p:cNvSpPr txBox="1">
              <a:spLocks noChangeArrowheads="1"/>
            </p:cNvSpPr>
            <p:nvPr/>
          </p:nvSpPr>
          <p:spPr bwMode="auto">
            <a:xfrm>
              <a:off x="3665"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4847" name="Text Box 45"/>
            <p:cNvSpPr txBox="1">
              <a:spLocks noChangeArrowheads="1"/>
            </p:cNvSpPr>
            <p:nvPr/>
          </p:nvSpPr>
          <p:spPr bwMode="auto">
            <a:xfrm>
              <a:off x="4049" y="2400"/>
              <a:ext cx="36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45</a:t>
              </a:r>
            </a:p>
          </p:txBody>
        </p:sp>
        <p:sp>
          <p:nvSpPr>
            <p:cNvPr id="34848" name="Text Box 46"/>
            <p:cNvSpPr txBox="1">
              <a:spLocks noChangeArrowheads="1"/>
            </p:cNvSpPr>
            <p:nvPr/>
          </p:nvSpPr>
          <p:spPr bwMode="auto">
            <a:xfrm>
              <a:off x="4320" y="2400"/>
              <a:ext cx="48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173</a:t>
              </a:r>
            </a:p>
          </p:txBody>
        </p:sp>
        <p:sp>
          <p:nvSpPr>
            <p:cNvPr id="34849" name="Text Box 47"/>
            <p:cNvSpPr txBox="1">
              <a:spLocks noChangeArrowheads="1"/>
            </p:cNvSpPr>
            <p:nvPr/>
          </p:nvSpPr>
          <p:spPr bwMode="auto">
            <a:xfrm>
              <a:off x="4747" y="2400"/>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34835" name="Text Box 48"/>
          <p:cNvSpPr txBox="1">
            <a:spLocks noChangeArrowheads="1"/>
          </p:cNvSpPr>
          <p:nvPr/>
        </p:nvSpPr>
        <p:spPr bwMode="auto">
          <a:xfrm>
            <a:off x="3651250" y="4953000"/>
            <a:ext cx="379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4836" name="AutoShape 49"/>
          <p:cNvSpPr>
            <a:spLocks noChangeArrowheads="1"/>
          </p:cNvSpPr>
          <p:nvPr/>
        </p:nvSpPr>
        <p:spPr bwMode="auto">
          <a:xfrm>
            <a:off x="2432050" y="50292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4837" name="Text Box 50"/>
          <p:cNvSpPr txBox="1">
            <a:spLocks noChangeArrowheads="1"/>
          </p:cNvSpPr>
          <p:nvPr/>
        </p:nvSpPr>
        <p:spPr bwMode="auto">
          <a:xfrm>
            <a:off x="4270375" y="4953000"/>
            <a:ext cx="5730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31</a:t>
            </a:r>
          </a:p>
        </p:txBody>
      </p:sp>
      <p:sp>
        <p:nvSpPr>
          <p:cNvPr id="34838" name="Text Box 46"/>
          <p:cNvSpPr txBox="1">
            <a:spLocks noChangeArrowheads="1"/>
          </p:cNvSpPr>
          <p:nvPr/>
        </p:nvSpPr>
        <p:spPr bwMode="auto">
          <a:xfrm>
            <a:off x="7842250" y="3886200"/>
            <a:ext cx="768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174</a:t>
            </a:r>
          </a:p>
        </p:txBody>
      </p:sp>
      <p:sp>
        <p:nvSpPr>
          <p:cNvPr id="34839" name="Text Box 50"/>
          <p:cNvSpPr txBox="1">
            <a:spLocks noChangeArrowheads="1"/>
          </p:cNvSpPr>
          <p:nvPr/>
        </p:nvSpPr>
        <p:spPr bwMode="auto">
          <a:xfrm>
            <a:off x="4981575" y="4953000"/>
            <a:ext cx="5746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54</a:t>
            </a:r>
          </a:p>
        </p:txBody>
      </p:sp>
      <p:sp>
        <p:nvSpPr>
          <p:cNvPr id="34840" name="Text Box 50"/>
          <p:cNvSpPr txBox="1">
            <a:spLocks noChangeArrowheads="1"/>
          </p:cNvSpPr>
          <p:nvPr/>
        </p:nvSpPr>
        <p:spPr bwMode="auto">
          <a:xfrm>
            <a:off x="5403850" y="4953000"/>
            <a:ext cx="7683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BBE39DD-5C31-EF47-B41C-0261057A412E}" type="slidenum">
              <a:rPr lang="en-US" smtClean="0"/>
              <a:pPr/>
              <a:t>19</a:t>
            </a:fld>
            <a:endParaRPr lang="en-US"/>
          </a:p>
        </p:txBody>
      </p:sp>
      <p:pic>
        <p:nvPicPr>
          <p:cNvPr id="94210" name="Picture 2"/>
          <p:cNvPicPr>
            <a:picLocks noGrp="1" noChangeAspect="1" noChangeArrowheads="1"/>
          </p:cNvPicPr>
          <p:nvPr>
            <p:ph idx="1"/>
          </p:nvPr>
        </p:nvPicPr>
        <p:blipFill>
          <a:blip r:embed="rId2"/>
          <a:srcRect/>
          <a:stretch>
            <a:fillRect/>
          </a:stretch>
        </p:blipFill>
        <p:spPr bwMode="auto">
          <a:xfrm>
            <a:off x="928663" y="3213404"/>
            <a:ext cx="7500990" cy="96806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Information Retrieval</a:t>
            </a:r>
          </a:p>
        </p:txBody>
      </p:sp>
      <p:sp>
        <p:nvSpPr>
          <p:cNvPr id="19459" name="Content Placeholder 2"/>
          <p:cNvSpPr>
            <a:spLocks noGrp="1"/>
          </p:cNvSpPr>
          <p:nvPr>
            <p:ph idx="1"/>
          </p:nvPr>
        </p:nvSpPr>
        <p:spPr/>
        <p:txBody>
          <a:bodyPr/>
          <a:lstStyle/>
          <a:p>
            <a:pPr eaLnBrk="1" hangingPunct="1">
              <a:buClr>
                <a:srgbClr val="357E69"/>
              </a:buClr>
            </a:pPr>
            <a:r>
              <a:rPr lang="en-US" dirty="0">
                <a:latin typeface="Calibri" charset="0"/>
                <a:ea typeface="ＭＳ Ｐゴシック" charset="0"/>
                <a:cs typeface="ＭＳ Ｐゴシック" charset="0"/>
              </a:rPr>
              <a:t>Information Retrieval (IR) is </a:t>
            </a:r>
            <a:r>
              <a:rPr lang="en-US" dirty="0">
                <a:solidFill>
                  <a:srgbClr val="357E69"/>
                </a:solidFill>
                <a:latin typeface="Calibri" charset="0"/>
                <a:ea typeface="ＭＳ Ｐゴシック" charset="0"/>
                <a:cs typeface="ＭＳ Ｐゴシック" charset="0"/>
              </a:rPr>
              <a:t>finding material</a:t>
            </a:r>
            <a:r>
              <a:rPr lang="en-US" dirty="0">
                <a:latin typeface="Calibri" charset="0"/>
                <a:ea typeface="ＭＳ Ｐゴシック" charset="0"/>
                <a:cs typeface="ＭＳ Ｐゴシック" charset="0"/>
              </a:rPr>
              <a:t> (usually documents) of an </a:t>
            </a:r>
            <a:r>
              <a:rPr lang="en-US" dirty="0">
                <a:solidFill>
                  <a:srgbClr val="357E69"/>
                </a:solidFill>
                <a:latin typeface="Calibri" charset="0"/>
                <a:ea typeface="ＭＳ Ｐゴシック" charset="0"/>
                <a:cs typeface="ＭＳ Ｐゴシック" charset="0"/>
              </a:rPr>
              <a:t>unstructured</a:t>
            </a:r>
            <a:r>
              <a:rPr lang="en-US" dirty="0">
                <a:latin typeface="Calibri" charset="0"/>
                <a:ea typeface="ＭＳ Ｐゴシック" charset="0"/>
                <a:cs typeface="ＭＳ Ｐゴシック" charset="0"/>
              </a:rPr>
              <a:t> nature (usually text) that satisfies an </a:t>
            </a:r>
            <a:r>
              <a:rPr lang="en-US" dirty="0">
                <a:solidFill>
                  <a:srgbClr val="357E69"/>
                </a:solidFill>
                <a:latin typeface="Calibri" charset="0"/>
                <a:ea typeface="ＭＳ Ｐゴシック" charset="0"/>
                <a:cs typeface="ＭＳ Ｐゴシック" charset="0"/>
              </a:rPr>
              <a:t>information need</a:t>
            </a:r>
            <a:r>
              <a:rPr lang="en-US" dirty="0">
                <a:latin typeface="Calibri" charset="0"/>
                <a:ea typeface="ＭＳ Ｐゴシック" charset="0"/>
                <a:cs typeface="ＭＳ Ｐゴシック" charset="0"/>
              </a:rPr>
              <a:t> from within </a:t>
            </a:r>
            <a:r>
              <a:rPr lang="en-US" dirty="0">
                <a:solidFill>
                  <a:srgbClr val="357E69"/>
                </a:solidFill>
                <a:latin typeface="Calibri" charset="0"/>
                <a:ea typeface="ＭＳ Ｐゴシック" charset="0"/>
                <a:cs typeface="ＭＳ Ｐゴシック" charset="0"/>
              </a:rPr>
              <a:t>large collections</a:t>
            </a:r>
            <a:r>
              <a:rPr lang="en-US" dirty="0">
                <a:latin typeface="Calibri" charset="0"/>
                <a:ea typeface="ＭＳ Ｐゴシック" charset="0"/>
                <a:cs typeface="ＭＳ Ｐゴシック" charset="0"/>
              </a:rPr>
              <a:t> (usually stored on computers).</a:t>
            </a:r>
          </a:p>
          <a:p>
            <a:pPr eaLnBrk="1" hangingPunct="1">
              <a:buClr>
                <a:srgbClr val="357E69"/>
              </a:buClr>
            </a:pP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cs typeface="ＭＳ Ｐゴシック" charset="0"/>
              </a:rPr>
              <a:t>These days we frequently think first of </a:t>
            </a:r>
            <a:r>
              <a:rPr lang="en-US" dirty="0">
                <a:solidFill>
                  <a:schemeClr val="accent3"/>
                </a:solidFill>
                <a:latin typeface="Calibri" charset="0"/>
                <a:ea typeface="ＭＳ Ｐゴシック" charset="0"/>
                <a:cs typeface="ＭＳ Ｐゴシック" charset="0"/>
              </a:rPr>
              <a:t>web search</a:t>
            </a:r>
            <a:r>
              <a:rPr lang="en-US" dirty="0">
                <a:latin typeface="Calibri" charset="0"/>
                <a:ea typeface="ＭＳ Ｐゴシック" charset="0"/>
                <a:cs typeface="ＭＳ Ｐゴシック" charset="0"/>
              </a:rPr>
              <a:t>, but there are many other cases:</a:t>
            </a:r>
          </a:p>
          <a:p>
            <a:pPr lvl="2" eaLnBrk="1" hangingPunct="1"/>
            <a:r>
              <a:rPr lang="en-US" dirty="0">
                <a:solidFill>
                  <a:schemeClr val="accent3"/>
                </a:solidFill>
                <a:latin typeface="Calibri" charset="0"/>
                <a:ea typeface="ＭＳ Ｐゴシック" charset="0"/>
                <a:cs typeface="ＭＳ Ｐゴシック" charset="0"/>
              </a:rPr>
              <a:t>E-mail search</a:t>
            </a:r>
          </a:p>
          <a:p>
            <a:pPr lvl="2" eaLnBrk="1" hangingPunct="1"/>
            <a:r>
              <a:rPr lang="en-US" dirty="0">
                <a:solidFill>
                  <a:schemeClr val="accent3"/>
                </a:solidFill>
                <a:latin typeface="Calibri" charset="0"/>
                <a:ea typeface="ＭＳ Ｐゴシック" charset="0"/>
                <a:cs typeface="ＭＳ Ｐゴシック" charset="0"/>
              </a:rPr>
              <a:t>Searching your laptop</a:t>
            </a:r>
          </a:p>
          <a:p>
            <a:pPr lvl="2" eaLnBrk="1" hangingPunct="1"/>
            <a:r>
              <a:rPr lang="en-US" dirty="0">
                <a:solidFill>
                  <a:schemeClr val="accent3"/>
                </a:solidFill>
                <a:latin typeface="Calibri" charset="0"/>
                <a:ea typeface="ＭＳ Ｐゴシック" charset="0"/>
                <a:cs typeface="ＭＳ Ｐゴシック" charset="0"/>
              </a:rPr>
              <a:t>Corporate knowledge bases</a:t>
            </a:r>
          </a:p>
          <a:p>
            <a:pPr lvl="2" eaLnBrk="1" hangingPunct="1"/>
            <a:r>
              <a:rPr lang="en-US" dirty="0">
                <a:solidFill>
                  <a:schemeClr val="accent3"/>
                </a:solidFill>
                <a:latin typeface="Calibri" charset="0"/>
                <a:ea typeface="ＭＳ Ｐゴシック" charset="0"/>
                <a:cs typeface="ＭＳ Ｐゴシック" charset="0"/>
              </a:rPr>
              <a:t>Legal information retrieval</a:t>
            </a:r>
          </a:p>
        </p:txBody>
      </p:sp>
      <p:sp>
        <p:nvSpPr>
          <p:cNvPr id="1946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2BB8218-B1E0-0A44-BE56-0D3695044AF2}" type="slidenum">
              <a:rPr lang="en-US" sz="1200">
                <a:solidFill>
                  <a:srgbClr val="898989"/>
                </a:solidFill>
                <a:latin typeface="Calibri" charset="0"/>
              </a:rPr>
              <a:pPr eaLnBrk="1" hangingPunct="1"/>
              <a:t>2</a:t>
            </a:fld>
            <a:endParaRPr lang="en-US" sz="12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inverted index</a:t>
            </a:r>
            <a:endParaRPr lang="en-US" dirty="0"/>
          </a:p>
        </p:txBody>
      </p:sp>
      <p:sp>
        <p:nvSpPr>
          <p:cNvPr id="3" name="Content Placeholder 2"/>
          <p:cNvSpPr>
            <a:spLocks noGrp="1"/>
          </p:cNvSpPr>
          <p:nvPr>
            <p:ph idx="1"/>
          </p:nvPr>
        </p:nvSpPr>
        <p:spPr/>
        <p:txBody>
          <a:bodyPr/>
          <a:lstStyle/>
          <a:p>
            <a:r>
              <a:rPr lang="en-US" dirty="0" smtClean="0"/>
              <a:t>1. Collect the documents to be indexed</a:t>
            </a:r>
          </a:p>
          <a:p>
            <a:r>
              <a:rPr lang="en-US" dirty="0" smtClean="0"/>
              <a:t>2. Tokenize the text, turning each document into a list of tokens</a:t>
            </a:r>
          </a:p>
          <a:p>
            <a:r>
              <a:rPr lang="en-US" dirty="0" smtClean="0"/>
              <a:t>3. Do linguistic preprocessing, producing a list of normalized tokens, which are the indexing terms</a:t>
            </a:r>
          </a:p>
          <a:p>
            <a:r>
              <a:rPr lang="en-US" dirty="0" smtClean="0"/>
              <a:t>4. Index the documents that each term occurs in by creating an inverted index, consisting of a dictionary and posting</a:t>
            </a:r>
            <a:endParaRPr lang="en-US" dirty="0"/>
          </a:p>
        </p:txBody>
      </p:sp>
      <p:sp>
        <p:nvSpPr>
          <p:cNvPr id="4" name="Slide Number Placeholder 3"/>
          <p:cNvSpPr>
            <a:spLocks noGrp="1"/>
          </p:cNvSpPr>
          <p:nvPr>
            <p:ph type="sldNum" sz="quarter" idx="12"/>
          </p:nvPr>
        </p:nvSpPr>
        <p:spPr/>
        <p:txBody>
          <a:bodyPr/>
          <a:lstStyle/>
          <a:p>
            <a:fld id="{5BBE39DD-5C31-EF47-B41C-0261057A412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746125" y="2743200"/>
            <a:ext cx="8285163" cy="1143000"/>
            <a:chOff x="470" y="1728"/>
            <a:chExt cx="5219" cy="720"/>
          </a:xfrm>
        </p:grpSpPr>
        <p:sp>
          <p:nvSpPr>
            <p:cNvPr id="36912"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Tokenizer</a:t>
              </a:r>
            </a:p>
          </p:txBody>
        </p:sp>
        <p:sp>
          <p:nvSpPr>
            <p:cNvPr id="36913"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endParaRPr lang="en-US"/>
            </a:p>
          </p:txBody>
        </p:sp>
        <p:sp>
          <p:nvSpPr>
            <p:cNvPr id="36914" name="Text Box 20"/>
            <p:cNvSpPr txBox="1">
              <a:spLocks noChangeArrowheads="1"/>
            </p:cNvSpPr>
            <p:nvPr/>
          </p:nvSpPr>
          <p:spPr bwMode="auto">
            <a:xfrm>
              <a:off x="470" y="2119"/>
              <a:ext cx="119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Token stream</a:t>
              </a:r>
            </a:p>
          </p:txBody>
        </p:sp>
        <p:sp>
          <p:nvSpPr>
            <p:cNvPr id="36915"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a:t>
              </a:r>
            </a:p>
          </p:txBody>
        </p:sp>
        <p:sp>
          <p:nvSpPr>
            <p:cNvPr id="36916"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Romans</a:t>
              </a:r>
            </a:p>
          </p:txBody>
        </p:sp>
        <p:sp>
          <p:nvSpPr>
            <p:cNvPr id="36917"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Countrymen</a:t>
              </a:r>
            </a:p>
          </p:txBody>
        </p:sp>
      </p:grpSp>
      <p:sp>
        <p:nvSpPr>
          <p:cNvPr id="36867"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Inverted index construction</a:t>
            </a:r>
          </a:p>
        </p:txBody>
      </p:sp>
      <p:grpSp>
        <p:nvGrpSpPr>
          <p:cNvPr id="3" name="Group 70"/>
          <p:cNvGrpSpPr>
            <a:grpSpLocks/>
          </p:cNvGrpSpPr>
          <p:nvPr/>
        </p:nvGrpSpPr>
        <p:grpSpPr bwMode="auto">
          <a:xfrm>
            <a:off x="762000" y="3800475"/>
            <a:ext cx="8272463" cy="1381125"/>
            <a:chOff x="480" y="2394"/>
            <a:chExt cx="5211" cy="870"/>
          </a:xfrm>
        </p:grpSpPr>
        <p:sp>
          <p:nvSpPr>
            <p:cNvPr id="36906"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t>Linguistic modules</a:t>
              </a:r>
            </a:p>
          </p:txBody>
        </p:sp>
        <p:sp>
          <p:nvSpPr>
            <p:cNvPr id="36907"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908" name="Text Box 21"/>
            <p:cNvSpPr txBox="1">
              <a:spLocks noChangeArrowheads="1"/>
            </p:cNvSpPr>
            <p:nvPr/>
          </p:nvSpPr>
          <p:spPr bwMode="auto">
            <a:xfrm>
              <a:off x="480" y="2935"/>
              <a:ext cx="141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Modified tokens</a:t>
              </a:r>
            </a:p>
          </p:txBody>
        </p:sp>
        <p:sp>
          <p:nvSpPr>
            <p:cNvPr id="36909"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a:t>
              </a:r>
            </a:p>
          </p:txBody>
        </p:sp>
        <p:sp>
          <p:nvSpPr>
            <p:cNvPr id="36910"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a:t>
              </a:r>
            </a:p>
          </p:txBody>
        </p:sp>
        <p:sp>
          <p:nvSpPr>
            <p:cNvPr id="36911"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countryman</a:t>
              </a:r>
            </a:p>
          </p:txBody>
        </p:sp>
      </p:grpSp>
      <p:grpSp>
        <p:nvGrpSpPr>
          <p:cNvPr id="4" name="Group 72"/>
          <p:cNvGrpSpPr>
            <a:grpSpLocks/>
          </p:cNvGrpSpPr>
          <p:nvPr/>
        </p:nvGrpSpPr>
        <p:grpSpPr bwMode="auto">
          <a:xfrm>
            <a:off x="762000" y="5172075"/>
            <a:ext cx="8350250" cy="1604963"/>
            <a:chOff x="480" y="3258"/>
            <a:chExt cx="5260" cy="1011"/>
          </a:xfrm>
        </p:grpSpPr>
        <p:sp>
          <p:nvSpPr>
            <p:cNvPr id="36884"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Indexer</a:t>
              </a:r>
            </a:p>
          </p:txBody>
        </p:sp>
        <p:sp>
          <p:nvSpPr>
            <p:cNvPr id="36885"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36886" name="Text Box 23"/>
            <p:cNvSpPr txBox="1">
              <a:spLocks noChangeArrowheads="1"/>
            </p:cNvSpPr>
            <p:nvPr/>
          </p:nvSpPr>
          <p:spPr bwMode="auto">
            <a:xfrm>
              <a:off x="480" y="3728"/>
              <a:ext cx="128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Inverted index</a:t>
              </a:r>
            </a:p>
          </p:txBody>
        </p:sp>
        <p:grpSp>
          <p:nvGrpSpPr>
            <p:cNvPr id="36887" name="Group 71"/>
            <p:cNvGrpSpPr>
              <a:grpSpLocks/>
            </p:cNvGrpSpPr>
            <p:nvPr/>
          </p:nvGrpSpPr>
          <p:grpSpPr bwMode="auto">
            <a:xfrm>
              <a:off x="3024" y="3258"/>
              <a:ext cx="2716" cy="1011"/>
              <a:chOff x="3024" y="3258"/>
              <a:chExt cx="2716" cy="1011"/>
            </a:xfrm>
          </p:grpSpPr>
          <p:grpSp>
            <p:nvGrpSpPr>
              <p:cNvPr id="36888" name="Group 32"/>
              <p:cNvGrpSpPr>
                <a:grpSpLocks/>
              </p:cNvGrpSpPr>
              <p:nvPr/>
            </p:nvGrpSpPr>
            <p:grpSpPr bwMode="auto">
              <a:xfrm>
                <a:off x="3024" y="3306"/>
                <a:ext cx="1776" cy="963"/>
                <a:chOff x="528" y="2634"/>
                <a:chExt cx="1776" cy="963"/>
              </a:xfrm>
            </p:grpSpPr>
            <p:sp>
              <p:nvSpPr>
                <p:cNvPr id="34852"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friend</a:t>
                  </a:r>
                </a:p>
              </p:txBody>
            </p:sp>
            <p:sp>
              <p:nvSpPr>
                <p:cNvPr id="34853"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roman</a:t>
                  </a:r>
                </a:p>
              </p:txBody>
            </p:sp>
            <p:sp>
              <p:nvSpPr>
                <p:cNvPr id="34854"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countryman</a:t>
                  </a:r>
                </a:p>
              </p:txBody>
            </p:sp>
            <p:sp>
              <p:nvSpPr>
                <p:cNvPr id="36903"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6904"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6905"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sp>
            <p:nvSpPr>
              <p:cNvPr id="36889"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0"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6891"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2"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36893"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cxnSp>
            <p:nvCxnSpPr>
              <p:cNvPr id="36894" name="AutoShape 44"/>
              <p:cNvCxnSpPr>
                <a:cxnSpLocks noChangeShapeType="1"/>
                <a:stCxn id="36889" idx="3"/>
                <a:endCxn id="36890"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5" name="AutoShape 45"/>
              <p:cNvCxnSpPr>
                <a:cxnSpLocks noChangeShapeType="1"/>
                <a:stCxn id="36890"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36896"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cxnSp>
            <p:nvCxnSpPr>
              <p:cNvPr id="36897" name="AutoShape 47"/>
              <p:cNvCxnSpPr>
                <a:cxnSpLocks noChangeShapeType="1"/>
                <a:stCxn id="36896" idx="3"/>
                <a:endCxn id="36891"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8" name="AutoShape 48"/>
              <p:cNvCxnSpPr>
                <a:cxnSpLocks noChangeShapeType="1"/>
                <a:stCxn id="36891"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9" name="AutoShape 49"/>
              <p:cNvCxnSpPr>
                <a:cxnSpLocks noChangeShapeType="1"/>
                <a:stCxn id="36892" idx="3"/>
                <a:endCxn id="36893"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sp>
        <p:nvSpPr>
          <p:cNvPr id="36872" name="AutoShape 16"/>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873" name="Text Box 19"/>
          <p:cNvSpPr txBox="1">
            <a:spLocks noChangeArrowheads="1"/>
          </p:cNvSpPr>
          <p:nvPr/>
        </p:nvSpPr>
        <p:spPr bwMode="auto">
          <a:xfrm>
            <a:off x="746125" y="1687513"/>
            <a:ext cx="1909763"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Documents to</a:t>
            </a:r>
          </a:p>
          <a:p>
            <a:pPr eaLnBrk="1" hangingPunct="1"/>
            <a:r>
              <a:rPr lang="en-US" sz="2000" dirty="0"/>
              <a:t>be indexed</a:t>
            </a:r>
          </a:p>
        </p:txBody>
      </p:sp>
      <p:sp>
        <p:nvSpPr>
          <p:cNvPr id="36874" name="Rectangle 24"/>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 Romans, countrymen.</a:t>
            </a:r>
          </a:p>
        </p:txBody>
      </p:sp>
      <p:sp>
        <p:nvSpPr>
          <p:cNvPr id="36875" name="Oval 62"/>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6" name="Oval 63"/>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7" name="Oval 64"/>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8" name="TextBox 5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7" name="Group 6"/>
          <p:cNvGrpSpPr/>
          <p:nvPr/>
        </p:nvGrpSpPr>
        <p:grpSpPr>
          <a:xfrm>
            <a:off x="3200400" y="1600200"/>
            <a:ext cx="1524000" cy="685800"/>
            <a:chOff x="3200400" y="1600200"/>
            <a:chExt cx="1524000" cy="685800"/>
          </a:xfrm>
        </p:grpSpPr>
        <p:pic>
          <p:nvPicPr>
            <p:cNvPr id="6" name="Picture 5"/>
            <p:cNvPicPr>
              <a:picLocks noChangeAspect="1"/>
            </p:cNvPicPr>
            <p:nvPr/>
          </p:nvPicPr>
          <p:blipFill>
            <a:blip r:embed="rId3"/>
            <a:stretch>
              <a:fillRect/>
            </a:stretch>
          </p:blipFill>
          <p:spPr>
            <a:xfrm>
              <a:off x="3200400" y="1674446"/>
              <a:ext cx="381000" cy="459154"/>
            </a:xfrm>
            <a:prstGeom prst="rect">
              <a:avLst/>
            </a:prstGeom>
          </p:spPr>
        </p:pic>
        <p:pic>
          <p:nvPicPr>
            <p:cNvPr id="60" name="Picture 59"/>
            <p:cNvPicPr>
              <a:picLocks noChangeAspect="1"/>
            </p:cNvPicPr>
            <p:nvPr/>
          </p:nvPicPr>
          <p:blipFill>
            <a:blip r:embed="rId3"/>
            <a:stretch>
              <a:fillRect/>
            </a:stretch>
          </p:blipFill>
          <p:spPr>
            <a:xfrm>
              <a:off x="3352800" y="1826846"/>
              <a:ext cx="381000" cy="459154"/>
            </a:xfrm>
            <a:prstGeom prst="rect">
              <a:avLst/>
            </a:prstGeom>
          </p:spPr>
        </p:pic>
        <p:pic>
          <p:nvPicPr>
            <p:cNvPr id="61" name="Picture 60"/>
            <p:cNvPicPr>
              <a:picLocks noChangeAspect="1"/>
            </p:cNvPicPr>
            <p:nvPr/>
          </p:nvPicPr>
          <p:blipFill>
            <a:blip r:embed="rId3"/>
            <a:stretch>
              <a:fillRect/>
            </a:stretch>
          </p:blipFill>
          <p:spPr>
            <a:xfrm>
              <a:off x="3810000" y="1752600"/>
              <a:ext cx="381000" cy="459154"/>
            </a:xfrm>
            <a:prstGeom prst="rect">
              <a:avLst/>
            </a:prstGeom>
          </p:spPr>
        </p:pic>
        <p:pic>
          <p:nvPicPr>
            <p:cNvPr id="62" name="Picture 61"/>
            <p:cNvPicPr>
              <a:picLocks noChangeAspect="1"/>
            </p:cNvPicPr>
            <p:nvPr/>
          </p:nvPicPr>
          <p:blipFill>
            <a:blip r:embed="rId3"/>
            <a:stretch>
              <a:fillRect/>
            </a:stretch>
          </p:blipFill>
          <p:spPr>
            <a:xfrm>
              <a:off x="4114800" y="1600200"/>
              <a:ext cx="381000" cy="459154"/>
            </a:xfrm>
            <a:prstGeom prst="rect">
              <a:avLst/>
            </a:prstGeom>
          </p:spPr>
        </p:pic>
        <p:pic>
          <p:nvPicPr>
            <p:cNvPr id="63" name="Picture 62"/>
            <p:cNvPicPr>
              <a:picLocks noChangeAspect="1"/>
            </p:cNvPicPr>
            <p:nvPr/>
          </p:nvPicPr>
          <p:blipFill>
            <a:blip r:embed="rId3"/>
            <a:stretch>
              <a:fillRect/>
            </a:stretch>
          </p:blipFill>
          <p:spPr>
            <a:xfrm>
              <a:off x="4343400" y="1752600"/>
              <a:ext cx="381000" cy="459154"/>
            </a:xfrm>
            <a:prstGeom prst="rect">
              <a:avLst/>
            </a:prstGeom>
          </p:spPr>
        </p:pic>
        <p:pic>
          <p:nvPicPr>
            <p:cNvPr id="64" name="Picture 63"/>
            <p:cNvPicPr>
              <a:picLocks noChangeAspect="1"/>
            </p:cNvPicPr>
            <p:nvPr/>
          </p:nvPicPr>
          <p:blipFill>
            <a:blip r:embed="rId3"/>
            <a:stretch>
              <a:fillRect/>
            </a:stretch>
          </p:blipFill>
          <p:spPr>
            <a:xfrm>
              <a:off x="3657600" y="1600200"/>
              <a:ext cx="381000" cy="45915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746125" y="2743200"/>
            <a:ext cx="8285163" cy="1143000"/>
            <a:chOff x="470" y="1728"/>
            <a:chExt cx="5219" cy="720"/>
          </a:xfrm>
        </p:grpSpPr>
        <p:sp>
          <p:nvSpPr>
            <p:cNvPr id="36912"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Tokenizer</a:t>
              </a:r>
            </a:p>
          </p:txBody>
        </p:sp>
        <p:sp>
          <p:nvSpPr>
            <p:cNvPr id="36913" name="AutoShape 17"/>
            <p:cNvSpPr>
              <a:spLocks noChangeArrowheads="1"/>
            </p:cNvSpPr>
            <p:nvPr/>
          </p:nvSpPr>
          <p:spPr bwMode="auto">
            <a:xfrm>
              <a:off x="2496" y="2064"/>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p>
              <a:endParaRPr lang="en-US"/>
            </a:p>
          </p:txBody>
        </p:sp>
        <p:sp>
          <p:nvSpPr>
            <p:cNvPr id="36914" name="Text Box 20"/>
            <p:cNvSpPr txBox="1">
              <a:spLocks noChangeArrowheads="1"/>
            </p:cNvSpPr>
            <p:nvPr/>
          </p:nvSpPr>
          <p:spPr bwMode="auto">
            <a:xfrm>
              <a:off x="470" y="2119"/>
              <a:ext cx="119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Token stream</a:t>
              </a:r>
            </a:p>
          </p:txBody>
        </p:sp>
        <p:sp>
          <p:nvSpPr>
            <p:cNvPr id="36915"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a:t>
              </a:r>
            </a:p>
          </p:txBody>
        </p:sp>
        <p:sp>
          <p:nvSpPr>
            <p:cNvPr id="36916"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Romans</a:t>
              </a:r>
            </a:p>
          </p:txBody>
        </p:sp>
        <p:sp>
          <p:nvSpPr>
            <p:cNvPr id="36917"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Countrymen</a:t>
              </a:r>
            </a:p>
          </p:txBody>
        </p:sp>
      </p:grpSp>
      <p:sp>
        <p:nvSpPr>
          <p:cNvPr id="36867"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Inverted index construction</a:t>
            </a:r>
          </a:p>
        </p:txBody>
      </p:sp>
      <p:grpSp>
        <p:nvGrpSpPr>
          <p:cNvPr id="3" name="Group 70"/>
          <p:cNvGrpSpPr>
            <a:grpSpLocks/>
          </p:cNvGrpSpPr>
          <p:nvPr/>
        </p:nvGrpSpPr>
        <p:grpSpPr bwMode="auto">
          <a:xfrm>
            <a:off x="762000" y="3800475"/>
            <a:ext cx="8272463" cy="1381125"/>
            <a:chOff x="480" y="2394"/>
            <a:chExt cx="5211" cy="870"/>
          </a:xfrm>
        </p:grpSpPr>
        <p:sp>
          <p:nvSpPr>
            <p:cNvPr id="36906"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p>
              <a:pPr algn="ctr"/>
              <a:r>
                <a:rPr lang="en-US"/>
                <a:t>Linguistic modules</a:t>
              </a:r>
            </a:p>
          </p:txBody>
        </p:sp>
        <p:sp>
          <p:nvSpPr>
            <p:cNvPr id="36907"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908" name="Text Box 21"/>
            <p:cNvSpPr txBox="1">
              <a:spLocks noChangeArrowheads="1"/>
            </p:cNvSpPr>
            <p:nvPr/>
          </p:nvSpPr>
          <p:spPr bwMode="auto">
            <a:xfrm>
              <a:off x="480" y="2935"/>
              <a:ext cx="141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Modified tokens</a:t>
              </a:r>
            </a:p>
          </p:txBody>
        </p:sp>
        <p:sp>
          <p:nvSpPr>
            <p:cNvPr id="36909"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a:t>
              </a:r>
            </a:p>
          </p:txBody>
        </p:sp>
        <p:sp>
          <p:nvSpPr>
            <p:cNvPr id="36910"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roman</a:t>
              </a:r>
            </a:p>
          </p:txBody>
        </p:sp>
        <p:sp>
          <p:nvSpPr>
            <p:cNvPr id="36911"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countryman</a:t>
              </a:r>
            </a:p>
          </p:txBody>
        </p:sp>
      </p:grpSp>
      <p:grpSp>
        <p:nvGrpSpPr>
          <p:cNvPr id="4" name="Group 72"/>
          <p:cNvGrpSpPr>
            <a:grpSpLocks/>
          </p:cNvGrpSpPr>
          <p:nvPr/>
        </p:nvGrpSpPr>
        <p:grpSpPr bwMode="auto">
          <a:xfrm>
            <a:off x="762000" y="5172075"/>
            <a:ext cx="8350250" cy="1604963"/>
            <a:chOff x="480" y="3258"/>
            <a:chExt cx="5260" cy="1011"/>
          </a:xfrm>
        </p:grpSpPr>
        <p:sp>
          <p:nvSpPr>
            <p:cNvPr id="36884"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t>Indexer</a:t>
              </a:r>
            </a:p>
          </p:txBody>
        </p:sp>
        <p:sp>
          <p:nvSpPr>
            <p:cNvPr id="36885"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36886" name="Text Box 23"/>
            <p:cNvSpPr txBox="1">
              <a:spLocks noChangeArrowheads="1"/>
            </p:cNvSpPr>
            <p:nvPr/>
          </p:nvSpPr>
          <p:spPr bwMode="auto">
            <a:xfrm>
              <a:off x="480" y="3728"/>
              <a:ext cx="128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Inverted index</a:t>
              </a:r>
            </a:p>
          </p:txBody>
        </p:sp>
        <p:grpSp>
          <p:nvGrpSpPr>
            <p:cNvPr id="36887" name="Group 71"/>
            <p:cNvGrpSpPr>
              <a:grpSpLocks/>
            </p:cNvGrpSpPr>
            <p:nvPr/>
          </p:nvGrpSpPr>
          <p:grpSpPr bwMode="auto">
            <a:xfrm>
              <a:off x="3024" y="3258"/>
              <a:ext cx="2716" cy="1011"/>
              <a:chOff x="3024" y="3258"/>
              <a:chExt cx="2716" cy="1011"/>
            </a:xfrm>
          </p:grpSpPr>
          <p:grpSp>
            <p:nvGrpSpPr>
              <p:cNvPr id="36888" name="Group 32"/>
              <p:cNvGrpSpPr>
                <a:grpSpLocks/>
              </p:cNvGrpSpPr>
              <p:nvPr/>
            </p:nvGrpSpPr>
            <p:grpSpPr bwMode="auto">
              <a:xfrm>
                <a:off x="3024" y="3306"/>
                <a:ext cx="1776" cy="963"/>
                <a:chOff x="528" y="2634"/>
                <a:chExt cx="1776" cy="963"/>
              </a:xfrm>
            </p:grpSpPr>
            <p:sp>
              <p:nvSpPr>
                <p:cNvPr id="34852"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friend</a:t>
                  </a:r>
                </a:p>
              </p:txBody>
            </p:sp>
            <p:sp>
              <p:nvSpPr>
                <p:cNvPr id="34853"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roman</a:t>
                  </a:r>
                </a:p>
              </p:txBody>
            </p:sp>
            <p:sp>
              <p:nvSpPr>
                <p:cNvPr id="34854"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countryman</a:t>
                  </a:r>
                </a:p>
              </p:txBody>
            </p:sp>
            <p:sp>
              <p:nvSpPr>
                <p:cNvPr id="36903"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6904"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36905"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sp>
            <p:nvSpPr>
              <p:cNvPr id="36889"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0"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36891"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36892"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36893"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cxnSp>
            <p:nvCxnSpPr>
              <p:cNvPr id="36894" name="AutoShape 44"/>
              <p:cNvCxnSpPr>
                <a:cxnSpLocks noChangeShapeType="1"/>
                <a:stCxn id="36889" idx="3"/>
                <a:endCxn id="36890"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5" name="AutoShape 45"/>
              <p:cNvCxnSpPr>
                <a:cxnSpLocks noChangeShapeType="1"/>
                <a:stCxn id="36890"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36896"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cxnSp>
            <p:nvCxnSpPr>
              <p:cNvPr id="36897" name="AutoShape 47"/>
              <p:cNvCxnSpPr>
                <a:cxnSpLocks noChangeShapeType="1"/>
                <a:stCxn id="36896" idx="3"/>
                <a:endCxn id="36891"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8" name="AutoShape 48"/>
              <p:cNvCxnSpPr>
                <a:cxnSpLocks noChangeShapeType="1"/>
                <a:stCxn id="36891"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9" name="AutoShape 49"/>
              <p:cNvCxnSpPr>
                <a:cxnSpLocks noChangeShapeType="1"/>
                <a:stCxn id="36892" idx="3"/>
                <a:endCxn id="36893"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grpSp>
        <p:nvGrpSpPr>
          <p:cNvPr id="9" name="Group 68"/>
          <p:cNvGrpSpPr>
            <a:grpSpLocks/>
          </p:cNvGrpSpPr>
          <p:nvPr/>
        </p:nvGrpSpPr>
        <p:grpSpPr bwMode="auto">
          <a:xfrm>
            <a:off x="60325" y="2992438"/>
            <a:ext cx="3232150" cy="1568450"/>
            <a:chOff x="38" y="1885"/>
            <a:chExt cx="2036" cy="988"/>
          </a:xfrm>
          <a:solidFill>
            <a:srgbClr val="83ADC1"/>
          </a:solidFill>
        </p:grpSpPr>
        <p:cxnSp>
          <p:nvCxnSpPr>
            <p:cNvPr id="34836" name="AutoShape 57"/>
            <p:cNvCxnSpPr>
              <a:cxnSpLocks noChangeShapeType="1"/>
              <a:stCxn id="34838" idx="3"/>
            </p:cNvCxnSpPr>
            <p:nvPr/>
          </p:nvCxnSpPr>
          <p:spPr bwMode="auto">
            <a:xfrm flipV="1">
              <a:off x="1077" y="1885"/>
              <a:ext cx="997" cy="764"/>
            </a:xfrm>
            <a:prstGeom prst="straightConnector1">
              <a:avLst/>
            </a:prstGeom>
            <a:grpFill/>
            <a:ln w="25400">
              <a:solidFill>
                <a:schemeClr val="tx1"/>
              </a:solidFill>
              <a:miter lim="800000"/>
              <a:headEnd/>
              <a:tailEnd type="triangle" w="med" len="med"/>
            </a:ln>
          </p:spPr>
        </p:cxnSp>
        <p:grpSp>
          <p:nvGrpSpPr>
            <p:cNvPr id="10" name="Group 60"/>
            <p:cNvGrpSpPr>
              <a:grpSpLocks/>
            </p:cNvGrpSpPr>
            <p:nvPr/>
          </p:nvGrpSpPr>
          <p:grpSpPr bwMode="auto">
            <a:xfrm>
              <a:off x="38" y="2425"/>
              <a:ext cx="1664" cy="448"/>
              <a:chOff x="220" y="2424"/>
              <a:chExt cx="1460" cy="433"/>
            </a:xfrm>
            <a:grpFill/>
          </p:grpSpPr>
          <p:sp>
            <p:nvSpPr>
              <p:cNvPr id="34838" name="Rectangle 55"/>
              <p:cNvSpPr>
                <a:spLocks noChangeArrowheads="1"/>
              </p:cNvSpPr>
              <p:nvPr/>
            </p:nvSpPr>
            <p:spPr bwMode="auto">
              <a:xfrm>
                <a:off x="220" y="2424"/>
                <a:ext cx="912" cy="433"/>
              </a:xfrm>
              <a:prstGeom prst="rect">
                <a:avLst/>
              </a:prstGeom>
              <a:grpFill/>
              <a:ln w="9525">
                <a:solidFill>
                  <a:schemeClr val="tx1"/>
                </a:solidFill>
                <a:miter lim="800000"/>
                <a:headEnd/>
                <a:tailEnd/>
              </a:ln>
            </p:spPr>
            <p:txBody>
              <a:bodyPr anchor="ctr">
                <a:spAutoFit/>
              </a:bodyPr>
              <a:lstStyle/>
              <a:p>
                <a:pPr algn="ctr">
                  <a:defRPr/>
                </a:pPr>
                <a:r>
                  <a:rPr lang="en-US" sz="2000" i="1">
                    <a:latin typeface="Lucida Sans" pitchFamily="-65" charset="0"/>
                    <a:ea typeface="Arial Unicode MS" pitchFamily="-65" charset="0"/>
                    <a:cs typeface="Arial Unicode MS" pitchFamily="-65" charset="0"/>
                  </a:rPr>
                  <a:t>More on</a:t>
                </a:r>
              </a:p>
              <a:p>
                <a:pPr algn="ctr">
                  <a:defRPr/>
                </a:pPr>
                <a:r>
                  <a:rPr lang="en-US" sz="2000" i="1">
                    <a:latin typeface="Lucida Sans" pitchFamily="-65" charset="0"/>
                    <a:ea typeface="Arial Unicode MS" pitchFamily="-65" charset="0"/>
                    <a:cs typeface="Arial Unicode MS" pitchFamily="-65" charset="0"/>
                  </a:rPr>
                  <a:t>these later.</a:t>
                </a:r>
              </a:p>
            </p:txBody>
          </p:sp>
          <p:cxnSp>
            <p:nvCxnSpPr>
              <p:cNvPr id="34839" name="AutoShape 58"/>
              <p:cNvCxnSpPr>
                <a:cxnSpLocks noChangeShapeType="1"/>
                <a:stCxn id="34838" idx="3"/>
              </p:cNvCxnSpPr>
              <p:nvPr/>
            </p:nvCxnSpPr>
            <p:spPr bwMode="auto">
              <a:xfrm>
                <a:off x="1132" y="2640"/>
                <a:ext cx="548" cy="35"/>
              </a:xfrm>
              <a:prstGeom prst="straightConnector1">
                <a:avLst/>
              </a:prstGeom>
              <a:grpFill/>
              <a:ln w="25400">
                <a:solidFill>
                  <a:schemeClr val="tx1"/>
                </a:solidFill>
                <a:miter lim="800000"/>
                <a:headEnd/>
                <a:tailEnd type="triangle" w="med" len="med"/>
              </a:ln>
            </p:spPr>
          </p:cxnSp>
        </p:grpSp>
      </p:grpSp>
      <p:sp>
        <p:nvSpPr>
          <p:cNvPr id="36872" name="AutoShape 16"/>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p>
            <a:endParaRPr lang="en-US"/>
          </a:p>
        </p:txBody>
      </p:sp>
      <p:sp>
        <p:nvSpPr>
          <p:cNvPr id="36873" name="Text Box 19"/>
          <p:cNvSpPr txBox="1">
            <a:spLocks noChangeArrowheads="1"/>
          </p:cNvSpPr>
          <p:nvPr/>
        </p:nvSpPr>
        <p:spPr bwMode="auto">
          <a:xfrm>
            <a:off x="746125" y="1687513"/>
            <a:ext cx="1909763"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Documents to</a:t>
            </a:r>
          </a:p>
          <a:p>
            <a:pPr eaLnBrk="1" hangingPunct="1"/>
            <a:r>
              <a:rPr lang="en-US" sz="2000" dirty="0"/>
              <a:t>be indexed</a:t>
            </a:r>
          </a:p>
        </p:txBody>
      </p:sp>
      <p:sp>
        <p:nvSpPr>
          <p:cNvPr id="36874" name="Rectangle 24"/>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charset="0"/>
              </a:rPr>
              <a:t>Friends, Romans, countrymen.</a:t>
            </a:r>
          </a:p>
        </p:txBody>
      </p:sp>
      <p:sp>
        <p:nvSpPr>
          <p:cNvPr id="36875" name="Oval 62"/>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6" name="Oval 63"/>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7" name="Oval 64"/>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en-US"/>
          </a:p>
        </p:txBody>
      </p:sp>
      <p:sp>
        <p:nvSpPr>
          <p:cNvPr id="36878" name="TextBox 5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grpSp>
        <p:nvGrpSpPr>
          <p:cNvPr id="7" name="Group 6"/>
          <p:cNvGrpSpPr/>
          <p:nvPr/>
        </p:nvGrpSpPr>
        <p:grpSpPr>
          <a:xfrm>
            <a:off x="3200400" y="1600200"/>
            <a:ext cx="1524000" cy="685800"/>
            <a:chOff x="3200400" y="1600200"/>
            <a:chExt cx="1524000" cy="685800"/>
          </a:xfrm>
        </p:grpSpPr>
        <p:pic>
          <p:nvPicPr>
            <p:cNvPr id="6" name="Picture 5"/>
            <p:cNvPicPr>
              <a:picLocks noChangeAspect="1"/>
            </p:cNvPicPr>
            <p:nvPr/>
          </p:nvPicPr>
          <p:blipFill>
            <a:blip r:embed="rId3"/>
            <a:stretch>
              <a:fillRect/>
            </a:stretch>
          </p:blipFill>
          <p:spPr>
            <a:xfrm>
              <a:off x="3200400" y="1674446"/>
              <a:ext cx="381000" cy="459154"/>
            </a:xfrm>
            <a:prstGeom prst="rect">
              <a:avLst/>
            </a:prstGeom>
          </p:spPr>
        </p:pic>
        <p:pic>
          <p:nvPicPr>
            <p:cNvPr id="60" name="Picture 59"/>
            <p:cNvPicPr>
              <a:picLocks noChangeAspect="1"/>
            </p:cNvPicPr>
            <p:nvPr/>
          </p:nvPicPr>
          <p:blipFill>
            <a:blip r:embed="rId3"/>
            <a:stretch>
              <a:fillRect/>
            </a:stretch>
          </p:blipFill>
          <p:spPr>
            <a:xfrm>
              <a:off x="3352800" y="1826846"/>
              <a:ext cx="381000" cy="459154"/>
            </a:xfrm>
            <a:prstGeom prst="rect">
              <a:avLst/>
            </a:prstGeom>
          </p:spPr>
        </p:pic>
        <p:pic>
          <p:nvPicPr>
            <p:cNvPr id="61" name="Picture 60"/>
            <p:cNvPicPr>
              <a:picLocks noChangeAspect="1"/>
            </p:cNvPicPr>
            <p:nvPr/>
          </p:nvPicPr>
          <p:blipFill>
            <a:blip r:embed="rId3"/>
            <a:stretch>
              <a:fillRect/>
            </a:stretch>
          </p:blipFill>
          <p:spPr>
            <a:xfrm>
              <a:off x="3810000" y="1752600"/>
              <a:ext cx="381000" cy="459154"/>
            </a:xfrm>
            <a:prstGeom prst="rect">
              <a:avLst/>
            </a:prstGeom>
          </p:spPr>
        </p:pic>
        <p:pic>
          <p:nvPicPr>
            <p:cNvPr id="62" name="Picture 61"/>
            <p:cNvPicPr>
              <a:picLocks noChangeAspect="1"/>
            </p:cNvPicPr>
            <p:nvPr/>
          </p:nvPicPr>
          <p:blipFill>
            <a:blip r:embed="rId3"/>
            <a:stretch>
              <a:fillRect/>
            </a:stretch>
          </p:blipFill>
          <p:spPr>
            <a:xfrm>
              <a:off x="4114800" y="1600200"/>
              <a:ext cx="381000" cy="459154"/>
            </a:xfrm>
            <a:prstGeom prst="rect">
              <a:avLst/>
            </a:prstGeom>
          </p:spPr>
        </p:pic>
        <p:pic>
          <p:nvPicPr>
            <p:cNvPr id="63" name="Picture 62"/>
            <p:cNvPicPr>
              <a:picLocks noChangeAspect="1"/>
            </p:cNvPicPr>
            <p:nvPr/>
          </p:nvPicPr>
          <p:blipFill>
            <a:blip r:embed="rId3"/>
            <a:stretch>
              <a:fillRect/>
            </a:stretch>
          </p:blipFill>
          <p:spPr>
            <a:xfrm>
              <a:off x="4343400" y="1752600"/>
              <a:ext cx="381000" cy="459154"/>
            </a:xfrm>
            <a:prstGeom prst="rect">
              <a:avLst/>
            </a:prstGeom>
          </p:spPr>
        </p:pic>
        <p:pic>
          <p:nvPicPr>
            <p:cNvPr id="64" name="Picture 63"/>
            <p:cNvPicPr>
              <a:picLocks noChangeAspect="1"/>
            </p:cNvPicPr>
            <p:nvPr/>
          </p:nvPicPr>
          <p:blipFill>
            <a:blip r:embed="rId3"/>
            <a:stretch>
              <a:fillRect/>
            </a:stretch>
          </p:blipFill>
          <p:spPr>
            <a:xfrm>
              <a:off x="3657600" y="1600200"/>
              <a:ext cx="381000" cy="459154"/>
            </a:xfrm>
            <a:prstGeom prst="rect">
              <a:avLst/>
            </a:prstGeom>
          </p:spPr>
        </p:pic>
      </p:grpSp>
    </p:spTree>
    <p:extLst>
      <p:ext uri="{BB962C8B-B14F-4D97-AF65-F5344CB8AC3E}">
        <p14:creationId xmlns:p14="http://schemas.microsoft.com/office/powerpoint/2010/main" xmlns="" val="1671430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050"/>
          <p:cNvSpPr>
            <a:spLocks noGrp="1" noChangeArrowheads="1"/>
          </p:cNvSpPr>
          <p:nvPr>
            <p:ph type="title"/>
          </p:nvPr>
        </p:nvSpPr>
        <p:spPr/>
        <p:txBody>
          <a:bodyPr/>
          <a:lstStyle/>
          <a:p>
            <a:pPr eaLnBrk="1" hangingPunct="1"/>
            <a:r>
              <a:rPr lang="en-US" dirty="0"/>
              <a:t>Initial stages of text processing</a:t>
            </a:r>
          </a:p>
        </p:txBody>
      </p:sp>
      <p:sp>
        <p:nvSpPr>
          <p:cNvPr id="37891" name="Rectangle 2051"/>
          <p:cNvSpPr>
            <a:spLocks noGrp="1" noChangeArrowheads="1"/>
          </p:cNvSpPr>
          <p:nvPr>
            <p:ph idx="1"/>
          </p:nvPr>
        </p:nvSpPr>
        <p:spPr/>
        <p:txBody>
          <a:bodyPr>
            <a:normAutofit lnSpcReduction="10000"/>
          </a:bodyPr>
          <a:lstStyle/>
          <a:p>
            <a:pPr eaLnBrk="1" hangingPunct="1"/>
            <a:r>
              <a:rPr lang="en-US" dirty="0">
                <a:sym typeface="Symbol" charset="2"/>
              </a:rPr>
              <a:t>Tokenization</a:t>
            </a:r>
          </a:p>
          <a:p>
            <a:pPr lvl="1" eaLnBrk="1" hangingPunct="1"/>
            <a:r>
              <a:rPr lang="en-US" dirty="0">
                <a:sym typeface="Symbol" charset="2"/>
              </a:rPr>
              <a:t>Cut character sequence into word tokens</a:t>
            </a:r>
          </a:p>
          <a:p>
            <a:pPr lvl="2" eaLnBrk="1" hangingPunct="1"/>
            <a:r>
              <a:rPr lang="en-US" dirty="0">
                <a:sym typeface="Symbol" charset="2"/>
              </a:rPr>
              <a:t>Deal with </a:t>
            </a:r>
            <a:r>
              <a:rPr lang="en-US" b="1" i="1" dirty="0">
                <a:sym typeface="Symbol" charset="2"/>
              </a:rPr>
              <a:t>“John’s”</a:t>
            </a:r>
            <a:r>
              <a:rPr lang="en-US" dirty="0">
                <a:sym typeface="Symbol" charset="2"/>
              </a:rPr>
              <a:t>, </a:t>
            </a:r>
            <a:r>
              <a:rPr lang="en-US" b="1" i="1" dirty="0">
                <a:sym typeface="Symbol" charset="2"/>
              </a:rPr>
              <a:t>a state-of-the-art solution</a:t>
            </a:r>
          </a:p>
          <a:p>
            <a:pPr eaLnBrk="1" hangingPunct="1"/>
            <a:r>
              <a:rPr lang="en-US" dirty="0">
                <a:sym typeface="Symbol" charset="2"/>
              </a:rPr>
              <a:t>Normalization</a:t>
            </a:r>
          </a:p>
          <a:p>
            <a:pPr lvl="1" eaLnBrk="1" hangingPunct="1"/>
            <a:r>
              <a:rPr lang="en-US" dirty="0">
                <a:sym typeface="Symbol" charset="2"/>
              </a:rPr>
              <a:t>Map text and query term to same form</a:t>
            </a:r>
          </a:p>
          <a:p>
            <a:pPr lvl="2" eaLnBrk="1" hangingPunct="1"/>
            <a:r>
              <a:rPr lang="en-US" dirty="0">
                <a:sym typeface="Symbol" charset="2"/>
              </a:rPr>
              <a:t>You want </a:t>
            </a:r>
            <a:r>
              <a:rPr lang="en-US" b="1" i="1" dirty="0">
                <a:sym typeface="Symbol" charset="2"/>
              </a:rPr>
              <a:t>U.S.A.</a:t>
            </a:r>
            <a:r>
              <a:rPr lang="en-US" dirty="0">
                <a:sym typeface="Symbol" charset="2"/>
              </a:rPr>
              <a:t> and </a:t>
            </a:r>
            <a:r>
              <a:rPr lang="en-US" b="1" i="1" dirty="0">
                <a:sym typeface="Symbol" charset="2"/>
              </a:rPr>
              <a:t>USA </a:t>
            </a:r>
            <a:r>
              <a:rPr lang="en-US" dirty="0">
                <a:sym typeface="Symbol" charset="2"/>
              </a:rPr>
              <a:t>to match</a:t>
            </a:r>
          </a:p>
          <a:p>
            <a:pPr eaLnBrk="1" hangingPunct="1"/>
            <a:r>
              <a:rPr lang="en-US" dirty="0">
                <a:sym typeface="Symbol" charset="2"/>
              </a:rPr>
              <a:t>Stemming</a:t>
            </a:r>
          </a:p>
          <a:p>
            <a:pPr lvl="1" eaLnBrk="1" hangingPunct="1"/>
            <a:r>
              <a:rPr lang="en-US" dirty="0">
                <a:sym typeface="Symbol" charset="2"/>
              </a:rPr>
              <a:t>We may wish different forms of a root to match</a:t>
            </a:r>
          </a:p>
          <a:p>
            <a:pPr lvl="2" eaLnBrk="1" hangingPunct="1"/>
            <a:r>
              <a:rPr lang="en-US" b="1" i="1" dirty="0">
                <a:sym typeface="Symbol" charset="2"/>
              </a:rPr>
              <a:t>authorize</a:t>
            </a:r>
            <a:r>
              <a:rPr lang="en-US" dirty="0">
                <a:sym typeface="Symbol" charset="2"/>
              </a:rPr>
              <a:t>,</a:t>
            </a:r>
            <a:r>
              <a:rPr lang="en-US" b="1" i="1" dirty="0">
                <a:sym typeface="Symbol" charset="2"/>
              </a:rPr>
              <a:t> authorization</a:t>
            </a:r>
          </a:p>
          <a:p>
            <a:pPr eaLnBrk="1" hangingPunct="1"/>
            <a:r>
              <a:rPr lang="en-US" dirty="0">
                <a:sym typeface="Symbol" charset="2"/>
              </a:rPr>
              <a:t>Stop words</a:t>
            </a:r>
          </a:p>
          <a:p>
            <a:pPr lvl="1" eaLnBrk="1" hangingPunct="1"/>
            <a:r>
              <a:rPr lang="en-US" dirty="0">
                <a:sym typeface="Symbol" charset="2"/>
              </a:rPr>
              <a:t>We may omit very common words (or not)</a:t>
            </a:r>
          </a:p>
          <a:p>
            <a:pPr lvl="2" eaLnBrk="1" hangingPunct="1"/>
            <a:r>
              <a:rPr lang="en-US" b="1" i="1" dirty="0">
                <a:sym typeface="Symbol" charset="2"/>
              </a:rPr>
              <a:t>the, a, to, of</a:t>
            </a:r>
          </a:p>
        </p:txBody>
      </p:sp>
    </p:spTree>
    <p:extLst>
      <p:ext uri="{BB962C8B-B14F-4D97-AF65-F5344CB8AC3E}">
        <p14:creationId xmlns:p14="http://schemas.microsoft.com/office/powerpoint/2010/main" xmlns="" val="30631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89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9"/>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Indexer steps: Token sequence</a:t>
            </a:r>
          </a:p>
        </p:txBody>
      </p:sp>
      <p:sp>
        <p:nvSpPr>
          <p:cNvPr id="37892" name="Rectangle 2"/>
          <p:cNvSpPr>
            <a:spLocks noGrp="1" noChangeArrowheads="1"/>
          </p:cNvSpPr>
          <p:nvPr>
            <p:ph idx="1"/>
          </p:nvPr>
        </p:nvSpPr>
        <p:spPr>
          <a:xfrm>
            <a:off x="457200" y="1752600"/>
            <a:ext cx="6781800" cy="914400"/>
          </a:xfrm>
        </p:spPr>
        <p:txBody>
          <a:bodyPr/>
          <a:lstStyle/>
          <a:p>
            <a:pPr eaLnBrk="1" hangingPunct="1">
              <a:lnSpc>
                <a:spcPct val="90000"/>
              </a:lnSpc>
            </a:pPr>
            <a:r>
              <a:rPr lang="en-US" sz="2200">
                <a:latin typeface="Calibri" charset="0"/>
                <a:ea typeface="ＭＳ Ｐゴシック" charset="0"/>
                <a:cs typeface="ＭＳ Ｐゴシック" charset="0"/>
              </a:rPr>
              <a:t>Sequence of (Modified token, Document ID) pairs.</a:t>
            </a:r>
          </a:p>
        </p:txBody>
      </p:sp>
      <p:sp>
        <p:nvSpPr>
          <p:cNvPr id="37893" name="Rectangle 3"/>
          <p:cNvSpPr>
            <a:spLocks noChangeArrowheads="1"/>
          </p:cNvSpPr>
          <p:nvPr/>
        </p:nvSpPr>
        <p:spPr bwMode="auto">
          <a:xfrm>
            <a:off x="104775" y="4324350"/>
            <a:ext cx="2838450"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dirty="0">
                <a:latin typeface="Arial" charset="0"/>
              </a:rPr>
              <a:t>I did enact Julius</a:t>
            </a:r>
          </a:p>
          <a:p>
            <a:pPr algn="ctr"/>
            <a:r>
              <a:rPr lang="en-US" dirty="0">
                <a:latin typeface="Arial" charset="0"/>
              </a:rPr>
              <a:t>Caesar I was killed </a:t>
            </a:r>
          </a:p>
          <a:p>
            <a:pPr algn="ctr"/>
            <a:r>
              <a:rPr lang="en-US" dirty="0" err="1">
                <a:latin typeface="Arial" charset="0"/>
              </a:rPr>
              <a:t>i</a:t>
            </a:r>
            <a:r>
              <a:rPr lang="en-US" dirty="0">
                <a:latin typeface="Arial" charset="0"/>
              </a:rPr>
              <a:t>’ the Capitol; </a:t>
            </a:r>
          </a:p>
          <a:p>
            <a:pPr algn="ctr"/>
            <a:r>
              <a:rPr lang="en-US" dirty="0">
                <a:latin typeface="Arial" charset="0"/>
              </a:rPr>
              <a:t>Brutus killed me.</a:t>
            </a:r>
          </a:p>
        </p:txBody>
      </p:sp>
      <p:sp>
        <p:nvSpPr>
          <p:cNvPr id="37894" name="Text Box 4"/>
          <p:cNvSpPr txBox="1">
            <a:spLocks noChangeArrowheads="1"/>
          </p:cNvSpPr>
          <p:nvPr/>
        </p:nvSpPr>
        <p:spPr bwMode="auto">
          <a:xfrm>
            <a:off x="1295400" y="3581400"/>
            <a:ext cx="920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charset="0"/>
              </a:rPr>
              <a:t>Doc 1</a:t>
            </a:r>
          </a:p>
        </p:txBody>
      </p:sp>
      <p:sp>
        <p:nvSpPr>
          <p:cNvPr id="37895" name="Rectangle 5"/>
          <p:cNvSpPr>
            <a:spLocks noChangeArrowheads="1"/>
          </p:cNvSpPr>
          <p:nvPr/>
        </p:nvSpPr>
        <p:spPr bwMode="auto">
          <a:xfrm>
            <a:off x="3165475" y="4400550"/>
            <a:ext cx="3195638"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a:latin typeface="Arial" charset="0"/>
              </a:rPr>
              <a:t>So let it be with</a:t>
            </a:r>
          </a:p>
          <a:p>
            <a:pPr algn="ctr"/>
            <a:r>
              <a:rPr lang="en-US">
                <a:latin typeface="Arial" charset="0"/>
              </a:rPr>
              <a:t>Caesar. The noble</a:t>
            </a:r>
          </a:p>
          <a:p>
            <a:pPr algn="ctr"/>
            <a:r>
              <a:rPr lang="en-US">
                <a:latin typeface="Arial" charset="0"/>
              </a:rPr>
              <a:t>Brutus hath told you</a:t>
            </a:r>
          </a:p>
          <a:p>
            <a:pPr algn="ctr"/>
            <a:r>
              <a:rPr lang="en-US">
                <a:latin typeface="Arial" charset="0"/>
              </a:rPr>
              <a:t>Caesar was ambitious</a:t>
            </a:r>
          </a:p>
        </p:txBody>
      </p:sp>
      <p:sp>
        <p:nvSpPr>
          <p:cNvPr id="37896" name="Text Box 6"/>
          <p:cNvSpPr txBox="1">
            <a:spLocks noChangeArrowheads="1"/>
          </p:cNvSpPr>
          <p:nvPr/>
        </p:nvSpPr>
        <p:spPr bwMode="auto">
          <a:xfrm>
            <a:off x="3886200" y="3581400"/>
            <a:ext cx="920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charset="0"/>
              </a:rPr>
              <a:t>Doc 2</a:t>
            </a:r>
          </a:p>
        </p:txBody>
      </p:sp>
      <p:graphicFrame>
        <p:nvGraphicFramePr>
          <p:cNvPr id="37890" name="Object 4"/>
          <p:cNvGraphicFramePr>
            <a:graphicFrameLocks noChangeAspect="1"/>
          </p:cNvGraphicFramePr>
          <p:nvPr/>
        </p:nvGraphicFramePr>
        <p:xfrm>
          <a:off x="7327900" y="1782763"/>
          <a:ext cx="1319213" cy="4929187"/>
        </p:xfrm>
        <a:graphic>
          <a:graphicData uri="http://schemas.openxmlformats.org/presentationml/2006/ole">
            <p:oleObj spid="_x0000_s37922" name="Worksheet" r:id="rId3" imgW="2717460" imgH="10158730" progId="Excel.Sheet.8">
              <p:embed/>
            </p:oleObj>
          </a:graphicData>
        </a:graphic>
      </p:graphicFrame>
      <p:sp>
        <p:nvSpPr>
          <p:cNvPr id="111624" name="Line 8"/>
          <p:cNvSpPr>
            <a:spLocks noChangeShapeType="1"/>
          </p:cNvSpPr>
          <p:nvPr/>
        </p:nvSpPr>
        <p:spPr bwMode="auto">
          <a:xfrm>
            <a:off x="5867400" y="3886200"/>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pPr>
              <a:defRPr/>
            </a:pPr>
            <a:endParaRPr lang="en-US">
              <a:latin typeface="Lucida Sans" pitchFamily="34" charset="0"/>
              <a:ea typeface="+mn-ea"/>
              <a:cs typeface="+mn-cs"/>
            </a:endParaRPr>
          </a:p>
        </p:txBody>
      </p:sp>
      <p:sp>
        <p:nvSpPr>
          <p:cNvPr id="37898" name="TextBox 9"/>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Indexer steps: Sort</a:t>
            </a:r>
          </a:p>
        </p:txBody>
      </p:sp>
      <p:sp>
        <p:nvSpPr>
          <p:cNvPr id="38917" name="Rectangle 2"/>
          <p:cNvSpPr>
            <a:spLocks noGrp="1" noChangeArrowheads="1"/>
          </p:cNvSpPr>
          <p:nvPr>
            <p:ph idx="1"/>
          </p:nvPr>
        </p:nvSpPr>
        <p:spPr>
          <a:xfrm>
            <a:off x="457200" y="1676400"/>
            <a:ext cx="4572000" cy="609600"/>
          </a:xfrm>
        </p:spPr>
        <p:txBody>
          <a:bodyPr/>
          <a:lstStyle/>
          <a:p>
            <a:pPr eaLnBrk="1" hangingPunct="1"/>
            <a:r>
              <a:rPr lang="en-US" sz="3400" dirty="0">
                <a:latin typeface="Calibri" charset="0"/>
                <a:ea typeface="ＭＳ Ｐゴシック" charset="0"/>
                <a:cs typeface="ＭＳ Ｐゴシック" charset="0"/>
              </a:rPr>
              <a:t>Sort by terms</a:t>
            </a:r>
          </a:p>
          <a:p>
            <a:pPr lvl="1" eaLnBrk="1" hangingPunct="1"/>
            <a:r>
              <a:rPr lang="en-US" sz="3000" dirty="0">
                <a:latin typeface="Calibri" charset="0"/>
                <a:ea typeface="ＭＳ Ｐゴシック" charset="0"/>
                <a:cs typeface="ＭＳ Ｐゴシック" charset="0"/>
              </a:rPr>
              <a:t>At least conceptually</a:t>
            </a:r>
          </a:p>
          <a:p>
            <a:pPr lvl="2" eaLnBrk="1" hangingPunct="1"/>
            <a:r>
              <a:rPr lang="en-US" sz="2600" dirty="0">
                <a:latin typeface="Calibri" charset="0"/>
                <a:ea typeface="ＭＳ Ｐゴシック" charset="0"/>
                <a:cs typeface="ＭＳ Ｐゴシック" charset="0"/>
              </a:rPr>
              <a:t>And then </a:t>
            </a:r>
            <a:r>
              <a:rPr lang="en-US" sz="2600" dirty="0" err="1">
                <a:latin typeface="Calibri" charset="0"/>
                <a:ea typeface="ＭＳ Ｐゴシック" charset="0"/>
                <a:cs typeface="ＭＳ Ｐゴシック" charset="0"/>
              </a:rPr>
              <a:t>docID</a:t>
            </a:r>
            <a:endParaRPr lang="en-US" sz="2600" dirty="0">
              <a:latin typeface="Calibri" charset="0"/>
              <a:ea typeface="ＭＳ Ｐゴシック" charset="0"/>
              <a:cs typeface="ＭＳ Ｐゴシック" charset="0"/>
            </a:endParaRPr>
          </a:p>
        </p:txBody>
      </p:sp>
      <p:graphicFrame>
        <p:nvGraphicFramePr>
          <p:cNvPr id="38914" name="Object 2"/>
          <p:cNvGraphicFramePr>
            <a:graphicFrameLocks noChangeAspect="1"/>
          </p:cNvGraphicFramePr>
          <p:nvPr/>
        </p:nvGraphicFramePr>
        <p:xfrm>
          <a:off x="7562850" y="1782763"/>
          <a:ext cx="1217613" cy="4922837"/>
        </p:xfrm>
        <a:graphic>
          <a:graphicData uri="http://schemas.openxmlformats.org/presentationml/2006/ole">
            <p:oleObj spid="_x0000_s38961" name="Worksheet" r:id="rId3" imgW="2717460" imgH="10844444" progId="Excel.Sheet.8">
              <p:embed/>
            </p:oleObj>
          </a:graphicData>
        </a:graphic>
      </p:graphicFrame>
      <p:sp>
        <p:nvSpPr>
          <p:cNvPr id="38918" name="Line 4"/>
          <p:cNvSpPr>
            <a:spLocks noChangeShapeType="1"/>
          </p:cNvSpPr>
          <p:nvPr/>
        </p:nvSpPr>
        <p:spPr bwMode="auto">
          <a:xfrm>
            <a:off x="7162800" y="3886200"/>
            <a:ext cx="3810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38915" name="Object 3"/>
          <p:cNvGraphicFramePr>
            <a:graphicFrameLocks noChangeAspect="1"/>
          </p:cNvGraphicFramePr>
          <p:nvPr/>
        </p:nvGraphicFramePr>
        <p:xfrm>
          <a:off x="5880100" y="1733550"/>
          <a:ext cx="1352550" cy="5045075"/>
        </p:xfrm>
        <a:graphic>
          <a:graphicData uri="http://schemas.openxmlformats.org/presentationml/2006/ole">
            <p:oleObj spid="_x0000_s38962" name="Worksheet" r:id="rId4" imgW="2717460" imgH="10082540" progId="Excel.Sheet.8">
              <p:embed/>
            </p:oleObj>
          </a:graphicData>
        </a:graphic>
      </p:graphicFrame>
      <p:sp>
        <p:nvSpPr>
          <p:cNvPr id="36871" name="AutoShape 7"/>
          <p:cNvSpPr>
            <a:spLocks noChangeArrowheads="1"/>
          </p:cNvSpPr>
          <p:nvPr/>
        </p:nvSpPr>
        <p:spPr bwMode="auto">
          <a:xfrm>
            <a:off x="840581" y="3826933"/>
            <a:ext cx="2932113" cy="781050"/>
          </a:xfrm>
          <a:prstGeom prst="upArrowCallout">
            <a:avLst>
              <a:gd name="adj1" fmla="val 105235"/>
              <a:gd name="adj2" fmla="val 105235"/>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sz="2800" b="1" dirty="0">
                <a:latin typeface="Calibri" charset="0"/>
              </a:rPr>
              <a:t>Core indexing step</a:t>
            </a:r>
          </a:p>
        </p:txBody>
      </p:sp>
      <p:sp>
        <p:nvSpPr>
          <p:cNvPr id="38920"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381000" y="304800"/>
            <a:ext cx="8229600" cy="1143000"/>
          </a:xfrm>
        </p:spPr>
        <p:txBody>
          <a:bodyPr/>
          <a:lstStyle/>
          <a:p>
            <a:pPr eaLnBrk="1" hangingPunct="1"/>
            <a:r>
              <a:rPr lang="en-US">
                <a:latin typeface="Calibri" charset="0"/>
                <a:ea typeface="ＭＳ Ｐゴシック" charset="0"/>
                <a:cs typeface="ＭＳ Ｐゴシック" charset="0"/>
              </a:rPr>
              <a:t>Indexer steps: Dictionary &amp; Postings</a:t>
            </a:r>
          </a:p>
        </p:txBody>
      </p:sp>
      <p:sp>
        <p:nvSpPr>
          <p:cNvPr id="39940" name="Rectangle 2"/>
          <p:cNvSpPr>
            <a:spLocks noGrp="1" noChangeArrowheads="1"/>
          </p:cNvSpPr>
          <p:nvPr>
            <p:ph idx="1"/>
          </p:nvPr>
        </p:nvSpPr>
        <p:spPr>
          <a:xfrm>
            <a:off x="228600" y="1676400"/>
            <a:ext cx="3429000" cy="2590800"/>
          </a:xfrm>
        </p:spPr>
        <p:txBody>
          <a:bodyPr/>
          <a:lstStyle/>
          <a:p>
            <a:pPr eaLnBrk="1" hangingPunct="1">
              <a:lnSpc>
                <a:spcPct val="90000"/>
              </a:lnSpc>
            </a:pPr>
            <a:r>
              <a:rPr lang="en-US">
                <a:latin typeface="Calibri" charset="0"/>
                <a:ea typeface="ＭＳ Ｐゴシック" charset="0"/>
                <a:cs typeface="ＭＳ Ｐゴシック" charset="0"/>
              </a:rPr>
              <a:t>Multiple term entries in a single document are merged.</a:t>
            </a:r>
          </a:p>
          <a:p>
            <a:pPr eaLnBrk="1" hangingPunct="1">
              <a:lnSpc>
                <a:spcPct val="90000"/>
              </a:lnSpc>
            </a:pPr>
            <a:r>
              <a:rPr lang="en-US">
                <a:latin typeface="Calibri" charset="0"/>
                <a:ea typeface="ＭＳ Ｐゴシック" charset="0"/>
                <a:cs typeface="ＭＳ Ｐゴシック" charset="0"/>
              </a:rPr>
              <a:t>Split into Dictionary and Postings</a:t>
            </a:r>
          </a:p>
          <a:p>
            <a:pPr eaLnBrk="1" hangingPunct="1">
              <a:lnSpc>
                <a:spcPct val="90000"/>
              </a:lnSpc>
            </a:pPr>
            <a:r>
              <a:rPr lang="en-US">
                <a:latin typeface="Calibri" charset="0"/>
                <a:ea typeface="ＭＳ Ｐゴシック" charset="0"/>
                <a:cs typeface="ＭＳ Ｐゴシック" charset="0"/>
              </a:rPr>
              <a:t>Doc. frequency information is added.</a:t>
            </a:r>
          </a:p>
        </p:txBody>
      </p:sp>
      <p:sp>
        <p:nvSpPr>
          <p:cNvPr id="39941" name="Line 4"/>
          <p:cNvSpPr>
            <a:spLocks noChangeShapeType="1"/>
          </p:cNvSpPr>
          <p:nvPr/>
        </p:nvSpPr>
        <p:spPr bwMode="auto">
          <a:xfrm>
            <a:off x="5334000" y="3657600"/>
            <a:ext cx="685800" cy="0"/>
          </a:xfrm>
          <a:prstGeom prst="line">
            <a:avLst/>
          </a:prstGeom>
          <a:noFill/>
          <a:ln w="762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39938" name="Object 35"/>
          <p:cNvGraphicFramePr>
            <a:graphicFrameLocks noChangeAspect="1"/>
          </p:cNvGraphicFramePr>
          <p:nvPr/>
        </p:nvGraphicFramePr>
        <p:xfrm>
          <a:off x="3962400" y="1827213"/>
          <a:ext cx="1217613" cy="4921250"/>
        </p:xfrm>
        <a:graphic>
          <a:graphicData uri="http://schemas.openxmlformats.org/presentationml/2006/ole">
            <p:oleObj spid="_x0000_s39967" name="Worksheet" r:id="rId3" imgW="2717460" imgH="10844444" progId="Excel.Sheet.8">
              <p:embed/>
            </p:oleObj>
          </a:graphicData>
        </a:graphic>
      </p:graphicFrame>
      <p:sp>
        <p:nvSpPr>
          <p:cNvPr id="113671" name="AutoShape 7"/>
          <p:cNvSpPr>
            <a:spLocks noChangeArrowheads="1"/>
          </p:cNvSpPr>
          <p:nvPr/>
        </p:nvSpPr>
        <p:spPr bwMode="auto">
          <a:xfrm>
            <a:off x="685800" y="5311775"/>
            <a:ext cx="2317750" cy="1241425"/>
          </a:xfrm>
          <a:prstGeom prst="upArrowCallout">
            <a:avLst>
              <a:gd name="adj1" fmla="val 57858"/>
              <a:gd name="adj2" fmla="val 57858"/>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defRPr/>
            </a:pPr>
            <a:r>
              <a:rPr lang="en-US" dirty="0">
                <a:latin typeface="+mn-lt"/>
                <a:ea typeface="Arial Unicode MS" charset="0"/>
              </a:rPr>
              <a:t>Why frequency?</a:t>
            </a:r>
          </a:p>
          <a:p>
            <a:pPr algn="ctr">
              <a:defRPr/>
            </a:pPr>
            <a:r>
              <a:rPr lang="en-US" dirty="0">
                <a:latin typeface="+mn-lt"/>
                <a:ea typeface="Arial Unicode MS" charset="0"/>
              </a:rPr>
              <a:t>Will discuss later.</a:t>
            </a:r>
          </a:p>
        </p:txBody>
      </p:sp>
      <p:sp>
        <p:nvSpPr>
          <p:cNvPr id="39943" name="TextBox 7"/>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pic>
        <p:nvPicPr>
          <p:cNvPr id="39944" name="Picture 8"/>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6172200" y="1600200"/>
            <a:ext cx="2801938"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7"/>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1524000"/>
            <a:ext cx="2801938"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3" name="Rectangle 30"/>
          <p:cNvSpPr>
            <a:spLocks noGrp="1" noChangeArrowheads="1"/>
          </p:cNvSpPr>
          <p:nvPr>
            <p:ph type="title"/>
          </p:nvPr>
        </p:nvSpPr>
        <p:spPr/>
        <p:txBody>
          <a:bodyPr/>
          <a:lstStyle/>
          <a:p>
            <a:pPr eaLnBrk="1" hangingPunct="1">
              <a:lnSpc>
                <a:spcPct val="80000"/>
              </a:lnSpc>
            </a:pPr>
            <a:r>
              <a:rPr lang="en-US">
                <a:latin typeface="Calibri" charset="0"/>
                <a:ea typeface="ＭＳ Ｐゴシック" charset="0"/>
                <a:cs typeface="ＭＳ Ｐゴシック" charset="0"/>
              </a:rPr>
              <a:t>Where do we pay in storage?</a:t>
            </a:r>
          </a:p>
        </p:txBody>
      </p:sp>
      <p:sp>
        <p:nvSpPr>
          <p:cNvPr id="4096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7BE72E0-236A-354A-830D-DFFB8F269A34}" type="slidenum">
              <a:rPr lang="en-US" sz="1200">
                <a:solidFill>
                  <a:srgbClr val="898989"/>
                </a:solidFill>
                <a:latin typeface="Calibri" charset="0"/>
              </a:rPr>
              <a:pPr eaLnBrk="1" hangingPunct="1"/>
              <a:t>27</a:t>
            </a:fld>
            <a:endParaRPr lang="en-US" sz="1200">
              <a:solidFill>
                <a:srgbClr val="898989"/>
              </a:solidFill>
              <a:latin typeface="Calibri" charset="0"/>
            </a:endParaRPr>
          </a:p>
        </p:txBody>
      </p:sp>
      <p:sp>
        <p:nvSpPr>
          <p:cNvPr id="40965" name="AutoShape 32"/>
          <p:cNvSpPr>
            <a:spLocks noChangeArrowheads="1"/>
          </p:cNvSpPr>
          <p:nvPr/>
        </p:nvSpPr>
        <p:spPr bwMode="auto">
          <a:xfrm>
            <a:off x="3581400" y="5867400"/>
            <a:ext cx="1189038" cy="914400"/>
          </a:xfrm>
          <a:prstGeom prst="upArrowCallout">
            <a:avLst>
              <a:gd name="adj1" fmla="val 32509"/>
              <a:gd name="adj2" fmla="val 32509"/>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p>
            <a:pPr algn="ctr"/>
            <a:r>
              <a:rPr lang="en-US">
                <a:latin typeface="Arial" charset="0"/>
              </a:rPr>
              <a:t>Pointers</a:t>
            </a:r>
          </a:p>
        </p:txBody>
      </p:sp>
      <p:sp>
        <p:nvSpPr>
          <p:cNvPr id="39945" name="AutoShape 33"/>
          <p:cNvSpPr>
            <a:spLocks noChangeArrowheads="1"/>
          </p:cNvSpPr>
          <p:nvPr/>
        </p:nvSpPr>
        <p:spPr bwMode="auto">
          <a:xfrm>
            <a:off x="990600" y="2890838"/>
            <a:ext cx="1600200" cy="1200150"/>
          </a:xfrm>
          <a:prstGeom prst="rightArrowCallout">
            <a:avLst>
              <a:gd name="adj1" fmla="val 25000"/>
              <a:gd name="adj2" fmla="val 25000"/>
              <a:gd name="adj3" fmla="val 3750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dirty="0">
                <a:latin typeface="Calibri" charset="0"/>
              </a:rPr>
              <a:t>Terms and counts</a:t>
            </a:r>
          </a:p>
        </p:txBody>
      </p:sp>
      <p:sp>
        <p:nvSpPr>
          <p:cNvPr id="115746" name="Text Box 34"/>
          <p:cNvSpPr txBox="1">
            <a:spLocks noChangeArrowheads="1"/>
          </p:cNvSpPr>
          <p:nvPr/>
        </p:nvSpPr>
        <p:spPr bwMode="auto">
          <a:xfrm>
            <a:off x="5867400" y="3662101"/>
            <a:ext cx="2743200" cy="2738699"/>
          </a:xfrm>
          <a:prstGeom prst="rect">
            <a:avLst/>
          </a:prstGeom>
          <a:solidFill>
            <a:srgbClr val="C0504D"/>
          </a:solidFill>
          <a:ln w="9525">
            <a:noFill/>
            <a:miter lim="800000"/>
            <a:headEnd/>
            <a:tailEnd/>
          </a:ln>
        </p:spPr>
        <p:txBody>
          <a:bodyPr wrap="squar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mn-lt"/>
              </a:rPr>
              <a:t>IR system implementation</a:t>
            </a:r>
          </a:p>
          <a:p>
            <a:pPr marL="434340" indent="-342900" eaLnBrk="1" hangingPunct="1">
              <a:spcBef>
                <a:spcPts val="238"/>
              </a:spcBef>
              <a:buFont typeface="Arial"/>
              <a:buChar char="•"/>
            </a:pPr>
            <a:r>
              <a:rPr lang="en-US" dirty="0">
                <a:latin typeface="+mn-lt"/>
              </a:rPr>
              <a:t>How do we index efficiently?</a:t>
            </a:r>
          </a:p>
          <a:p>
            <a:pPr marL="434340" indent="-342900" eaLnBrk="1" hangingPunct="1">
              <a:spcBef>
                <a:spcPts val="238"/>
              </a:spcBef>
              <a:buFont typeface="Arial"/>
              <a:buChar char="•"/>
            </a:pPr>
            <a:r>
              <a:rPr lang="en-US" dirty="0">
                <a:latin typeface="+mn-lt"/>
              </a:rPr>
              <a:t>How much storage do we need?</a:t>
            </a:r>
          </a:p>
        </p:txBody>
      </p:sp>
      <p:sp>
        <p:nvSpPr>
          <p:cNvPr id="40968" name="TextBox 3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1.2</a:t>
            </a:r>
          </a:p>
        </p:txBody>
      </p:sp>
      <p:sp>
        <p:nvSpPr>
          <p:cNvPr id="40" name="AutoShape 5"/>
          <p:cNvSpPr>
            <a:spLocks noChangeArrowheads="1"/>
          </p:cNvSpPr>
          <p:nvPr/>
        </p:nvSpPr>
        <p:spPr bwMode="auto">
          <a:xfrm>
            <a:off x="5257800" y="1905000"/>
            <a:ext cx="1905000" cy="831850"/>
          </a:xfrm>
          <a:prstGeom prst="leftArrowCallout">
            <a:avLst>
              <a:gd name="adj1" fmla="val 25000"/>
              <a:gd name="adj2" fmla="val 25000"/>
              <a:gd name="adj3" fmla="val 41190"/>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a:r>
              <a:rPr lang="en-US">
                <a:latin typeface="Calibri" charset="0"/>
              </a:rPr>
              <a:t>Lists of docIDs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39945" grpId="0" animBg="1"/>
      <p:bldP spid="115746" grpId="0" animBg="1" autoUpdateAnimBg="0"/>
      <p:bldP spid="4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The Inverted Index</a:t>
            </a:r>
          </a:p>
          <a:p>
            <a:pPr eaLnBrk="1" hangingPunct="1"/>
            <a:r>
              <a:rPr lang="en-US" dirty="0">
                <a:latin typeface="Calibri" charset="0"/>
                <a:ea typeface="ＭＳ Ｐゴシック" charset="0"/>
                <a:cs typeface="ＭＳ Ｐゴシック" charset="0"/>
              </a:rPr>
              <a:t>The key data structure underlying modern IR</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xmlns="" val="42666629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Query processing with an inverted index</a:t>
            </a:r>
          </a:p>
        </p:txBody>
      </p:sp>
    </p:spTree>
    <p:extLst>
      <p:ext uri="{BB962C8B-B14F-4D97-AF65-F5344CB8AC3E}">
        <p14:creationId xmlns:p14="http://schemas.microsoft.com/office/powerpoint/2010/main" xmlns="" val="426666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Unstructured (text) vs. structured (database) data in the mid-nineties</a:t>
            </a:r>
          </a:p>
        </p:txBody>
      </p:sp>
      <p:sp>
        <p:nvSpPr>
          <p:cNvPr id="2048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1030C945-A0B0-DF4B-A5C9-6B6771E8A7B3}" type="slidenum">
              <a:rPr lang="en-US" sz="1200">
                <a:solidFill>
                  <a:srgbClr val="898989"/>
                </a:solidFill>
                <a:latin typeface="Calibri" charset="0"/>
              </a:rPr>
              <a:pPr eaLnBrk="1" hangingPunct="1"/>
              <a:t>3</a:t>
            </a:fld>
            <a:endParaRPr lang="en-US" sz="1200">
              <a:solidFill>
                <a:srgbClr val="898989"/>
              </a:solidFill>
              <a:latin typeface="Calibri" charset="0"/>
            </a:endParaRPr>
          </a:p>
        </p:txBody>
      </p:sp>
      <p:graphicFrame>
        <p:nvGraphicFramePr>
          <p:cNvPr id="2" name="Object 3"/>
          <p:cNvGraphicFramePr>
            <a:graphicFrameLocks noChangeAspect="1"/>
          </p:cNvGraphicFramePr>
          <p:nvPr>
            <p:extLst>
              <p:ext uri="{D42A27DB-BD31-4B8C-83A1-F6EECF244321}">
                <p14:modId xmlns:p14="http://schemas.microsoft.com/office/powerpoint/2010/main" xmlns="" val="3622101916"/>
              </p:ext>
            </p:extLst>
          </p:nvPr>
        </p:nvGraphicFramePr>
        <p:xfrm>
          <a:off x="736600" y="1965325"/>
          <a:ext cx="7670800" cy="44513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The index we just built</a:t>
            </a:r>
          </a:p>
        </p:txBody>
      </p:sp>
      <p:sp>
        <p:nvSpPr>
          <p:cNvPr id="41987"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How do we process a query?</a:t>
            </a:r>
          </a:p>
          <a:p>
            <a:pPr lvl="1" eaLnBrk="1" hangingPunct="1"/>
            <a:r>
              <a:rPr lang="en-US" dirty="0">
                <a:latin typeface="Calibri" charset="0"/>
                <a:ea typeface="ＭＳ Ｐゴシック" charset="0"/>
              </a:rPr>
              <a:t>Later – what kinds of queries can we process?</a:t>
            </a:r>
          </a:p>
        </p:txBody>
      </p:sp>
      <p:sp>
        <p:nvSpPr>
          <p:cNvPr id="4198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F6FD159E-CBA0-4A44-A7DF-D65AD1A517A0}" type="slidenum">
              <a:rPr lang="en-US" sz="1200">
                <a:solidFill>
                  <a:srgbClr val="898989"/>
                </a:solidFill>
                <a:latin typeface="Calibri" charset="0"/>
              </a:rPr>
              <a:pPr eaLnBrk="1" hangingPunct="1"/>
              <a:t>30</a:t>
            </a:fld>
            <a:endParaRPr lang="en-US" sz="1200">
              <a:solidFill>
                <a:srgbClr val="898989"/>
              </a:solidFill>
              <a:latin typeface="Calibri" charset="0"/>
            </a:endParaRPr>
          </a:p>
        </p:txBody>
      </p:sp>
      <p:sp>
        <p:nvSpPr>
          <p:cNvPr id="126981" name="AutoShape 5"/>
          <p:cNvSpPr>
            <a:spLocks noChangeArrowheads="1"/>
          </p:cNvSpPr>
          <p:nvPr/>
        </p:nvSpPr>
        <p:spPr bwMode="auto">
          <a:xfrm>
            <a:off x="6783388" y="1752600"/>
            <a:ext cx="2055812" cy="461665"/>
          </a:xfrm>
          <a:prstGeom prst="leftArrowCallout">
            <a:avLst>
              <a:gd name="adj1" fmla="val 25000"/>
              <a:gd name="adj2" fmla="val 34826"/>
              <a:gd name="adj3" fmla="val 41190"/>
              <a:gd name="adj4" fmla="val 72734"/>
            </a:avLst>
          </a:prstGeom>
          <a:solidFill>
            <a:schemeClr val="accent1">
              <a:alpha val="50195"/>
            </a:schemeClr>
          </a:solidFill>
          <a:ln w="9525">
            <a:solidFill>
              <a:schemeClr val="tx1"/>
            </a:solidFill>
            <a:miter lim="800000"/>
            <a:headEnd/>
            <a:tailEnd/>
          </a:ln>
        </p:spPr>
        <p:txBody>
          <a:bodyPr anchor="ctr">
            <a:spAutoFit/>
          </a:bodyPr>
          <a:lstStyle/>
          <a:p>
            <a:pPr algn="ctr"/>
            <a:r>
              <a:rPr lang="en-US" dirty="0">
                <a:latin typeface="+mn-lt"/>
              </a:rPr>
              <a:t>Our focus</a:t>
            </a:r>
          </a:p>
        </p:txBody>
      </p:sp>
      <p:sp>
        <p:nvSpPr>
          <p:cNvPr id="41990" name="TextBox 5"/>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Query processing: AND</a:t>
            </a:r>
          </a:p>
        </p:txBody>
      </p:sp>
      <p:sp>
        <p:nvSpPr>
          <p:cNvPr id="43011" name="Rectangle 2051"/>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Consider processing the query:</a:t>
            </a:r>
          </a:p>
          <a:p>
            <a:pPr lvl="1" eaLnBrk="1" hangingPunct="1">
              <a:buFont typeface="Wingdings" charset="0"/>
              <a:buNone/>
            </a:pPr>
            <a:r>
              <a:rPr lang="en-US" b="1" i="1" dirty="0">
                <a:latin typeface="Calibri" charset="0"/>
                <a:ea typeface="ＭＳ Ｐゴシック" charset="0"/>
              </a:rPr>
              <a:t>Brutus</a:t>
            </a:r>
            <a:r>
              <a:rPr lang="en-US" dirty="0">
                <a:latin typeface="Calibri" charset="0"/>
                <a:ea typeface="ＭＳ Ｐゴシック" charset="0"/>
              </a:rPr>
              <a:t> </a:t>
            </a:r>
            <a:r>
              <a:rPr lang="en-US" i="1" dirty="0">
                <a:latin typeface="Calibri" charset="0"/>
                <a:ea typeface="ＭＳ Ｐゴシック" charset="0"/>
              </a:rPr>
              <a:t>AND</a:t>
            </a:r>
            <a:r>
              <a:rPr lang="en-US" dirty="0">
                <a:latin typeface="Calibri" charset="0"/>
                <a:ea typeface="ＭＳ Ｐゴシック" charset="0"/>
              </a:rPr>
              <a:t> </a:t>
            </a:r>
            <a:r>
              <a:rPr lang="en-US" b="1" i="1" dirty="0">
                <a:latin typeface="Calibri" charset="0"/>
                <a:ea typeface="ＭＳ Ｐゴシック" charset="0"/>
              </a:rPr>
              <a:t>Caesar</a:t>
            </a:r>
            <a:endParaRPr lang="en-US" dirty="0">
              <a:latin typeface="Calibri" charset="0"/>
              <a:ea typeface="ＭＳ Ｐゴシック" charset="0"/>
            </a:endParaRPr>
          </a:p>
          <a:p>
            <a:pPr lvl="1" eaLnBrk="1" hangingPunct="1"/>
            <a:r>
              <a:rPr lang="en-US" dirty="0">
                <a:latin typeface="Calibri" charset="0"/>
                <a:ea typeface="ＭＳ Ｐゴシック" charset="0"/>
              </a:rPr>
              <a:t>Locate </a:t>
            </a:r>
            <a:r>
              <a:rPr lang="en-US" b="1" i="1" dirty="0">
                <a:latin typeface="Calibri" charset="0"/>
                <a:ea typeface="ＭＳ Ｐゴシック" charset="0"/>
              </a:rPr>
              <a:t>Brutus</a:t>
            </a:r>
            <a:r>
              <a:rPr lang="en-US" dirty="0">
                <a:latin typeface="Calibri" charset="0"/>
                <a:ea typeface="ＭＳ Ｐゴシック" charset="0"/>
              </a:rPr>
              <a:t> in the Dictionary;</a:t>
            </a:r>
          </a:p>
          <a:p>
            <a:pPr lvl="2" eaLnBrk="1" hangingPunct="1"/>
            <a:r>
              <a:rPr lang="en-US" dirty="0">
                <a:latin typeface="Calibri" charset="0"/>
                <a:ea typeface="ＭＳ Ｐゴシック" charset="0"/>
              </a:rPr>
              <a:t>Retrieve its </a:t>
            </a:r>
            <a:r>
              <a:rPr lang="en-US" dirty="0" smtClean="0">
                <a:latin typeface="Calibri" charset="0"/>
                <a:ea typeface="ＭＳ Ｐゴシック" charset="0"/>
              </a:rPr>
              <a:t>posting list.</a:t>
            </a:r>
            <a:endParaRPr lang="en-US" dirty="0">
              <a:latin typeface="Calibri" charset="0"/>
              <a:ea typeface="ＭＳ Ｐゴシック" charset="0"/>
            </a:endParaRPr>
          </a:p>
          <a:p>
            <a:pPr lvl="1" eaLnBrk="1" hangingPunct="1"/>
            <a:r>
              <a:rPr lang="en-US" dirty="0">
                <a:latin typeface="Calibri" charset="0"/>
                <a:ea typeface="ＭＳ Ｐゴシック" charset="0"/>
              </a:rPr>
              <a:t>Locate </a:t>
            </a:r>
            <a:r>
              <a:rPr lang="en-US" b="1" i="1" dirty="0">
                <a:latin typeface="Calibri" charset="0"/>
                <a:ea typeface="ＭＳ Ｐゴシック" charset="0"/>
              </a:rPr>
              <a:t>Caesar</a:t>
            </a:r>
            <a:r>
              <a:rPr lang="en-US" dirty="0">
                <a:latin typeface="Calibri" charset="0"/>
                <a:ea typeface="ＭＳ Ｐゴシック" charset="0"/>
              </a:rPr>
              <a:t> in the Dictionary;</a:t>
            </a:r>
          </a:p>
          <a:p>
            <a:pPr lvl="2" eaLnBrk="1" hangingPunct="1"/>
            <a:r>
              <a:rPr lang="en-US" dirty="0">
                <a:latin typeface="Calibri" charset="0"/>
                <a:ea typeface="ＭＳ Ｐゴシック" charset="0"/>
              </a:rPr>
              <a:t>Retrieve its </a:t>
            </a:r>
            <a:r>
              <a:rPr lang="en-US" dirty="0" smtClean="0">
                <a:latin typeface="Calibri" charset="0"/>
                <a:ea typeface="ＭＳ Ｐゴシック" charset="0"/>
              </a:rPr>
              <a:t>posting list.</a:t>
            </a:r>
            <a:endParaRPr lang="en-US" dirty="0">
              <a:latin typeface="Calibri" charset="0"/>
              <a:ea typeface="ＭＳ Ｐゴシック" charset="0"/>
            </a:endParaRPr>
          </a:p>
          <a:p>
            <a:pPr lvl="1" eaLnBrk="1" hangingPunct="1"/>
            <a:r>
              <a:rPr lang="en-US" dirty="0" smtClean="0">
                <a:latin typeface="Calibri" charset="0"/>
                <a:ea typeface="ＭＳ Ｐゴシック" charset="0"/>
              </a:rPr>
              <a:t>Intersect the </a:t>
            </a:r>
            <a:r>
              <a:rPr lang="en-US" dirty="0">
                <a:latin typeface="Calibri" charset="0"/>
                <a:ea typeface="ＭＳ Ｐゴシック" charset="0"/>
              </a:rPr>
              <a:t>two postings </a:t>
            </a:r>
            <a:r>
              <a:rPr lang="en-US" dirty="0" smtClean="0">
                <a:latin typeface="Calibri" charset="0"/>
                <a:ea typeface="ＭＳ Ｐゴシック" charset="0"/>
              </a:rPr>
              <a:t>(“merge”  </a:t>
            </a:r>
            <a:r>
              <a:rPr lang="en-US" dirty="0">
                <a:latin typeface="Calibri" charset="0"/>
                <a:ea typeface="ＭＳ Ｐゴシック" charset="0"/>
              </a:rPr>
              <a:t>the document sets):</a:t>
            </a:r>
          </a:p>
        </p:txBody>
      </p:sp>
      <p:sp>
        <p:nvSpPr>
          <p:cNvPr id="4301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E798FBF-6E51-F744-A455-930E7DD9552D}" type="slidenum">
              <a:rPr lang="en-US" sz="1200">
                <a:solidFill>
                  <a:srgbClr val="898989"/>
                </a:solidFill>
                <a:latin typeface="Calibri" charset="0"/>
              </a:rPr>
              <a:pPr eaLnBrk="1" hangingPunct="1"/>
              <a:t>31</a:t>
            </a:fld>
            <a:endParaRPr lang="en-US" sz="1200">
              <a:solidFill>
                <a:srgbClr val="898989"/>
              </a:solidFill>
              <a:latin typeface="Calibri" charset="0"/>
            </a:endParaRPr>
          </a:p>
        </p:txBody>
      </p:sp>
      <p:sp>
        <p:nvSpPr>
          <p:cNvPr id="43013" name="Text Box 2058"/>
          <p:cNvSpPr txBox="1">
            <a:spLocks noChangeArrowheads="1"/>
          </p:cNvSpPr>
          <p:nvPr/>
        </p:nvSpPr>
        <p:spPr bwMode="auto">
          <a:xfrm>
            <a:off x="6878638" y="5019675"/>
            <a:ext cx="703262"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sp>
        <p:nvSpPr>
          <p:cNvPr id="43014" name="Text Box 2065"/>
          <p:cNvSpPr txBox="1">
            <a:spLocks noChangeArrowheads="1"/>
          </p:cNvSpPr>
          <p:nvPr/>
        </p:nvSpPr>
        <p:spPr bwMode="auto">
          <a:xfrm>
            <a:off x="7183438" y="5553075"/>
            <a:ext cx="533400"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43015" name="Group 2083"/>
          <p:cNvGrpSpPr>
            <a:grpSpLocks/>
          </p:cNvGrpSpPr>
          <p:nvPr/>
        </p:nvGrpSpPr>
        <p:grpSpPr bwMode="auto">
          <a:xfrm>
            <a:off x="2514600" y="5019675"/>
            <a:ext cx="647700" cy="466725"/>
            <a:chOff x="1584" y="3162"/>
            <a:chExt cx="408" cy="294"/>
          </a:xfrm>
        </p:grpSpPr>
        <p:sp>
          <p:nvSpPr>
            <p:cNvPr id="43056" name="Text Box 2052"/>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3057" name="AutoShape 2066"/>
            <p:cNvCxnSpPr>
              <a:cxnSpLocks noChangeShapeType="1"/>
              <a:stCxn id="43056" idx="3"/>
              <a:endCxn id="43054"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16" name="Group 2084"/>
          <p:cNvGrpSpPr>
            <a:grpSpLocks/>
          </p:cNvGrpSpPr>
          <p:nvPr/>
        </p:nvGrpSpPr>
        <p:grpSpPr bwMode="auto">
          <a:xfrm>
            <a:off x="3162300" y="5019675"/>
            <a:ext cx="668338" cy="466725"/>
            <a:chOff x="1992" y="3162"/>
            <a:chExt cx="421" cy="294"/>
          </a:xfrm>
        </p:grpSpPr>
        <p:sp>
          <p:nvSpPr>
            <p:cNvPr id="43054" name="Text Box 2053"/>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3055" name="AutoShape 2067"/>
            <p:cNvCxnSpPr>
              <a:cxnSpLocks noChangeShapeType="1"/>
              <a:stCxn id="43054" idx="3"/>
              <a:endCxn id="43052"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17" name="Group 2085"/>
          <p:cNvGrpSpPr>
            <a:grpSpLocks/>
          </p:cNvGrpSpPr>
          <p:nvPr/>
        </p:nvGrpSpPr>
        <p:grpSpPr bwMode="auto">
          <a:xfrm>
            <a:off x="3830638" y="5019675"/>
            <a:ext cx="609600" cy="466725"/>
            <a:chOff x="2413" y="3162"/>
            <a:chExt cx="384" cy="294"/>
          </a:xfrm>
        </p:grpSpPr>
        <p:sp>
          <p:nvSpPr>
            <p:cNvPr id="43052" name="Text Box 2054"/>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3053" name="AutoShape 2068"/>
            <p:cNvCxnSpPr>
              <a:cxnSpLocks noChangeShapeType="1"/>
              <a:stCxn id="43052" idx="3"/>
              <a:endCxn id="43050"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18" name="Group 2086"/>
          <p:cNvGrpSpPr>
            <a:grpSpLocks/>
          </p:cNvGrpSpPr>
          <p:nvPr/>
        </p:nvGrpSpPr>
        <p:grpSpPr bwMode="auto">
          <a:xfrm>
            <a:off x="4440238" y="5019675"/>
            <a:ext cx="762000" cy="466725"/>
            <a:chOff x="2797" y="3162"/>
            <a:chExt cx="480" cy="294"/>
          </a:xfrm>
        </p:grpSpPr>
        <p:sp>
          <p:nvSpPr>
            <p:cNvPr id="43050" name="Text Box 2055"/>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3051" name="AutoShape 2069"/>
            <p:cNvCxnSpPr>
              <a:cxnSpLocks noChangeShapeType="1"/>
              <a:stCxn id="43050" idx="3"/>
              <a:endCxn id="43048"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19" name="Group 2087"/>
          <p:cNvGrpSpPr>
            <a:grpSpLocks/>
          </p:cNvGrpSpPr>
          <p:nvPr/>
        </p:nvGrpSpPr>
        <p:grpSpPr bwMode="auto">
          <a:xfrm>
            <a:off x="5202238" y="5019675"/>
            <a:ext cx="838200" cy="466725"/>
            <a:chOff x="3277" y="3162"/>
            <a:chExt cx="528" cy="294"/>
          </a:xfrm>
        </p:grpSpPr>
        <p:sp>
          <p:nvSpPr>
            <p:cNvPr id="43048" name="Text Box 2056"/>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3049" name="AutoShape 2070"/>
            <p:cNvCxnSpPr>
              <a:cxnSpLocks noChangeShapeType="1"/>
              <a:stCxn id="43048" idx="3"/>
              <a:endCxn id="43046"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0" name="Group 2088"/>
          <p:cNvGrpSpPr>
            <a:grpSpLocks/>
          </p:cNvGrpSpPr>
          <p:nvPr/>
        </p:nvGrpSpPr>
        <p:grpSpPr bwMode="auto">
          <a:xfrm>
            <a:off x="6040438" y="5019675"/>
            <a:ext cx="838200" cy="466725"/>
            <a:chOff x="3805" y="3162"/>
            <a:chExt cx="528" cy="294"/>
          </a:xfrm>
        </p:grpSpPr>
        <p:sp>
          <p:nvSpPr>
            <p:cNvPr id="43046" name="Text Box 2057"/>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3047" name="AutoShape 2071"/>
            <p:cNvCxnSpPr>
              <a:cxnSpLocks noChangeShapeType="1"/>
              <a:stCxn id="43046" idx="3"/>
              <a:endCxn id="43013"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1" name="Group 2089"/>
          <p:cNvGrpSpPr>
            <a:grpSpLocks/>
          </p:cNvGrpSpPr>
          <p:nvPr/>
        </p:nvGrpSpPr>
        <p:grpSpPr bwMode="auto">
          <a:xfrm>
            <a:off x="2535238" y="5553075"/>
            <a:ext cx="647700" cy="466725"/>
            <a:chOff x="1597" y="3498"/>
            <a:chExt cx="408" cy="294"/>
          </a:xfrm>
        </p:grpSpPr>
        <p:sp>
          <p:nvSpPr>
            <p:cNvPr id="43044" name="Text Box 2072"/>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3045" name="AutoShape 2073"/>
            <p:cNvCxnSpPr>
              <a:cxnSpLocks noChangeShapeType="1"/>
              <a:stCxn id="43044" idx="3"/>
              <a:endCxn id="43042"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2" name="Group 2090"/>
          <p:cNvGrpSpPr>
            <a:grpSpLocks/>
          </p:cNvGrpSpPr>
          <p:nvPr/>
        </p:nvGrpSpPr>
        <p:grpSpPr bwMode="auto">
          <a:xfrm>
            <a:off x="3182938" y="5553075"/>
            <a:ext cx="647700" cy="466725"/>
            <a:chOff x="2005" y="3498"/>
            <a:chExt cx="408" cy="294"/>
          </a:xfrm>
        </p:grpSpPr>
        <p:sp>
          <p:nvSpPr>
            <p:cNvPr id="43042" name="Text Box 2059"/>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3043" name="AutoShape 2074"/>
            <p:cNvCxnSpPr>
              <a:cxnSpLocks noChangeShapeType="1"/>
              <a:stCxn id="43042" idx="3"/>
              <a:endCxn id="43040"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3" name="Group 2091"/>
          <p:cNvGrpSpPr>
            <a:grpSpLocks/>
          </p:cNvGrpSpPr>
          <p:nvPr/>
        </p:nvGrpSpPr>
        <p:grpSpPr bwMode="auto">
          <a:xfrm>
            <a:off x="3830638" y="5553075"/>
            <a:ext cx="630237" cy="466725"/>
            <a:chOff x="2413" y="3498"/>
            <a:chExt cx="397" cy="294"/>
          </a:xfrm>
        </p:grpSpPr>
        <p:sp>
          <p:nvSpPr>
            <p:cNvPr id="43040" name="Text Box 2060"/>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3041" name="AutoShape 2075"/>
            <p:cNvCxnSpPr>
              <a:cxnSpLocks noChangeShapeType="1"/>
              <a:stCxn id="43040" idx="3"/>
              <a:endCxn id="43038"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4" name="Group 2092"/>
          <p:cNvGrpSpPr>
            <a:grpSpLocks/>
          </p:cNvGrpSpPr>
          <p:nvPr/>
        </p:nvGrpSpPr>
        <p:grpSpPr bwMode="auto">
          <a:xfrm>
            <a:off x="4460875" y="5553075"/>
            <a:ext cx="606425" cy="466725"/>
            <a:chOff x="2810" y="3498"/>
            <a:chExt cx="382" cy="294"/>
          </a:xfrm>
        </p:grpSpPr>
        <p:sp>
          <p:nvSpPr>
            <p:cNvPr id="43038" name="Text Box 2061"/>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3039" name="AutoShape 2076"/>
            <p:cNvCxnSpPr>
              <a:cxnSpLocks noChangeShapeType="1"/>
              <a:stCxn id="43038" idx="3"/>
              <a:endCxn id="43036"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5" name="Group 2093"/>
          <p:cNvGrpSpPr>
            <a:grpSpLocks/>
          </p:cNvGrpSpPr>
          <p:nvPr/>
        </p:nvGrpSpPr>
        <p:grpSpPr bwMode="auto">
          <a:xfrm>
            <a:off x="5067300" y="5553075"/>
            <a:ext cx="592138" cy="466725"/>
            <a:chOff x="3192" y="3498"/>
            <a:chExt cx="373" cy="294"/>
          </a:xfrm>
        </p:grpSpPr>
        <p:sp>
          <p:nvSpPr>
            <p:cNvPr id="43036" name="Text Box 2062"/>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3037" name="AutoShape 2077"/>
            <p:cNvCxnSpPr>
              <a:cxnSpLocks noChangeShapeType="1"/>
              <a:stCxn id="43036" idx="3"/>
              <a:endCxn id="43034"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6" name="Group 2094"/>
          <p:cNvGrpSpPr>
            <a:grpSpLocks/>
          </p:cNvGrpSpPr>
          <p:nvPr/>
        </p:nvGrpSpPr>
        <p:grpSpPr bwMode="auto">
          <a:xfrm>
            <a:off x="5659438" y="5553075"/>
            <a:ext cx="762000" cy="466725"/>
            <a:chOff x="3565" y="3498"/>
            <a:chExt cx="480" cy="294"/>
          </a:xfrm>
        </p:grpSpPr>
        <p:sp>
          <p:nvSpPr>
            <p:cNvPr id="43034" name="Text Box 2063"/>
            <p:cNvSpPr txBox="1">
              <a:spLocks noChangeArrowheads="1"/>
            </p:cNvSpPr>
            <p:nvPr/>
          </p:nvSpPr>
          <p:spPr bwMode="auto">
            <a:xfrm>
              <a:off x="3565" y="3498"/>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3035" name="AutoShape 2078"/>
            <p:cNvCxnSpPr>
              <a:cxnSpLocks noChangeShapeType="1"/>
              <a:stCxn id="43034" idx="3"/>
              <a:endCxn id="43032" idx="1"/>
            </p:cNvCxnSpPr>
            <p:nvPr/>
          </p:nvCxnSpPr>
          <p:spPr bwMode="auto">
            <a:xfrm>
              <a:off x="3901" y="3645"/>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3027" name="Group 2095"/>
          <p:cNvGrpSpPr>
            <a:grpSpLocks/>
          </p:cNvGrpSpPr>
          <p:nvPr/>
        </p:nvGrpSpPr>
        <p:grpSpPr bwMode="auto">
          <a:xfrm>
            <a:off x="6421438" y="5553075"/>
            <a:ext cx="762000" cy="466725"/>
            <a:chOff x="4045" y="3498"/>
            <a:chExt cx="480" cy="294"/>
          </a:xfrm>
        </p:grpSpPr>
        <p:sp>
          <p:nvSpPr>
            <p:cNvPr id="43032" name="Text Box 2064"/>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3033" name="AutoShape 2079"/>
            <p:cNvCxnSpPr>
              <a:cxnSpLocks noChangeShapeType="1"/>
              <a:stCxn id="43032" idx="3"/>
              <a:endCxn id="43014"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sp>
        <p:nvSpPr>
          <p:cNvPr id="43028" name="Text Box 2080"/>
          <p:cNvSpPr txBox="1">
            <a:spLocks noChangeArrowheads="1"/>
          </p:cNvSpPr>
          <p:nvPr/>
        </p:nvSpPr>
        <p:spPr bwMode="auto">
          <a:xfrm>
            <a:off x="7772400" y="5038725"/>
            <a:ext cx="1065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3029" name="Text Box 2081"/>
          <p:cNvSpPr txBox="1">
            <a:spLocks noChangeArrowheads="1"/>
          </p:cNvSpPr>
          <p:nvPr/>
        </p:nvSpPr>
        <p:spPr bwMode="auto">
          <a:xfrm>
            <a:off x="7772400" y="5495925"/>
            <a:ext cx="1168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sp>
        <p:nvSpPr>
          <p:cNvPr id="43030" name="AutoShape 2082"/>
          <p:cNvSpPr>
            <a:spLocks noChangeArrowheads="1"/>
          </p:cNvSpPr>
          <p:nvPr/>
        </p:nvSpPr>
        <p:spPr bwMode="auto">
          <a:xfrm rot="10800000">
            <a:off x="1462088" y="5305425"/>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43031" name="TextBox 48"/>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The merge</a:t>
            </a:r>
          </a:p>
        </p:txBody>
      </p:sp>
      <p:sp>
        <p:nvSpPr>
          <p:cNvPr id="44035" name="Rectangle 3"/>
          <p:cNvSpPr>
            <a:spLocks noGrp="1" noChangeArrowheads="1"/>
          </p:cNvSpPr>
          <p:nvPr>
            <p:ph idx="1"/>
          </p:nvPr>
        </p:nvSpPr>
        <p:spPr/>
        <p:txBody>
          <a:bodyPr/>
          <a:lstStyle/>
          <a:p>
            <a:pPr eaLnBrk="1" hangingPunct="1"/>
            <a:r>
              <a:rPr lang="en-US">
                <a:latin typeface="Calibri" charset="0"/>
                <a:ea typeface="ＭＳ Ｐゴシック" charset="0"/>
                <a:cs typeface="ＭＳ Ｐゴシック" charset="0"/>
              </a:rPr>
              <a:t>Walk through the two postings simultaneously, in time linear in the total number of postings entries</a:t>
            </a:r>
          </a:p>
        </p:txBody>
      </p:sp>
      <p:sp>
        <p:nvSpPr>
          <p:cNvPr id="4403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B8C8D99-D599-074B-9E49-D39D42FECED5}" type="slidenum">
              <a:rPr lang="en-US" sz="1200">
                <a:solidFill>
                  <a:srgbClr val="898989"/>
                </a:solidFill>
                <a:latin typeface="Calibri" charset="0"/>
              </a:rPr>
              <a:pPr eaLnBrk="1" hangingPunct="1"/>
              <a:t>32</a:t>
            </a:fld>
            <a:endParaRPr lang="en-US" sz="1200">
              <a:solidFill>
                <a:srgbClr val="898989"/>
              </a:solidFill>
              <a:latin typeface="Calibri" charset="0"/>
            </a:endParaRPr>
          </a:p>
        </p:txBody>
      </p:sp>
      <p:grpSp>
        <p:nvGrpSpPr>
          <p:cNvPr id="44037" name="Group 99"/>
          <p:cNvGrpSpPr>
            <a:grpSpLocks/>
          </p:cNvGrpSpPr>
          <p:nvPr/>
        </p:nvGrpSpPr>
        <p:grpSpPr bwMode="auto">
          <a:xfrm>
            <a:off x="2514600" y="3429000"/>
            <a:ext cx="5202238" cy="1009650"/>
            <a:chOff x="1584" y="3264"/>
            <a:chExt cx="3277" cy="636"/>
          </a:xfrm>
        </p:grpSpPr>
        <p:sp>
          <p:nvSpPr>
            <p:cNvPr id="44089" name="Text Box 54"/>
            <p:cNvSpPr txBox="1">
              <a:spLocks noChangeArrowheads="1"/>
            </p:cNvSpPr>
            <p:nvPr/>
          </p:nvSpPr>
          <p:spPr bwMode="auto">
            <a:xfrm>
              <a:off x="4525" y="3600"/>
              <a:ext cx="336"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44090" name="Group 96"/>
            <p:cNvGrpSpPr>
              <a:grpSpLocks/>
            </p:cNvGrpSpPr>
            <p:nvPr/>
          </p:nvGrpSpPr>
          <p:grpSpPr bwMode="auto">
            <a:xfrm>
              <a:off x="1584" y="3264"/>
              <a:ext cx="3179" cy="300"/>
              <a:chOff x="1584" y="3060"/>
              <a:chExt cx="3179" cy="300"/>
            </a:xfrm>
          </p:grpSpPr>
          <p:sp>
            <p:nvSpPr>
              <p:cNvPr id="44111" name="Text Box 53"/>
              <p:cNvSpPr txBox="1">
                <a:spLocks noChangeArrowheads="1"/>
              </p:cNvSpPr>
              <p:nvPr/>
            </p:nvSpPr>
            <p:spPr bwMode="auto">
              <a:xfrm>
                <a:off x="4320" y="3060"/>
                <a:ext cx="443"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grpSp>
            <p:nvGrpSpPr>
              <p:cNvPr id="44112" name="Group 55"/>
              <p:cNvGrpSpPr>
                <a:grpSpLocks/>
              </p:cNvGrpSpPr>
              <p:nvPr/>
            </p:nvGrpSpPr>
            <p:grpSpPr bwMode="auto">
              <a:xfrm>
                <a:off x="1584" y="3060"/>
                <a:ext cx="408" cy="294"/>
                <a:chOff x="1584" y="3162"/>
                <a:chExt cx="408" cy="294"/>
              </a:xfrm>
            </p:grpSpPr>
            <p:sp>
              <p:nvSpPr>
                <p:cNvPr id="44128" name="Text Box 56"/>
                <p:cNvSpPr txBox="1">
                  <a:spLocks noChangeArrowheads="1"/>
                </p:cNvSpPr>
                <p:nvPr/>
              </p:nvSpPr>
              <p:spPr bwMode="auto">
                <a:xfrm>
                  <a:off x="1584" y="3162"/>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29" name="AutoShape 57"/>
                <p:cNvCxnSpPr>
                  <a:cxnSpLocks noChangeShapeType="1"/>
                  <a:stCxn id="44128" idx="3"/>
                  <a:endCxn id="44126" idx="1"/>
                </p:cNvCxnSpPr>
                <p:nvPr/>
              </p:nvCxnSpPr>
              <p:spPr bwMode="auto">
                <a:xfrm>
                  <a:off x="1813" y="3309"/>
                  <a:ext cx="179"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3" name="Group 58"/>
              <p:cNvGrpSpPr>
                <a:grpSpLocks/>
              </p:cNvGrpSpPr>
              <p:nvPr/>
            </p:nvGrpSpPr>
            <p:grpSpPr bwMode="auto">
              <a:xfrm>
                <a:off x="1992" y="3060"/>
                <a:ext cx="421" cy="294"/>
                <a:chOff x="1992" y="3162"/>
                <a:chExt cx="421" cy="294"/>
              </a:xfrm>
            </p:grpSpPr>
            <p:sp>
              <p:nvSpPr>
                <p:cNvPr id="44126" name="Text Box 59"/>
                <p:cNvSpPr txBox="1">
                  <a:spLocks noChangeArrowheads="1"/>
                </p:cNvSpPr>
                <p:nvPr/>
              </p:nvSpPr>
              <p:spPr bwMode="auto">
                <a:xfrm>
                  <a:off x="1992" y="3162"/>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4127" name="AutoShape 60"/>
                <p:cNvCxnSpPr>
                  <a:cxnSpLocks noChangeShapeType="1"/>
                  <a:stCxn id="44126" idx="3"/>
                  <a:endCxn id="44124" idx="1"/>
                </p:cNvCxnSpPr>
                <p:nvPr/>
              </p:nvCxnSpPr>
              <p:spPr bwMode="auto">
                <a:xfrm>
                  <a:off x="2221" y="3309"/>
                  <a:ext cx="192"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4" name="Group 61"/>
              <p:cNvGrpSpPr>
                <a:grpSpLocks/>
              </p:cNvGrpSpPr>
              <p:nvPr/>
            </p:nvGrpSpPr>
            <p:grpSpPr bwMode="auto">
              <a:xfrm>
                <a:off x="2413" y="3060"/>
                <a:ext cx="384" cy="294"/>
                <a:chOff x="2413" y="3162"/>
                <a:chExt cx="384" cy="294"/>
              </a:xfrm>
            </p:grpSpPr>
            <p:sp>
              <p:nvSpPr>
                <p:cNvPr id="44124" name="Text Box 62"/>
                <p:cNvSpPr txBox="1">
                  <a:spLocks noChangeArrowheads="1"/>
                </p:cNvSpPr>
                <p:nvPr/>
              </p:nvSpPr>
              <p:spPr bwMode="auto">
                <a:xfrm>
                  <a:off x="2413" y="3162"/>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25" name="AutoShape 63"/>
                <p:cNvCxnSpPr>
                  <a:cxnSpLocks noChangeShapeType="1"/>
                  <a:stCxn id="44124" idx="3"/>
                  <a:endCxn id="44122" idx="1"/>
                </p:cNvCxnSpPr>
                <p:nvPr/>
              </p:nvCxnSpPr>
              <p:spPr bwMode="auto">
                <a:xfrm>
                  <a:off x="2642" y="3309"/>
                  <a:ext cx="155"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5" name="Group 64"/>
              <p:cNvGrpSpPr>
                <a:grpSpLocks/>
              </p:cNvGrpSpPr>
              <p:nvPr/>
            </p:nvGrpSpPr>
            <p:grpSpPr bwMode="auto">
              <a:xfrm>
                <a:off x="2797" y="3060"/>
                <a:ext cx="480" cy="294"/>
                <a:chOff x="2797" y="3162"/>
                <a:chExt cx="480" cy="294"/>
              </a:xfrm>
            </p:grpSpPr>
            <p:sp>
              <p:nvSpPr>
                <p:cNvPr id="44122" name="Text Box 65"/>
                <p:cNvSpPr txBox="1">
                  <a:spLocks noChangeArrowheads="1"/>
                </p:cNvSpPr>
                <p:nvPr/>
              </p:nvSpPr>
              <p:spPr bwMode="auto">
                <a:xfrm>
                  <a:off x="2797" y="3162"/>
                  <a:ext cx="336"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4123" name="AutoShape 66"/>
                <p:cNvCxnSpPr>
                  <a:cxnSpLocks noChangeShapeType="1"/>
                  <a:stCxn id="44122" idx="3"/>
                  <a:endCxn id="44120" idx="1"/>
                </p:cNvCxnSpPr>
                <p:nvPr/>
              </p:nvCxnSpPr>
              <p:spPr bwMode="auto">
                <a:xfrm>
                  <a:off x="3133" y="3309"/>
                  <a:ext cx="144"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6" name="Group 67"/>
              <p:cNvGrpSpPr>
                <a:grpSpLocks/>
              </p:cNvGrpSpPr>
              <p:nvPr/>
            </p:nvGrpSpPr>
            <p:grpSpPr bwMode="auto">
              <a:xfrm>
                <a:off x="3277" y="3066"/>
                <a:ext cx="528" cy="294"/>
                <a:chOff x="3277" y="3162"/>
                <a:chExt cx="528" cy="294"/>
              </a:xfrm>
            </p:grpSpPr>
            <p:sp>
              <p:nvSpPr>
                <p:cNvPr id="44120" name="Text Box 68"/>
                <p:cNvSpPr txBox="1">
                  <a:spLocks noChangeArrowheads="1"/>
                </p:cNvSpPr>
                <p:nvPr/>
              </p:nvSpPr>
              <p:spPr bwMode="auto">
                <a:xfrm>
                  <a:off x="3277" y="3162"/>
                  <a:ext cx="336"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4121" name="AutoShape 69"/>
                <p:cNvCxnSpPr>
                  <a:cxnSpLocks noChangeShapeType="1"/>
                  <a:stCxn id="44120" idx="3"/>
                  <a:endCxn id="44118" idx="1"/>
                </p:cNvCxnSpPr>
                <p:nvPr/>
              </p:nvCxnSpPr>
              <p:spPr bwMode="auto">
                <a:xfrm>
                  <a:off x="3613" y="3309"/>
                  <a:ext cx="192"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7" name="Group 70"/>
              <p:cNvGrpSpPr>
                <a:grpSpLocks/>
              </p:cNvGrpSpPr>
              <p:nvPr/>
            </p:nvGrpSpPr>
            <p:grpSpPr bwMode="auto">
              <a:xfrm>
                <a:off x="3805" y="3066"/>
                <a:ext cx="528" cy="294"/>
                <a:chOff x="3805" y="3162"/>
                <a:chExt cx="528" cy="294"/>
              </a:xfrm>
            </p:grpSpPr>
            <p:sp>
              <p:nvSpPr>
                <p:cNvPr id="44118" name="Text Box 71"/>
                <p:cNvSpPr txBox="1">
                  <a:spLocks noChangeArrowheads="1"/>
                </p:cNvSpPr>
                <p:nvPr/>
              </p:nvSpPr>
              <p:spPr bwMode="auto">
                <a:xfrm>
                  <a:off x="3805" y="3162"/>
                  <a:ext cx="336"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4119" name="AutoShape 72"/>
                <p:cNvCxnSpPr>
                  <a:cxnSpLocks noChangeShapeType="1"/>
                  <a:stCxn id="44118" idx="3"/>
                  <a:endCxn id="44111" idx="1"/>
                </p:cNvCxnSpPr>
                <p:nvPr/>
              </p:nvCxnSpPr>
              <p:spPr bwMode="auto">
                <a:xfrm>
                  <a:off x="4141" y="3309"/>
                  <a:ext cx="192"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grpSp>
          <p:nvGrpSpPr>
            <p:cNvPr id="44091" name="Group 73"/>
            <p:cNvGrpSpPr>
              <a:grpSpLocks/>
            </p:cNvGrpSpPr>
            <p:nvPr/>
          </p:nvGrpSpPr>
          <p:grpSpPr bwMode="auto">
            <a:xfrm>
              <a:off x="1597" y="3600"/>
              <a:ext cx="408" cy="294"/>
              <a:chOff x="1597" y="3498"/>
              <a:chExt cx="408" cy="294"/>
            </a:xfrm>
          </p:grpSpPr>
          <p:sp>
            <p:nvSpPr>
              <p:cNvPr id="44109" name="Text Box 74"/>
              <p:cNvSpPr txBox="1">
                <a:spLocks noChangeArrowheads="1"/>
              </p:cNvSpPr>
              <p:nvPr/>
            </p:nvSpPr>
            <p:spPr bwMode="auto">
              <a:xfrm>
                <a:off x="1597" y="3498"/>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4110" name="AutoShape 75"/>
              <p:cNvCxnSpPr>
                <a:cxnSpLocks noChangeShapeType="1"/>
                <a:stCxn id="44109" idx="3"/>
                <a:endCxn id="44107" idx="1"/>
              </p:cNvCxnSpPr>
              <p:nvPr/>
            </p:nvCxnSpPr>
            <p:spPr bwMode="auto">
              <a:xfrm>
                <a:off x="1826" y="3645"/>
                <a:ext cx="179"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2" name="Group 76"/>
            <p:cNvGrpSpPr>
              <a:grpSpLocks/>
            </p:cNvGrpSpPr>
            <p:nvPr/>
          </p:nvGrpSpPr>
          <p:grpSpPr bwMode="auto">
            <a:xfrm>
              <a:off x="2005" y="3600"/>
              <a:ext cx="408" cy="294"/>
              <a:chOff x="2005" y="3498"/>
              <a:chExt cx="408" cy="294"/>
            </a:xfrm>
          </p:grpSpPr>
          <p:sp>
            <p:nvSpPr>
              <p:cNvPr id="44107" name="Text Box 77"/>
              <p:cNvSpPr txBox="1">
                <a:spLocks noChangeArrowheads="1"/>
              </p:cNvSpPr>
              <p:nvPr/>
            </p:nvSpPr>
            <p:spPr bwMode="auto">
              <a:xfrm>
                <a:off x="2005" y="3498"/>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108" name="AutoShape 78"/>
              <p:cNvCxnSpPr>
                <a:cxnSpLocks noChangeShapeType="1"/>
                <a:stCxn id="44107" idx="3"/>
                <a:endCxn id="44105" idx="1"/>
              </p:cNvCxnSpPr>
              <p:nvPr/>
            </p:nvCxnSpPr>
            <p:spPr bwMode="auto">
              <a:xfrm>
                <a:off x="2234" y="3645"/>
                <a:ext cx="179"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3" name="Group 79"/>
            <p:cNvGrpSpPr>
              <a:grpSpLocks/>
            </p:cNvGrpSpPr>
            <p:nvPr/>
          </p:nvGrpSpPr>
          <p:grpSpPr bwMode="auto">
            <a:xfrm>
              <a:off x="2413" y="3606"/>
              <a:ext cx="397" cy="294"/>
              <a:chOff x="2413" y="3498"/>
              <a:chExt cx="397" cy="294"/>
            </a:xfrm>
          </p:grpSpPr>
          <p:sp>
            <p:nvSpPr>
              <p:cNvPr id="44105" name="Text Box 80"/>
              <p:cNvSpPr txBox="1">
                <a:spLocks noChangeArrowheads="1"/>
              </p:cNvSpPr>
              <p:nvPr/>
            </p:nvSpPr>
            <p:spPr bwMode="auto">
              <a:xfrm>
                <a:off x="2413" y="3498"/>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4106" name="AutoShape 81"/>
              <p:cNvCxnSpPr>
                <a:cxnSpLocks noChangeShapeType="1"/>
                <a:stCxn id="44105" idx="3"/>
                <a:endCxn id="44103" idx="1"/>
              </p:cNvCxnSpPr>
              <p:nvPr/>
            </p:nvCxnSpPr>
            <p:spPr bwMode="auto">
              <a:xfrm>
                <a:off x="2642" y="3645"/>
                <a:ext cx="168"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4" name="Group 82"/>
            <p:cNvGrpSpPr>
              <a:grpSpLocks/>
            </p:cNvGrpSpPr>
            <p:nvPr/>
          </p:nvGrpSpPr>
          <p:grpSpPr bwMode="auto">
            <a:xfrm>
              <a:off x="2810" y="3600"/>
              <a:ext cx="382" cy="294"/>
              <a:chOff x="2810" y="3498"/>
              <a:chExt cx="382" cy="294"/>
            </a:xfrm>
          </p:grpSpPr>
          <p:sp>
            <p:nvSpPr>
              <p:cNvPr id="44103" name="Text Box 83"/>
              <p:cNvSpPr txBox="1">
                <a:spLocks noChangeArrowheads="1"/>
              </p:cNvSpPr>
              <p:nvPr/>
            </p:nvSpPr>
            <p:spPr bwMode="auto">
              <a:xfrm>
                <a:off x="2810" y="3498"/>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4104" name="AutoShape 84"/>
              <p:cNvCxnSpPr>
                <a:cxnSpLocks noChangeShapeType="1"/>
                <a:stCxn id="44103" idx="3"/>
                <a:endCxn id="44101" idx="1"/>
              </p:cNvCxnSpPr>
              <p:nvPr/>
            </p:nvCxnSpPr>
            <p:spPr bwMode="auto">
              <a:xfrm>
                <a:off x="3039" y="3645"/>
                <a:ext cx="153"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5" name="Group 85"/>
            <p:cNvGrpSpPr>
              <a:grpSpLocks/>
            </p:cNvGrpSpPr>
            <p:nvPr/>
          </p:nvGrpSpPr>
          <p:grpSpPr bwMode="auto">
            <a:xfrm>
              <a:off x="3192" y="3600"/>
              <a:ext cx="373" cy="294"/>
              <a:chOff x="3192" y="3498"/>
              <a:chExt cx="373" cy="294"/>
            </a:xfrm>
          </p:grpSpPr>
          <p:sp>
            <p:nvSpPr>
              <p:cNvPr id="44101" name="Text Box 86"/>
              <p:cNvSpPr txBox="1">
                <a:spLocks noChangeArrowheads="1"/>
              </p:cNvSpPr>
              <p:nvPr/>
            </p:nvSpPr>
            <p:spPr bwMode="auto">
              <a:xfrm>
                <a:off x="3192" y="3498"/>
                <a:ext cx="229"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102" name="AutoShape 87"/>
              <p:cNvCxnSpPr>
                <a:cxnSpLocks noChangeShapeType="1"/>
                <a:stCxn id="44101" idx="3"/>
                <a:endCxn id="44096" idx="1"/>
              </p:cNvCxnSpPr>
              <p:nvPr/>
            </p:nvCxnSpPr>
            <p:spPr bwMode="auto">
              <a:xfrm>
                <a:off x="3421" y="3645"/>
                <a:ext cx="144"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sp>
          <p:nvSpPr>
            <p:cNvPr id="44096" name="Text Box 89"/>
            <p:cNvSpPr txBox="1">
              <a:spLocks noChangeArrowheads="1"/>
            </p:cNvSpPr>
            <p:nvPr/>
          </p:nvSpPr>
          <p:spPr bwMode="auto">
            <a:xfrm>
              <a:off x="3565" y="3600"/>
              <a:ext cx="371"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4097" name="AutoShape 90"/>
            <p:cNvCxnSpPr>
              <a:cxnSpLocks noChangeShapeType="1"/>
              <a:stCxn id="44096" idx="3"/>
              <a:endCxn id="44099" idx="1"/>
            </p:cNvCxnSpPr>
            <p:nvPr/>
          </p:nvCxnSpPr>
          <p:spPr bwMode="auto">
            <a:xfrm>
              <a:off x="3936" y="3747"/>
              <a:ext cx="109"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nvGrpSpPr>
            <p:cNvPr id="44098" name="Group 91"/>
            <p:cNvGrpSpPr>
              <a:grpSpLocks/>
            </p:cNvGrpSpPr>
            <p:nvPr/>
          </p:nvGrpSpPr>
          <p:grpSpPr bwMode="auto">
            <a:xfrm>
              <a:off x="4045" y="3600"/>
              <a:ext cx="480" cy="294"/>
              <a:chOff x="4045" y="3498"/>
              <a:chExt cx="480" cy="294"/>
            </a:xfrm>
          </p:grpSpPr>
          <p:sp>
            <p:nvSpPr>
              <p:cNvPr id="44099" name="Text Box 92"/>
              <p:cNvSpPr txBox="1">
                <a:spLocks noChangeArrowheads="1"/>
              </p:cNvSpPr>
              <p:nvPr/>
            </p:nvSpPr>
            <p:spPr bwMode="auto">
              <a:xfrm>
                <a:off x="4045" y="3498"/>
                <a:ext cx="336" cy="294"/>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4100" name="AutoShape 93"/>
              <p:cNvCxnSpPr>
                <a:cxnSpLocks noChangeShapeType="1"/>
                <a:stCxn id="44099" idx="3"/>
                <a:endCxn id="44089" idx="1"/>
              </p:cNvCxnSpPr>
              <p:nvPr/>
            </p:nvCxnSpPr>
            <p:spPr bwMode="auto">
              <a:xfrm>
                <a:off x="4381" y="3645"/>
                <a:ext cx="144" cy="0"/>
              </a:xfrm>
              <a:prstGeom prst="straightConnector1">
                <a:avLst/>
              </a:prstGeom>
              <a:noFill/>
              <a:ln w="9525">
                <a:solidFill>
                  <a:schemeClr val="accent2"/>
                </a:solidFill>
                <a:miter lim="800000"/>
                <a:headEnd/>
                <a:tailEnd type="triangle" w="med" len="med"/>
              </a:ln>
              <a:extLst>
                <a:ext uri="{909E8E84-426E-40dd-AFC4-6F175D3DCCD1}">
                  <a14:hiddenFill xmlns="" xmlns:a14="http://schemas.microsoft.com/office/drawing/2010/main">
                    <a:noFill/>
                  </a14:hiddenFill>
                </a:ext>
              </a:extLst>
            </p:spPr>
          </p:cxnSp>
        </p:grpSp>
      </p:grpSp>
      <p:grpSp>
        <p:nvGrpSpPr>
          <p:cNvPr id="44053" name="Group 52"/>
          <p:cNvGrpSpPr>
            <a:grpSpLocks/>
          </p:cNvGrpSpPr>
          <p:nvPr/>
        </p:nvGrpSpPr>
        <p:grpSpPr bwMode="auto">
          <a:xfrm>
            <a:off x="7772400" y="3438525"/>
            <a:ext cx="1168400" cy="914400"/>
            <a:chOff x="4896" y="2172"/>
            <a:chExt cx="736" cy="576"/>
          </a:xfrm>
        </p:grpSpPr>
        <p:sp>
          <p:nvSpPr>
            <p:cNvPr id="44061" name="Text Box 45"/>
            <p:cNvSpPr txBox="1">
              <a:spLocks noChangeArrowheads="1"/>
            </p:cNvSpPr>
            <p:nvPr/>
          </p:nvSpPr>
          <p:spPr bwMode="auto">
            <a:xfrm>
              <a:off x="4896" y="2172"/>
              <a:ext cx="671" cy="2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4062" name="Text Box 46"/>
            <p:cNvSpPr txBox="1">
              <a:spLocks noChangeArrowheads="1"/>
            </p:cNvSpPr>
            <p:nvPr/>
          </p:nvSpPr>
          <p:spPr bwMode="auto">
            <a:xfrm>
              <a:off x="4896" y="2460"/>
              <a:ext cx="736" cy="2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grpSp>
      <p:sp>
        <p:nvSpPr>
          <p:cNvPr id="1211439" name="AutoShape 47"/>
          <p:cNvSpPr>
            <a:spLocks noChangeArrowheads="1"/>
          </p:cNvSpPr>
          <p:nvPr/>
        </p:nvSpPr>
        <p:spPr bwMode="auto">
          <a:xfrm rot="10800000">
            <a:off x="1462088" y="3714750"/>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1211490" name="Text Box 98"/>
          <p:cNvSpPr txBox="1">
            <a:spLocks noChangeArrowheads="1"/>
          </p:cNvSpPr>
          <p:nvPr/>
        </p:nvSpPr>
        <p:spPr bwMode="auto">
          <a:xfrm>
            <a:off x="381000" y="5221288"/>
            <a:ext cx="813752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C0504D"/>
                </a:solidFill>
              </a:rPr>
              <a:t>If the list lengths are </a:t>
            </a:r>
            <a:r>
              <a:rPr lang="en-US" i="1">
                <a:solidFill>
                  <a:srgbClr val="C0504D"/>
                </a:solidFill>
              </a:rPr>
              <a:t>x</a:t>
            </a:r>
            <a:r>
              <a:rPr lang="en-US">
                <a:solidFill>
                  <a:srgbClr val="C0504D"/>
                </a:solidFill>
              </a:rPr>
              <a:t> and </a:t>
            </a:r>
            <a:r>
              <a:rPr lang="en-US" i="1">
                <a:solidFill>
                  <a:srgbClr val="C0504D"/>
                </a:solidFill>
              </a:rPr>
              <a:t>y</a:t>
            </a:r>
            <a:r>
              <a:rPr lang="en-US">
                <a:solidFill>
                  <a:srgbClr val="C0504D"/>
                </a:solidFill>
              </a:rPr>
              <a:t>, the merge takes O(</a:t>
            </a:r>
            <a:r>
              <a:rPr lang="en-US" i="1">
                <a:solidFill>
                  <a:srgbClr val="C0504D"/>
                </a:solidFill>
              </a:rPr>
              <a:t>x+y</a:t>
            </a:r>
            <a:r>
              <a:rPr lang="en-US">
                <a:solidFill>
                  <a:srgbClr val="C0504D"/>
                </a:solidFill>
              </a:rPr>
              <a:t>)</a:t>
            </a:r>
          </a:p>
          <a:p>
            <a:pPr eaLnBrk="1" hangingPunct="1"/>
            <a:r>
              <a:rPr lang="en-US">
                <a:solidFill>
                  <a:srgbClr val="C0504D"/>
                </a:solidFill>
              </a:rPr>
              <a:t>operations.</a:t>
            </a:r>
          </a:p>
          <a:p>
            <a:pPr eaLnBrk="1" hangingPunct="1"/>
            <a:r>
              <a:rPr lang="en-US" u="sng">
                <a:solidFill>
                  <a:srgbClr val="357E69"/>
                </a:solidFill>
              </a:rPr>
              <a:t>Crucial</a:t>
            </a:r>
            <a:r>
              <a:rPr lang="en-US">
                <a:solidFill>
                  <a:srgbClr val="357E69"/>
                </a:solidFill>
              </a:rPr>
              <a:t>: postings sorted by docID.</a:t>
            </a:r>
          </a:p>
        </p:txBody>
      </p:sp>
      <p:sp>
        <p:nvSpPr>
          <p:cNvPr id="44058" name="TextBox 9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11439"/>
                                        </p:tgtEl>
                                        <p:attrNameLst>
                                          <p:attrName>style.visibility</p:attrName>
                                        </p:attrNameLst>
                                      </p:cBhvr>
                                      <p:to>
                                        <p:strVal val="visible"/>
                                      </p:to>
                                    </p:set>
                                    <p:anim calcmode="lin" valueType="num">
                                      <p:cBhvr additive="base">
                                        <p:cTn id="7" dur="500" fill="hold"/>
                                        <p:tgtEl>
                                          <p:spTgt spid="1211439"/>
                                        </p:tgtEl>
                                        <p:attrNameLst>
                                          <p:attrName>ppt_x</p:attrName>
                                        </p:attrNameLst>
                                      </p:cBhvr>
                                      <p:tavLst>
                                        <p:tav tm="0">
                                          <p:val>
                                            <p:strVal val="1+#ppt_w/2"/>
                                          </p:val>
                                        </p:tav>
                                        <p:tav tm="100000">
                                          <p:val>
                                            <p:strVal val="#ppt_x"/>
                                          </p:val>
                                        </p:tav>
                                      </p:tavLst>
                                    </p:anim>
                                    <p:anim calcmode="lin" valueType="num">
                                      <p:cBhvr additive="base">
                                        <p:cTn id="8" dur="500" fill="hold"/>
                                        <p:tgtEl>
                                          <p:spTgt spid="12114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39" grpId="0" animBg="1"/>
      <p:bldP spid="121149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The merge</a:t>
            </a:r>
          </a:p>
        </p:txBody>
      </p:sp>
      <p:sp>
        <p:nvSpPr>
          <p:cNvPr id="44035" name="Rectangle 3"/>
          <p:cNvSpPr>
            <a:spLocks noGrp="1" noChangeArrowheads="1"/>
          </p:cNvSpPr>
          <p:nvPr>
            <p:ph idx="1"/>
          </p:nvPr>
        </p:nvSpPr>
        <p:spPr/>
        <p:txBody>
          <a:bodyPr/>
          <a:lstStyle/>
          <a:p>
            <a:pPr eaLnBrk="1" hangingPunct="1"/>
            <a:r>
              <a:rPr lang="en-US">
                <a:latin typeface="Calibri" charset="0"/>
                <a:ea typeface="ＭＳ Ｐゴシック" charset="0"/>
                <a:cs typeface="ＭＳ Ｐゴシック" charset="0"/>
              </a:rPr>
              <a:t>Walk through the two postings simultaneously, in time linear in the total number of postings entries</a:t>
            </a:r>
          </a:p>
        </p:txBody>
      </p:sp>
      <p:sp>
        <p:nvSpPr>
          <p:cNvPr id="4403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B8C8D99-D599-074B-9E49-D39D42FECED5}" type="slidenum">
              <a:rPr lang="en-US" sz="1200">
                <a:solidFill>
                  <a:srgbClr val="898989"/>
                </a:solidFill>
                <a:latin typeface="Calibri" charset="0"/>
              </a:rPr>
              <a:pPr eaLnBrk="1" hangingPunct="1"/>
              <a:t>33</a:t>
            </a:fld>
            <a:endParaRPr lang="en-US" sz="1200">
              <a:solidFill>
                <a:srgbClr val="898989"/>
              </a:solidFill>
              <a:latin typeface="Calibri" charset="0"/>
            </a:endParaRPr>
          </a:p>
        </p:txBody>
      </p:sp>
      <p:grpSp>
        <p:nvGrpSpPr>
          <p:cNvPr id="44037" name="Group 99"/>
          <p:cNvGrpSpPr>
            <a:grpSpLocks/>
          </p:cNvGrpSpPr>
          <p:nvPr/>
        </p:nvGrpSpPr>
        <p:grpSpPr bwMode="auto">
          <a:xfrm>
            <a:off x="2514600" y="3429000"/>
            <a:ext cx="5202238" cy="1009650"/>
            <a:chOff x="1584" y="3264"/>
            <a:chExt cx="3277" cy="636"/>
          </a:xfrm>
        </p:grpSpPr>
        <p:sp>
          <p:nvSpPr>
            <p:cNvPr id="44089" name="Text Box 54"/>
            <p:cNvSpPr txBox="1">
              <a:spLocks noChangeArrowheads="1"/>
            </p:cNvSpPr>
            <p:nvPr/>
          </p:nvSpPr>
          <p:spPr bwMode="auto">
            <a:xfrm>
              <a:off x="4525" y="3600"/>
              <a:ext cx="336"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34</a:t>
              </a:r>
            </a:p>
          </p:txBody>
        </p:sp>
        <p:grpSp>
          <p:nvGrpSpPr>
            <p:cNvPr id="44090" name="Group 96"/>
            <p:cNvGrpSpPr>
              <a:grpSpLocks/>
            </p:cNvGrpSpPr>
            <p:nvPr/>
          </p:nvGrpSpPr>
          <p:grpSpPr bwMode="auto">
            <a:xfrm>
              <a:off x="1584" y="3264"/>
              <a:ext cx="3179" cy="300"/>
              <a:chOff x="1584" y="3060"/>
              <a:chExt cx="3179" cy="300"/>
            </a:xfrm>
          </p:grpSpPr>
          <p:sp>
            <p:nvSpPr>
              <p:cNvPr id="44111" name="Text Box 53"/>
              <p:cNvSpPr txBox="1">
                <a:spLocks noChangeArrowheads="1"/>
              </p:cNvSpPr>
              <p:nvPr/>
            </p:nvSpPr>
            <p:spPr bwMode="auto">
              <a:xfrm>
                <a:off x="4320" y="3060"/>
                <a:ext cx="443"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128</a:t>
                </a:r>
              </a:p>
            </p:txBody>
          </p:sp>
          <p:grpSp>
            <p:nvGrpSpPr>
              <p:cNvPr id="44112" name="Group 55"/>
              <p:cNvGrpSpPr>
                <a:grpSpLocks/>
              </p:cNvGrpSpPr>
              <p:nvPr/>
            </p:nvGrpSpPr>
            <p:grpSpPr bwMode="auto">
              <a:xfrm>
                <a:off x="1584" y="3060"/>
                <a:ext cx="408" cy="294"/>
                <a:chOff x="1584" y="3162"/>
                <a:chExt cx="408" cy="294"/>
              </a:xfrm>
            </p:grpSpPr>
            <p:sp>
              <p:nvSpPr>
                <p:cNvPr id="44128" name="Text Box 56"/>
                <p:cNvSpPr txBox="1">
                  <a:spLocks noChangeArrowheads="1"/>
                </p:cNvSpPr>
                <p:nvPr/>
              </p:nvSpPr>
              <p:spPr bwMode="auto">
                <a:xfrm>
                  <a:off x="1584" y="3162"/>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2</a:t>
                  </a:r>
                </a:p>
              </p:txBody>
            </p:sp>
            <p:cxnSp>
              <p:nvCxnSpPr>
                <p:cNvPr id="44129" name="AutoShape 57"/>
                <p:cNvCxnSpPr>
                  <a:cxnSpLocks noChangeShapeType="1"/>
                  <a:stCxn id="44128" idx="3"/>
                  <a:endCxn id="44126" idx="1"/>
                </p:cNvCxnSpPr>
                <p:nvPr/>
              </p:nvCxnSpPr>
              <p:spPr bwMode="auto">
                <a:xfrm>
                  <a:off x="1813" y="3309"/>
                  <a:ext cx="179"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3" name="Group 58"/>
              <p:cNvGrpSpPr>
                <a:grpSpLocks/>
              </p:cNvGrpSpPr>
              <p:nvPr/>
            </p:nvGrpSpPr>
            <p:grpSpPr bwMode="auto">
              <a:xfrm>
                <a:off x="1992" y="3060"/>
                <a:ext cx="421" cy="294"/>
                <a:chOff x="1992" y="3162"/>
                <a:chExt cx="421" cy="294"/>
              </a:xfrm>
            </p:grpSpPr>
            <p:sp>
              <p:nvSpPr>
                <p:cNvPr id="44126" name="Text Box 59"/>
                <p:cNvSpPr txBox="1">
                  <a:spLocks noChangeArrowheads="1"/>
                </p:cNvSpPr>
                <p:nvPr/>
              </p:nvSpPr>
              <p:spPr bwMode="auto">
                <a:xfrm>
                  <a:off x="1992" y="3162"/>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4</a:t>
                  </a:r>
                </a:p>
              </p:txBody>
            </p:sp>
            <p:cxnSp>
              <p:nvCxnSpPr>
                <p:cNvPr id="44127" name="AutoShape 60"/>
                <p:cNvCxnSpPr>
                  <a:cxnSpLocks noChangeShapeType="1"/>
                  <a:stCxn id="44126" idx="3"/>
                  <a:endCxn id="44124" idx="1"/>
                </p:cNvCxnSpPr>
                <p:nvPr/>
              </p:nvCxnSpPr>
              <p:spPr bwMode="auto">
                <a:xfrm>
                  <a:off x="2221" y="3309"/>
                  <a:ext cx="192"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4" name="Group 61"/>
              <p:cNvGrpSpPr>
                <a:grpSpLocks/>
              </p:cNvGrpSpPr>
              <p:nvPr/>
            </p:nvGrpSpPr>
            <p:grpSpPr bwMode="auto">
              <a:xfrm>
                <a:off x="2413" y="3060"/>
                <a:ext cx="384" cy="294"/>
                <a:chOff x="2413" y="3162"/>
                <a:chExt cx="384" cy="294"/>
              </a:xfrm>
            </p:grpSpPr>
            <p:sp>
              <p:nvSpPr>
                <p:cNvPr id="44124" name="Text Box 62"/>
                <p:cNvSpPr txBox="1">
                  <a:spLocks noChangeArrowheads="1"/>
                </p:cNvSpPr>
                <p:nvPr/>
              </p:nvSpPr>
              <p:spPr bwMode="auto">
                <a:xfrm>
                  <a:off x="2413" y="3162"/>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8</a:t>
                  </a:r>
                </a:p>
              </p:txBody>
            </p:sp>
            <p:cxnSp>
              <p:nvCxnSpPr>
                <p:cNvPr id="44125" name="AutoShape 63"/>
                <p:cNvCxnSpPr>
                  <a:cxnSpLocks noChangeShapeType="1"/>
                  <a:stCxn id="44124" idx="3"/>
                  <a:endCxn id="44122" idx="1"/>
                </p:cNvCxnSpPr>
                <p:nvPr/>
              </p:nvCxnSpPr>
              <p:spPr bwMode="auto">
                <a:xfrm>
                  <a:off x="2642" y="3309"/>
                  <a:ext cx="155"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5" name="Group 64"/>
              <p:cNvGrpSpPr>
                <a:grpSpLocks/>
              </p:cNvGrpSpPr>
              <p:nvPr/>
            </p:nvGrpSpPr>
            <p:grpSpPr bwMode="auto">
              <a:xfrm>
                <a:off x="2797" y="3060"/>
                <a:ext cx="480" cy="294"/>
                <a:chOff x="2797" y="3162"/>
                <a:chExt cx="480" cy="294"/>
              </a:xfrm>
            </p:grpSpPr>
            <p:sp>
              <p:nvSpPr>
                <p:cNvPr id="44122" name="Text Box 65"/>
                <p:cNvSpPr txBox="1">
                  <a:spLocks noChangeArrowheads="1"/>
                </p:cNvSpPr>
                <p:nvPr/>
              </p:nvSpPr>
              <p:spPr bwMode="auto">
                <a:xfrm>
                  <a:off x="2797" y="3162"/>
                  <a:ext cx="336"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16</a:t>
                  </a:r>
                </a:p>
              </p:txBody>
            </p:sp>
            <p:cxnSp>
              <p:nvCxnSpPr>
                <p:cNvPr id="44123" name="AutoShape 66"/>
                <p:cNvCxnSpPr>
                  <a:cxnSpLocks noChangeShapeType="1"/>
                  <a:stCxn id="44122" idx="3"/>
                  <a:endCxn id="44120" idx="1"/>
                </p:cNvCxnSpPr>
                <p:nvPr/>
              </p:nvCxnSpPr>
              <p:spPr bwMode="auto">
                <a:xfrm>
                  <a:off x="3133" y="3309"/>
                  <a:ext cx="144"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6" name="Group 67"/>
              <p:cNvGrpSpPr>
                <a:grpSpLocks/>
              </p:cNvGrpSpPr>
              <p:nvPr/>
            </p:nvGrpSpPr>
            <p:grpSpPr bwMode="auto">
              <a:xfrm>
                <a:off x="3277" y="3066"/>
                <a:ext cx="528" cy="294"/>
                <a:chOff x="3277" y="3162"/>
                <a:chExt cx="528" cy="294"/>
              </a:xfrm>
            </p:grpSpPr>
            <p:sp>
              <p:nvSpPr>
                <p:cNvPr id="44120" name="Text Box 68"/>
                <p:cNvSpPr txBox="1">
                  <a:spLocks noChangeArrowheads="1"/>
                </p:cNvSpPr>
                <p:nvPr/>
              </p:nvSpPr>
              <p:spPr bwMode="auto">
                <a:xfrm>
                  <a:off x="3277" y="3162"/>
                  <a:ext cx="336"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32</a:t>
                  </a:r>
                </a:p>
              </p:txBody>
            </p:sp>
            <p:cxnSp>
              <p:nvCxnSpPr>
                <p:cNvPr id="44121" name="AutoShape 69"/>
                <p:cNvCxnSpPr>
                  <a:cxnSpLocks noChangeShapeType="1"/>
                  <a:stCxn id="44120" idx="3"/>
                  <a:endCxn id="44118" idx="1"/>
                </p:cNvCxnSpPr>
                <p:nvPr/>
              </p:nvCxnSpPr>
              <p:spPr bwMode="auto">
                <a:xfrm>
                  <a:off x="3613" y="3309"/>
                  <a:ext cx="192"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117" name="Group 70"/>
              <p:cNvGrpSpPr>
                <a:grpSpLocks/>
              </p:cNvGrpSpPr>
              <p:nvPr/>
            </p:nvGrpSpPr>
            <p:grpSpPr bwMode="auto">
              <a:xfrm>
                <a:off x="3805" y="3066"/>
                <a:ext cx="528" cy="294"/>
                <a:chOff x="3805" y="3162"/>
                <a:chExt cx="528" cy="294"/>
              </a:xfrm>
            </p:grpSpPr>
            <p:sp>
              <p:nvSpPr>
                <p:cNvPr id="44118" name="Text Box 71"/>
                <p:cNvSpPr txBox="1">
                  <a:spLocks noChangeArrowheads="1"/>
                </p:cNvSpPr>
                <p:nvPr/>
              </p:nvSpPr>
              <p:spPr bwMode="auto">
                <a:xfrm>
                  <a:off x="3805" y="3162"/>
                  <a:ext cx="336"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64</a:t>
                  </a:r>
                </a:p>
              </p:txBody>
            </p:sp>
            <p:cxnSp>
              <p:nvCxnSpPr>
                <p:cNvPr id="44119" name="AutoShape 72"/>
                <p:cNvCxnSpPr>
                  <a:cxnSpLocks noChangeShapeType="1"/>
                  <a:stCxn id="44118" idx="3"/>
                  <a:endCxn id="44111" idx="1"/>
                </p:cNvCxnSpPr>
                <p:nvPr/>
              </p:nvCxnSpPr>
              <p:spPr bwMode="auto">
                <a:xfrm>
                  <a:off x="4141" y="3309"/>
                  <a:ext cx="192"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grpSp>
          <p:nvGrpSpPr>
            <p:cNvPr id="44091" name="Group 73"/>
            <p:cNvGrpSpPr>
              <a:grpSpLocks/>
            </p:cNvGrpSpPr>
            <p:nvPr/>
          </p:nvGrpSpPr>
          <p:grpSpPr bwMode="auto">
            <a:xfrm>
              <a:off x="1597" y="3600"/>
              <a:ext cx="408" cy="294"/>
              <a:chOff x="1597" y="3498"/>
              <a:chExt cx="408" cy="294"/>
            </a:xfrm>
          </p:grpSpPr>
          <p:sp>
            <p:nvSpPr>
              <p:cNvPr id="44109" name="Text Box 74"/>
              <p:cNvSpPr txBox="1">
                <a:spLocks noChangeArrowheads="1"/>
              </p:cNvSpPr>
              <p:nvPr/>
            </p:nvSpPr>
            <p:spPr bwMode="auto">
              <a:xfrm>
                <a:off x="1597" y="3498"/>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1</a:t>
                </a:r>
              </a:p>
            </p:txBody>
          </p:sp>
          <p:cxnSp>
            <p:nvCxnSpPr>
              <p:cNvPr id="44110" name="AutoShape 75"/>
              <p:cNvCxnSpPr>
                <a:cxnSpLocks noChangeShapeType="1"/>
                <a:stCxn id="44109" idx="3"/>
                <a:endCxn id="44107" idx="1"/>
              </p:cNvCxnSpPr>
              <p:nvPr/>
            </p:nvCxnSpPr>
            <p:spPr bwMode="auto">
              <a:xfrm>
                <a:off x="1826" y="3645"/>
                <a:ext cx="179"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2" name="Group 76"/>
            <p:cNvGrpSpPr>
              <a:grpSpLocks/>
            </p:cNvGrpSpPr>
            <p:nvPr/>
          </p:nvGrpSpPr>
          <p:grpSpPr bwMode="auto">
            <a:xfrm>
              <a:off x="2005" y="3600"/>
              <a:ext cx="408" cy="294"/>
              <a:chOff x="2005" y="3498"/>
              <a:chExt cx="408" cy="294"/>
            </a:xfrm>
          </p:grpSpPr>
          <p:sp>
            <p:nvSpPr>
              <p:cNvPr id="44107" name="Text Box 77"/>
              <p:cNvSpPr txBox="1">
                <a:spLocks noChangeArrowheads="1"/>
              </p:cNvSpPr>
              <p:nvPr/>
            </p:nvSpPr>
            <p:spPr bwMode="auto">
              <a:xfrm>
                <a:off x="2005" y="3498"/>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2</a:t>
                </a:r>
              </a:p>
            </p:txBody>
          </p:sp>
          <p:cxnSp>
            <p:nvCxnSpPr>
              <p:cNvPr id="44108" name="AutoShape 78"/>
              <p:cNvCxnSpPr>
                <a:cxnSpLocks noChangeShapeType="1"/>
                <a:stCxn id="44107" idx="3"/>
                <a:endCxn id="44105" idx="1"/>
              </p:cNvCxnSpPr>
              <p:nvPr/>
            </p:nvCxnSpPr>
            <p:spPr bwMode="auto">
              <a:xfrm>
                <a:off x="2234" y="3645"/>
                <a:ext cx="179"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3" name="Group 79"/>
            <p:cNvGrpSpPr>
              <a:grpSpLocks/>
            </p:cNvGrpSpPr>
            <p:nvPr/>
          </p:nvGrpSpPr>
          <p:grpSpPr bwMode="auto">
            <a:xfrm>
              <a:off x="2413" y="3606"/>
              <a:ext cx="397" cy="294"/>
              <a:chOff x="2413" y="3498"/>
              <a:chExt cx="397" cy="294"/>
            </a:xfrm>
          </p:grpSpPr>
          <p:sp>
            <p:nvSpPr>
              <p:cNvPr id="44105" name="Text Box 80"/>
              <p:cNvSpPr txBox="1">
                <a:spLocks noChangeArrowheads="1"/>
              </p:cNvSpPr>
              <p:nvPr/>
            </p:nvSpPr>
            <p:spPr bwMode="auto">
              <a:xfrm>
                <a:off x="2413" y="3498"/>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3</a:t>
                </a:r>
              </a:p>
            </p:txBody>
          </p:sp>
          <p:cxnSp>
            <p:nvCxnSpPr>
              <p:cNvPr id="44106" name="AutoShape 81"/>
              <p:cNvCxnSpPr>
                <a:cxnSpLocks noChangeShapeType="1"/>
                <a:stCxn id="44105" idx="3"/>
                <a:endCxn id="44103" idx="1"/>
              </p:cNvCxnSpPr>
              <p:nvPr/>
            </p:nvCxnSpPr>
            <p:spPr bwMode="auto">
              <a:xfrm>
                <a:off x="2642" y="3645"/>
                <a:ext cx="168"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4" name="Group 82"/>
            <p:cNvGrpSpPr>
              <a:grpSpLocks/>
            </p:cNvGrpSpPr>
            <p:nvPr/>
          </p:nvGrpSpPr>
          <p:grpSpPr bwMode="auto">
            <a:xfrm>
              <a:off x="2810" y="3600"/>
              <a:ext cx="382" cy="294"/>
              <a:chOff x="2810" y="3498"/>
              <a:chExt cx="382" cy="294"/>
            </a:xfrm>
          </p:grpSpPr>
          <p:sp>
            <p:nvSpPr>
              <p:cNvPr id="44103" name="Text Box 83"/>
              <p:cNvSpPr txBox="1">
                <a:spLocks noChangeArrowheads="1"/>
              </p:cNvSpPr>
              <p:nvPr/>
            </p:nvSpPr>
            <p:spPr bwMode="auto">
              <a:xfrm>
                <a:off x="2810" y="3498"/>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5</a:t>
                </a:r>
              </a:p>
            </p:txBody>
          </p:sp>
          <p:cxnSp>
            <p:nvCxnSpPr>
              <p:cNvPr id="44104" name="AutoShape 84"/>
              <p:cNvCxnSpPr>
                <a:cxnSpLocks noChangeShapeType="1"/>
                <a:stCxn id="44103" idx="3"/>
                <a:endCxn id="44101" idx="1"/>
              </p:cNvCxnSpPr>
              <p:nvPr/>
            </p:nvCxnSpPr>
            <p:spPr bwMode="auto">
              <a:xfrm>
                <a:off x="3039" y="3645"/>
                <a:ext cx="153"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95" name="Group 85"/>
            <p:cNvGrpSpPr>
              <a:grpSpLocks/>
            </p:cNvGrpSpPr>
            <p:nvPr/>
          </p:nvGrpSpPr>
          <p:grpSpPr bwMode="auto">
            <a:xfrm>
              <a:off x="3192" y="3600"/>
              <a:ext cx="373" cy="294"/>
              <a:chOff x="3192" y="3498"/>
              <a:chExt cx="373" cy="294"/>
            </a:xfrm>
          </p:grpSpPr>
          <p:sp>
            <p:nvSpPr>
              <p:cNvPr id="44101" name="Text Box 86"/>
              <p:cNvSpPr txBox="1">
                <a:spLocks noChangeArrowheads="1"/>
              </p:cNvSpPr>
              <p:nvPr/>
            </p:nvSpPr>
            <p:spPr bwMode="auto">
              <a:xfrm>
                <a:off x="3192" y="3498"/>
                <a:ext cx="229"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8</a:t>
                </a:r>
              </a:p>
            </p:txBody>
          </p:sp>
          <p:cxnSp>
            <p:nvCxnSpPr>
              <p:cNvPr id="44102" name="AutoShape 87"/>
              <p:cNvCxnSpPr>
                <a:cxnSpLocks noChangeShapeType="1"/>
                <a:stCxn id="44101" idx="3"/>
                <a:endCxn id="44096" idx="1"/>
              </p:cNvCxnSpPr>
              <p:nvPr/>
            </p:nvCxnSpPr>
            <p:spPr bwMode="auto">
              <a:xfrm>
                <a:off x="3421" y="3645"/>
                <a:ext cx="144"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sp>
          <p:nvSpPr>
            <p:cNvPr id="44096" name="Text Box 89"/>
            <p:cNvSpPr txBox="1">
              <a:spLocks noChangeArrowheads="1"/>
            </p:cNvSpPr>
            <p:nvPr/>
          </p:nvSpPr>
          <p:spPr bwMode="auto">
            <a:xfrm>
              <a:off x="3565" y="3600"/>
              <a:ext cx="371"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13</a:t>
              </a:r>
            </a:p>
          </p:txBody>
        </p:sp>
        <p:cxnSp>
          <p:nvCxnSpPr>
            <p:cNvPr id="44097" name="AutoShape 90"/>
            <p:cNvCxnSpPr>
              <a:cxnSpLocks noChangeShapeType="1"/>
              <a:stCxn id="44096" idx="3"/>
              <a:endCxn id="44099" idx="1"/>
            </p:cNvCxnSpPr>
            <p:nvPr/>
          </p:nvCxnSpPr>
          <p:spPr bwMode="auto">
            <a:xfrm>
              <a:off x="3936" y="3747"/>
              <a:ext cx="109"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nvGrpSpPr>
            <p:cNvPr id="44098" name="Group 91"/>
            <p:cNvGrpSpPr>
              <a:grpSpLocks/>
            </p:cNvGrpSpPr>
            <p:nvPr/>
          </p:nvGrpSpPr>
          <p:grpSpPr bwMode="auto">
            <a:xfrm>
              <a:off x="4045" y="3600"/>
              <a:ext cx="480" cy="294"/>
              <a:chOff x="4045" y="3498"/>
              <a:chExt cx="480" cy="294"/>
            </a:xfrm>
          </p:grpSpPr>
          <p:sp>
            <p:nvSpPr>
              <p:cNvPr id="44099" name="Text Box 92"/>
              <p:cNvSpPr txBox="1">
                <a:spLocks noChangeArrowheads="1"/>
              </p:cNvSpPr>
              <p:nvPr/>
            </p:nvSpPr>
            <p:spPr bwMode="auto">
              <a:xfrm>
                <a:off x="4045" y="3498"/>
                <a:ext cx="336" cy="294"/>
              </a:xfrm>
              <a:prstGeom prst="rect">
                <a:avLst/>
              </a:prstGeom>
              <a:noFill/>
              <a:ln w="9525">
                <a:solidFill>
                  <a:srgbClr val="C0C0C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B2B2B2"/>
                    </a:solidFill>
                    <a:latin typeface="Arial Unicode MS" charset="0"/>
                  </a:rPr>
                  <a:t>21</a:t>
                </a:r>
              </a:p>
            </p:txBody>
          </p:sp>
          <p:cxnSp>
            <p:nvCxnSpPr>
              <p:cNvPr id="44100" name="AutoShape 93"/>
              <p:cNvCxnSpPr>
                <a:cxnSpLocks noChangeShapeType="1"/>
                <a:stCxn id="44099" idx="3"/>
                <a:endCxn id="44089" idx="1"/>
              </p:cNvCxnSpPr>
              <p:nvPr/>
            </p:nvCxnSpPr>
            <p:spPr bwMode="auto">
              <a:xfrm>
                <a:off x="4381" y="3645"/>
                <a:ext cx="144" cy="0"/>
              </a:xfrm>
              <a:prstGeom prst="straightConnector1">
                <a:avLst/>
              </a:prstGeom>
              <a:noFill/>
              <a:ln w="9525">
                <a:solidFill>
                  <a:srgbClr val="C0C0C0"/>
                </a:solidFill>
                <a:miter lim="800000"/>
                <a:headEnd/>
                <a:tailEnd type="triangle" w="med" len="med"/>
              </a:ln>
              <a:extLst>
                <a:ext uri="{909E8E84-426E-40dd-AFC4-6F175D3DCCD1}">
                  <a14:hiddenFill xmlns="" xmlns:a14="http://schemas.microsoft.com/office/drawing/2010/main">
                    <a:noFill/>
                  </a14:hiddenFill>
                </a:ext>
              </a:extLst>
            </p:spPr>
          </p:cxnSp>
        </p:grpSp>
      </p:grpSp>
      <p:sp>
        <p:nvSpPr>
          <p:cNvPr id="1211396" name="Text Box 4"/>
          <p:cNvSpPr txBox="1">
            <a:spLocks noChangeArrowheads="1"/>
          </p:cNvSpPr>
          <p:nvPr/>
        </p:nvSpPr>
        <p:spPr bwMode="auto">
          <a:xfrm>
            <a:off x="6878638" y="3429000"/>
            <a:ext cx="703262"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128</a:t>
            </a:r>
          </a:p>
        </p:txBody>
      </p:sp>
      <p:sp>
        <p:nvSpPr>
          <p:cNvPr id="1211397" name="Text Box 5"/>
          <p:cNvSpPr txBox="1">
            <a:spLocks noChangeArrowheads="1"/>
          </p:cNvSpPr>
          <p:nvPr/>
        </p:nvSpPr>
        <p:spPr bwMode="auto">
          <a:xfrm>
            <a:off x="7183438" y="3962400"/>
            <a:ext cx="533400"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34</a:t>
            </a:r>
          </a:p>
        </p:txBody>
      </p:sp>
      <p:grpSp>
        <p:nvGrpSpPr>
          <p:cNvPr id="16" name="Group 6"/>
          <p:cNvGrpSpPr>
            <a:grpSpLocks/>
          </p:cNvGrpSpPr>
          <p:nvPr/>
        </p:nvGrpSpPr>
        <p:grpSpPr bwMode="auto">
          <a:xfrm>
            <a:off x="2514600" y="3429000"/>
            <a:ext cx="647700" cy="466725"/>
            <a:chOff x="1584" y="3162"/>
            <a:chExt cx="408" cy="294"/>
          </a:xfrm>
        </p:grpSpPr>
        <p:sp>
          <p:nvSpPr>
            <p:cNvPr id="44087" name="Text Box 7"/>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088" name="AutoShape 8"/>
            <p:cNvCxnSpPr>
              <a:cxnSpLocks noChangeShapeType="1"/>
              <a:stCxn id="44087" idx="3"/>
              <a:endCxn id="44085"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17" name="Group 9"/>
          <p:cNvGrpSpPr>
            <a:grpSpLocks/>
          </p:cNvGrpSpPr>
          <p:nvPr/>
        </p:nvGrpSpPr>
        <p:grpSpPr bwMode="auto">
          <a:xfrm>
            <a:off x="3162300" y="3429000"/>
            <a:ext cx="668338" cy="466725"/>
            <a:chOff x="1992" y="3162"/>
            <a:chExt cx="421" cy="294"/>
          </a:xfrm>
        </p:grpSpPr>
        <p:sp>
          <p:nvSpPr>
            <p:cNvPr id="44085" name="Text Box 10"/>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4</a:t>
              </a:r>
            </a:p>
          </p:txBody>
        </p:sp>
        <p:cxnSp>
          <p:nvCxnSpPr>
            <p:cNvPr id="44086" name="AutoShape 11"/>
            <p:cNvCxnSpPr>
              <a:cxnSpLocks noChangeShapeType="1"/>
              <a:stCxn id="44085" idx="3"/>
              <a:endCxn id="44083"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18" name="Group 12"/>
          <p:cNvGrpSpPr>
            <a:grpSpLocks/>
          </p:cNvGrpSpPr>
          <p:nvPr/>
        </p:nvGrpSpPr>
        <p:grpSpPr bwMode="auto">
          <a:xfrm>
            <a:off x="3830638" y="3429000"/>
            <a:ext cx="609600" cy="466725"/>
            <a:chOff x="2413" y="3162"/>
            <a:chExt cx="384" cy="294"/>
          </a:xfrm>
        </p:grpSpPr>
        <p:sp>
          <p:nvSpPr>
            <p:cNvPr id="44083" name="Text Box 13"/>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084" name="AutoShape 14"/>
            <p:cNvCxnSpPr>
              <a:cxnSpLocks noChangeShapeType="1"/>
              <a:stCxn id="44083" idx="3"/>
              <a:endCxn id="44081"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19" name="Group 15"/>
          <p:cNvGrpSpPr>
            <a:grpSpLocks/>
          </p:cNvGrpSpPr>
          <p:nvPr/>
        </p:nvGrpSpPr>
        <p:grpSpPr bwMode="auto">
          <a:xfrm>
            <a:off x="4440238" y="3429000"/>
            <a:ext cx="762000" cy="466725"/>
            <a:chOff x="2797" y="3162"/>
            <a:chExt cx="480" cy="294"/>
          </a:xfrm>
        </p:grpSpPr>
        <p:sp>
          <p:nvSpPr>
            <p:cNvPr id="44081" name="Text Box 16"/>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16</a:t>
              </a:r>
            </a:p>
          </p:txBody>
        </p:sp>
        <p:cxnSp>
          <p:nvCxnSpPr>
            <p:cNvPr id="44082" name="AutoShape 17"/>
            <p:cNvCxnSpPr>
              <a:cxnSpLocks noChangeShapeType="1"/>
              <a:stCxn id="44081" idx="3"/>
              <a:endCxn id="44079"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0" name="Group 18"/>
          <p:cNvGrpSpPr>
            <a:grpSpLocks/>
          </p:cNvGrpSpPr>
          <p:nvPr/>
        </p:nvGrpSpPr>
        <p:grpSpPr bwMode="auto">
          <a:xfrm>
            <a:off x="5202238" y="3429000"/>
            <a:ext cx="838200" cy="466725"/>
            <a:chOff x="3277" y="3162"/>
            <a:chExt cx="528" cy="294"/>
          </a:xfrm>
        </p:grpSpPr>
        <p:sp>
          <p:nvSpPr>
            <p:cNvPr id="44079" name="Text Box 19"/>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32</a:t>
              </a:r>
            </a:p>
          </p:txBody>
        </p:sp>
        <p:cxnSp>
          <p:nvCxnSpPr>
            <p:cNvPr id="44080" name="AutoShape 20"/>
            <p:cNvCxnSpPr>
              <a:cxnSpLocks noChangeShapeType="1"/>
              <a:stCxn id="44079" idx="3"/>
              <a:endCxn id="44077"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1" name="Group 21"/>
          <p:cNvGrpSpPr>
            <a:grpSpLocks/>
          </p:cNvGrpSpPr>
          <p:nvPr/>
        </p:nvGrpSpPr>
        <p:grpSpPr bwMode="auto">
          <a:xfrm>
            <a:off x="6040438" y="3429000"/>
            <a:ext cx="838200" cy="466725"/>
            <a:chOff x="3805" y="3162"/>
            <a:chExt cx="528" cy="294"/>
          </a:xfrm>
        </p:grpSpPr>
        <p:sp>
          <p:nvSpPr>
            <p:cNvPr id="44077" name="Text Box 22"/>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64</a:t>
              </a:r>
            </a:p>
          </p:txBody>
        </p:sp>
        <p:cxnSp>
          <p:nvCxnSpPr>
            <p:cNvPr id="44078" name="AutoShape 23"/>
            <p:cNvCxnSpPr>
              <a:cxnSpLocks noChangeShapeType="1"/>
              <a:stCxn id="44077" idx="3"/>
              <a:endCxn id="1211396"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2" name="Group 24"/>
          <p:cNvGrpSpPr>
            <a:grpSpLocks/>
          </p:cNvGrpSpPr>
          <p:nvPr/>
        </p:nvGrpSpPr>
        <p:grpSpPr bwMode="auto">
          <a:xfrm>
            <a:off x="2535238" y="3962400"/>
            <a:ext cx="647700" cy="466725"/>
            <a:chOff x="1597" y="3498"/>
            <a:chExt cx="408" cy="294"/>
          </a:xfrm>
        </p:grpSpPr>
        <p:sp>
          <p:nvSpPr>
            <p:cNvPr id="44075" name="Text Box 25"/>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a:t>
              </a:r>
            </a:p>
          </p:txBody>
        </p:sp>
        <p:cxnSp>
          <p:nvCxnSpPr>
            <p:cNvPr id="44076" name="AutoShape 26"/>
            <p:cNvCxnSpPr>
              <a:cxnSpLocks noChangeShapeType="1"/>
              <a:stCxn id="44075" idx="3"/>
              <a:endCxn id="44073"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3" name="Group 27"/>
          <p:cNvGrpSpPr>
            <a:grpSpLocks/>
          </p:cNvGrpSpPr>
          <p:nvPr/>
        </p:nvGrpSpPr>
        <p:grpSpPr bwMode="auto">
          <a:xfrm>
            <a:off x="3182938" y="3962400"/>
            <a:ext cx="647700" cy="466725"/>
            <a:chOff x="2005" y="3498"/>
            <a:chExt cx="408" cy="294"/>
          </a:xfrm>
        </p:grpSpPr>
        <p:sp>
          <p:nvSpPr>
            <p:cNvPr id="44073" name="Text Box 28"/>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cxnSp>
          <p:nvCxnSpPr>
            <p:cNvPr id="44074" name="AutoShape 29"/>
            <p:cNvCxnSpPr>
              <a:cxnSpLocks noChangeShapeType="1"/>
              <a:stCxn id="44073" idx="3"/>
              <a:endCxn id="44071"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4" name="Group 30"/>
          <p:cNvGrpSpPr>
            <a:grpSpLocks/>
          </p:cNvGrpSpPr>
          <p:nvPr/>
        </p:nvGrpSpPr>
        <p:grpSpPr bwMode="auto">
          <a:xfrm>
            <a:off x="3830638" y="3962400"/>
            <a:ext cx="630237" cy="466725"/>
            <a:chOff x="2413" y="3498"/>
            <a:chExt cx="397" cy="294"/>
          </a:xfrm>
        </p:grpSpPr>
        <p:sp>
          <p:nvSpPr>
            <p:cNvPr id="44071" name="Text Box 31"/>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3</a:t>
              </a:r>
            </a:p>
          </p:txBody>
        </p:sp>
        <p:cxnSp>
          <p:nvCxnSpPr>
            <p:cNvPr id="44072" name="AutoShape 32"/>
            <p:cNvCxnSpPr>
              <a:cxnSpLocks noChangeShapeType="1"/>
              <a:stCxn id="44071" idx="3"/>
              <a:endCxn id="44069"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5" name="Group 33"/>
          <p:cNvGrpSpPr>
            <a:grpSpLocks/>
          </p:cNvGrpSpPr>
          <p:nvPr/>
        </p:nvGrpSpPr>
        <p:grpSpPr bwMode="auto">
          <a:xfrm>
            <a:off x="4460875" y="3962400"/>
            <a:ext cx="606425" cy="466725"/>
            <a:chOff x="2810" y="3498"/>
            <a:chExt cx="382" cy="294"/>
          </a:xfrm>
        </p:grpSpPr>
        <p:sp>
          <p:nvSpPr>
            <p:cNvPr id="44069" name="Text Box 34"/>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5</a:t>
              </a:r>
            </a:p>
          </p:txBody>
        </p:sp>
        <p:cxnSp>
          <p:nvCxnSpPr>
            <p:cNvPr id="44070" name="AutoShape 35"/>
            <p:cNvCxnSpPr>
              <a:cxnSpLocks noChangeShapeType="1"/>
              <a:stCxn id="44069" idx="3"/>
              <a:endCxn id="44067"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6" name="Group 36"/>
          <p:cNvGrpSpPr>
            <a:grpSpLocks/>
          </p:cNvGrpSpPr>
          <p:nvPr/>
        </p:nvGrpSpPr>
        <p:grpSpPr bwMode="auto">
          <a:xfrm>
            <a:off x="5067300" y="3962400"/>
            <a:ext cx="592138" cy="466725"/>
            <a:chOff x="3192" y="3498"/>
            <a:chExt cx="373" cy="294"/>
          </a:xfrm>
        </p:grpSpPr>
        <p:sp>
          <p:nvSpPr>
            <p:cNvPr id="44067" name="Text Box 37"/>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cxnSp>
          <p:nvCxnSpPr>
            <p:cNvPr id="44068" name="AutoShape 38"/>
            <p:cNvCxnSpPr>
              <a:cxnSpLocks noChangeShapeType="1"/>
              <a:stCxn id="44067" idx="3"/>
              <a:endCxn id="44065"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7" name="Group 100"/>
          <p:cNvGrpSpPr>
            <a:grpSpLocks/>
          </p:cNvGrpSpPr>
          <p:nvPr/>
        </p:nvGrpSpPr>
        <p:grpSpPr bwMode="auto">
          <a:xfrm>
            <a:off x="5659438" y="3962400"/>
            <a:ext cx="762000" cy="466725"/>
            <a:chOff x="3565" y="2496"/>
            <a:chExt cx="480" cy="294"/>
          </a:xfrm>
        </p:grpSpPr>
        <p:sp>
          <p:nvSpPr>
            <p:cNvPr id="44065" name="Text Box 40"/>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13</a:t>
              </a:r>
            </a:p>
          </p:txBody>
        </p:sp>
        <p:cxnSp>
          <p:nvCxnSpPr>
            <p:cNvPr id="44066" name="AutoShape 41"/>
            <p:cNvCxnSpPr>
              <a:cxnSpLocks noChangeShapeType="1"/>
              <a:stCxn id="44065" idx="3"/>
              <a:endCxn id="44063" idx="1"/>
            </p:cNvCxnSpPr>
            <p:nvPr/>
          </p:nvCxnSpPr>
          <p:spPr bwMode="auto">
            <a:xfrm>
              <a:off x="3936" y="2643"/>
              <a:ext cx="10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28" name="Group 42"/>
          <p:cNvGrpSpPr>
            <a:grpSpLocks/>
          </p:cNvGrpSpPr>
          <p:nvPr/>
        </p:nvGrpSpPr>
        <p:grpSpPr bwMode="auto">
          <a:xfrm>
            <a:off x="6421438" y="3962400"/>
            <a:ext cx="762000" cy="466725"/>
            <a:chOff x="4045" y="3498"/>
            <a:chExt cx="480" cy="294"/>
          </a:xfrm>
        </p:grpSpPr>
        <p:sp>
          <p:nvSpPr>
            <p:cNvPr id="44063" name="Text Box 43"/>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21</a:t>
              </a:r>
            </a:p>
          </p:txBody>
        </p:sp>
        <p:cxnSp>
          <p:nvCxnSpPr>
            <p:cNvPr id="44064" name="AutoShape 44"/>
            <p:cNvCxnSpPr>
              <a:cxnSpLocks noChangeShapeType="1"/>
              <a:stCxn id="44063" idx="3"/>
              <a:endCxn id="1211397"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4053" name="Group 52"/>
          <p:cNvGrpSpPr>
            <a:grpSpLocks/>
          </p:cNvGrpSpPr>
          <p:nvPr/>
        </p:nvGrpSpPr>
        <p:grpSpPr bwMode="auto">
          <a:xfrm>
            <a:off x="7772400" y="3438525"/>
            <a:ext cx="1168400" cy="914400"/>
            <a:chOff x="4896" y="2172"/>
            <a:chExt cx="736" cy="576"/>
          </a:xfrm>
        </p:grpSpPr>
        <p:sp>
          <p:nvSpPr>
            <p:cNvPr id="44061" name="Text Box 45"/>
            <p:cNvSpPr txBox="1">
              <a:spLocks noChangeArrowheads="1"/>
            </p:cNvSpPr>
            <p:nvPr/>
          </p:nvSpPr>
          <p:spPr bwMode="auto">
            <a:xfrm>
              <a:off x="4896" y="2172"/>
              <a:ext cx="67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Brutus</a:t>
              </a:r>
            </a:p>
          </p:txBody>
        </p:sp>
        <p:sp>
          <p:nvSpPr>
            <p:cNvPr id="44062" name="Text Box 46"/>
            <p:cNvSpPr txBox="1">
              <a:spLocks noChangeArrowheads="1"/>
            </p:cNvSpPr>
            <p:nvPr/>
          </p:nvSpPr>
          <p:spPr bwMode="auto">
            <a:xfrm>
              <a:off x="4896" y="2460"/>
              <a:ext cx="7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Arial Unicode MS" charset="0"/>
                </a:rPr>
                <a:t>Caesar</a:t>
              </a:r>
            </a:p>
          </p:txBody>
        </p:sp>
      </p:grpSp>
      <p:sp>
        <p:nvSpPr>
          <p:cNvPr id="1211439" name="AutoShape 47"/>
          <p:cNvSpPr>
            <a:spLocks noChangeArrowheads="1"/>
          </p:cNvSpPr>
          <p:nvPr/>
        </p:nvSpPr>
        <p:spPr bwMode="auto">
          <a:xfrm rot="10800000">
            <a:off x="1462088" y="3714750"/>
            <a:ext cx="976312" cy="485775"/>
          </a:xfrm>
          <a:prstGeom prst="notchedRightArrow">
            <a:avLst>
              <a:gd name="adj1" fmla="val 50000"/>
              <a:gd name="adj2" fmla="val 50245"/>
            </a:avLst>
          </a:prstGeom>
          <a:solidFill>
            <a:srgbClr val="C0504D"/>
          </a:solidFill>
          <a:ln w="9525">
            <a:solidFill>
              <a:schemeClr val="tx1"/>
            </a:solidFill>
            <a:miter lim="800000"/>
            <a:headEnd/>
            <a:tailEnd/>
          </a:ln>
        </p:spPr>
        <p:txBody>
          <a:bodyPr wrap="none" anchor="ctr">
            <a:spAutoFit/>
          </a:bodyPr>
          <a:lstStyle/>
          <a:p>
            <a:endParaRPr lang="en-US"/>
          </a:p>
        </p:txBody>
      </p:sp>
      <p:sp>
        <p:nvSpPr>
          <p:cNvPr id="1211440" name="Text Box 48"/>
          <p:cNvSpPr txBox="1">
            <a:spLocks noChangeArrowheads="1"/>
          </p:cNvSpPr>
          <p:nvPr/>
        </p:nvSpPr>
        <p:spPr bwMode="auto">
          <a:xfrm>
            <a:off x="228600" y="3733800"/>
            <a:ext cx="363538" cy="4667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2</a:t>
            </a:r>
          </a:p>
        </p:txBody>
      </p:sp>
      <p:grpSp>
        <p:nvGrpSpPr>
          <p:cNvPr id="30" name="Group 49"/>
          <p:cNvGrpSpPr>
            <a:grpSpLocks/>
          </p:cNvGrpSpPr>
          <p:nvPr/>
        </p:nvGrpSpPr>
        <p:grpSpPr bwMode="auto">
          <a:xfrm>
            <a:off x="592138" y="3743325"/>
            <a:ext cx="627062" cy="466725"/>
            <a:chOff x="373" y="3360"/>
            <a:chExt cx="395" cy="294"/>
          </a:xfrm>
        </p:grpSpPr>
        <p:cxnSp>
          <p:nvCxnSpPr>
            <p:cNvPr id="44059" name="AutoShape 50"/>
            <p:cNvCxnSpPr>
              <a:cxnSpLocks noChangeShapeType="1"/>
              <a:stCxn id="1211440" idx="3"/>
            </p:cNvCxnSpPr>
            <p:nvPr/>
          </p:nvCxnSpPr>
          <p:spPr bwMode="auto">
            <a:xfrm>
              <a:off x="373" y="3501"/>
              <a:ext cx="179" cy="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44060" name="Text Box 51"/>
            <p:cNvSpPr txBox="1">
              <a:spLocks noChangeArrowheads="1"/>
            </p:cNvSpPr>
            <p:nvPr/>
          </p:nvSpPr>
          <p:spPr bwMode="auto">
            <a:xfrm>
              <a:off x="539" y="3360"/>
              <a:ext cx="229"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Arial Unicode MS" charset="0"/>
                </a:rPr>
                <a:t>8</a:t>
              </a:r>
            </a:p>
          </p:txBody>
        </p:sp>
      </p:grpSp>
      <p:sp>
        <p:nvSpPr>
          <p:cNvPr id="1211490" name="Text Box 98"/>
          <p:cNvSpPr txBox="1">
            <a:spLocks noChangeArrowheads="1"/>
          </p:cNvSpPr>
          <p:nvPr/>
        </p:nvSpPr>
        <p:spPr bwMode="auto">
          <a:xfrm>
            <a:off x="381000" y="5221288"/>
            <a:ext cx="813752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solidFill>
                  <a:srgbClr val="C0504D"/>
                </a:solidFill>
              </a:rPr>
              <a:t>If the list lengths are </a:t>
            </a:r>
            <a:r>
              <a:rPr lang="en-US" i="1">
                <a:solidFill>
                  <a:srgbClr val="C0504D"/>
                </a:solidFill>
              </a:rPr>
              <a:t>x</a:t>
            </a:r>
            <a:r>
              <a:rPr lang="en-US">
                <a:solidFill>
                  <a:srgbClr val="C0504D"/>
                </a:solidFill>
              </a:rPr>
              <a:t> and </a:t>
            </a:r>
            <a:r>
              <a:rPr lang="en-US" i="1">
                <a:solidFill>
                  <a:srgbClr val="C0504D"/>
                </a:solidFill>
              </a:rPr>
              <a:t>y</a:t>
            </a:r>
            <a:r>
              <a:rPr lang="en-US">
                <a:solidFill>
                  <a:srgbClr val="C0504D"/>
                </a:solidFill>
              </a:rPr>
              <a:t>, the merge takes O(</a:t>
            </a:r>
            <a:r>
              <a:rPr lang="en-US" i="1">
                <a:solidFill>
                  <a:srgbClr val="C0504D"/>
                </a:solidFill>
              </a:rPr>
              <a:t>x+y</a:t>
            </a:r>
            <a:r>
              <a:rPr lang="en-US">
                <a:solidFill>
                  <a:srgbClr val="C0504D"/>
                </a:solidFill>
              </a:rPr>
              <a:t>)</a:t>
            </a:r>
          </a:p>
          <a:p>
            <a:pPr eaLnBrk="1" hangingPunct="1"/>
            <a:r>
              <a:rPr lang="en-US">
                <a:solidFill>
                  <a:srgbClr val="C0504D"/>
                </a:solidFill>
              </a:rPr>
              <a:t>operations.</a:t>
            </a:r>
          </a:p>
          <a:p>
            <a:pPr eaLnBrk="1" hangingPunct="1"/>
            <a:r>
              <a:rPr lang="en-US" u="sng">
                <a:solidFill>
                  <a:srgbClr val="357E69"/>
                </a:solidFill>
              </a:rPr>
              <a:t>Crucial</a:t>
            </a:r>
            <a:r>
              <a:rPr lang="en-US">
                <a:solidFill>
                  <a:srgbClr val="357E69"/>
                </a:solidFill>
              </a:rPr>
              <a:t>: postings sorted by docID.</a:t>
            </a:r>
          </a:p>
        </p:txBody>
      </p:sp>
      <p:sp>
        <p:nvSpPr>
          <p:cNvPr id="44058" name="TextBox 96"/>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extLst>
      <p:ext uri="{BB962C8B-B14F-4D97-AF65-F5344CB8AC3E}">
        <p14:creationId xmlns:p14="http://schemas.microsoft.com/office/powerpoint/2010/main" xmlns="" val="7820549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10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nodeType="afterEffect">
                                  <p:stCondLst>
                                    <p:cond delay="100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2" fill="hold" nodeType="afterEffect">
                                  <p:stCondLst>
                                    <p:cond delay="10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2" fill="hold" grpId="0" nodeType="afterEffect">
                                  <p:stCondLst>
                                    <p:cond delay="1000"/>
                                  </p:stCondLst>
                                  <p:childTnLst>
                                    <p:set>
                                      <p:cBhvr>
                                        <p:cTn id="21" dur="1" fill="hold">
                                          <p:stCondLst>
                                            <p:cond delay="0"/>
                                          </p:stCondLst>
                                        </p:cTn>
                                        <p:tgtEl>
                                          <p:spTgt spid="1211439"/>
                                        </p:tgtEl>
                                        <p:attrNameLst>
                                          <p:attrName>style.visibility</p:attrName>
                                        </p:attrNameLst>
                                      </p:cBhvr>
                                      <p:to>
                                        <p:strVal val="visible"/>
                                      </p:to>
                                    </p:set>
                                    <p:anim calcmode="lin" valueType="num">
                                      <p:cBhvr additive="base">
                                        <p:cTn id="22" dur="500" fill="hold"/>
                                        <p:tgtEl>
                                          <p:spTgt spid="1211439"/>
                                        </p:tgtEl>
                                        <p:attrNameLst>
                                          <p:attrName>ppt_x</p:attrName>
                                        </p:attrNameLst>
                                      </p:cBhvr>
                                      <p:tavLst>
                                        <p:tav tm="0">
                                          <p:val>
                                            <p:strVal val="1+#ppt_w/2"/>
                                          </p:val>
                                        </p:tav>
                                        <p:tav tm="100000">
                                          <p:val>
                                            <p:strVal val="#ppt_x"/>
                                          </p:val>
                                        </p:tav>
                                      </p:tavLst>
                                    </p:anim>
                                    <p:anim calcmode="lin" valueType="num">
                                      <p:cBhvr additive="base">
                                        <p:cTn id="23" dur="500" fill="hold"/>
                                        <p:tgtEl>
                                          <p:spTgt spid="121143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2" fill="hold" grpId="0" nodeType="afterEffect">
                                  <p:stCondLst>
                                    <p:cond delay="1000"/>
                                  </p:stCondLst>
                                  <p:childTnLst>
                                    <p:set>
                                      <p:cBhvr>
                                        <p:cTn id="26" dur="1" fill="hold">
                                          <p:stCondLst>
                                            <p:cond delay="0"/>
                                          </p:stCondLst>
                                        </p:cTn>
                                        <p:tgtEl>
                                          <p:spTgt spid="1211440"/>
                                        </p:tgtEl>
                                        <p:attrNameLst>
                                          <p:attrName>style.visibility</p:attrName>
                                        </p:attrNameLst>
                                      </p:cBhvr>
                                      <p:to>
                                        <p:strVal val="visible"/>
                                      </p:to>
                                    </p:set>
                                    <p:anim calcmode="lin" valueType="num">
                                      <p:cBhvr additive="base">
                                        <p:cTn id="27" dur="500" fill="hold"/>
                                        <p:tgtEl>
                                          <p:spTgt spid="1211440"/>
                                        </p:tgtEl>
                                        <p:attrNameLst>
                                          <p:attrName>ppt_x</p:attrName>
                                        </p:attrNameLst>
                                      </p:cBhvr>
                                      <p:tavLst>
                                        <p:tav tm="0">
                                          <p:val>
                                            <p:strVal val="1+#ppt_w/2"/>
                                          </p:val>
                                        </p:tav>
                                        <p:tav tm="100000">
                                          <p:val>
                                            <p:strVal val="#ppt_x"/>
                                          </p:val>
                                        </p:tav>
                                      </p:tavLst>
                                    </p:anim>
                                    <p:anim calcmode="lin" valueType="num">
                                      <p:cBhvr additive="base">
                                        <p:cTn id="28" dur="500" fill="hold"/>
                                        <p:tgtEl>
                                          <p:spTgt spid="121144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7500"/>
                            </p:stCondLst>
                            <p:childTnLst>
                              <p:par>
                                <p:cTn id="30" presetID="2" presetClass="entr" presetSubtype="2" fill="hold" nodeType="afterEffect">
                                  <p:stCondLst>
                                    <p:cond delay="10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9000"/>
                            </p:stCondLst>
                            <p:childTnLst>
                              <p:par>
                                <p:cTn id="35" presetID="2" presetClass="entr" presetSubtype="2" fill="hold" nodeType="afterEffect">
                                  <p:stCondLst>
                                    <p:cond delay="10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500"/>
                            </p:stCondLst>
                            <p:childTnLst>
                              <p:par>
                                <p:cTn id="40" presetID="2" presetClass="entr" presetSubtype="2" fill="hold" nodeType="afterEffect">
                                  <p:stCondLst>
                                    <p:cond delay="100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1+#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2000"/>
                            </p:stCondLst>
                            <p:childTnLst>
                              <p:par>
                                <p:cTn id="45" presetID="2" presetClass="entr" presetSubtype="2" fill="hold" nodeType="afterEffect">
                                  <p:stCondLst>
                                    <p:cond delay="10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3500"/>
                            </p:stCondLst>
                            <p:childTnLst>
                              <p:par>
                                <p:cTn id="50" presetID="2" presetClass="entr" presetSubtype="2" fill="hold" nodeType="afterEffect">
                                  <p:stCondLst>
                                    <p:cond delay="10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5000"/>
                            </p:stCondLst>
                            <p:childTnLst>
                              <p:par>
                                <p:cTn id="55" presetID="2" presetClass="entr" presetSubtype="2" fill="hold" nodeType="afterEffect">
                                  <p:stCondLst>
                                    <p:cond delay="100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6500"/>
                            </p:stCondLst>
                            <p:childTnLst>
                              <p:par>
                                <p:cTn id="60" presetID="2" presetClass="entr" presetSubtype="2"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1+#ppt_w/2"/>
                                          </p:val>
                                        </p:tav>
                                        <p:tav tm="100000">
                                          <p:val>
                                            <p:strVal val="#ppt_x"/>
                                          </p:val>
                                        </p:tav>
                                      </p:tavLst>
                                    </p:anim>
                                    <p:anim calcmode="lin" valueType="num">
                                      <p:cBhvr additive="base">
                                        <p:cTn id="63" dur="500" fill="hold"/>
                                        <p:tgtEl>
                                          <p:spTgt spid="27"/>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8000"/>
                            </p:stCondLst>
                            <p:childTnLst>
                              <p:par>
                                <p:cTn id="65" presetID="2" presetClass="entr" presetSubtype="2" fill="hold" nodeType="afterEffect">
                                  <p:stCondLst>
                                    <p:cond delay="100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19500"/>
                            </p:stCondLst>
                            <p:childTnLst>
                              <p:par>
                                <p:cTn id="70" presetID="2" presetClass="entr" presetSubtype="2" fill="hold" nodeType="after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1+#ppt_w/2"/>
                                          </p:val>
                                        </p:tav>
                                        <p:tav tm="100000">
                                          <p:val>
                                            <p:strVal val="#ppt_x"/>
                                          </p:val>
                                        </p:tav>
                                      </p:tavLst>
                                    </p:anim>
                                    <p:anim calcmode="lin" valueType="num">
                                      <p:cBhvr additive="base">
                                        <p:cTn id="73" dur="500" fill="hold"/>
                                        <p:tgtEl>
                                          <p:spTgt spid="28"/>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21000"/>
                            </p:stCondLst>
                            <p:childTnLst>
                              <p:par>
                                <p:cTn id="75" presetID="2" presetClass="entr" presetSubtype="2" fill="hold" nodeType="afterEffect">
                                  <p:stCondLst>
                                    <p:cond delay="100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1+#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22500"/>
                            </p:stCondLst>
                            <p:childTnLst>
                              <p:par>
                                <p:cTn id="80" presetID="2" presetClass="entr" presetSubtype="2" fill="hold" grpId="0" nodeType="afterEffect">
                                  <p:stCondLst>
                                    <p:cond delay="1000"/>
                                  </p:stCondLst>
                                  <p:childTnLst>
                                    <p:set>
                                      <p:cBhvr>
                                        <p:cTn id="81" dur="1" fill="hold">
                                          <p:stCondLst>
                                            <p:cond delay="0"/>
                                          </p:stCondLst>
                                        </p:cTn>
                                        <p:tgtEl>
                                          <p:spTgt spid="1211397"/>
                                        </p:tgtEl>
                                        <p:attrNameLst>
                                          <p:attrName>style.visibility</p:attrName>
                                        </p:attrNameLst>
                                      </p:cBhvr>
                                      <p:to>
                                        <p:strVal val="visible"/>
                                      </p:to>
                                    </p:set>
                                    <p:anim calcmode="lin" valueType="num">
                                      <p:cBhvr additive="base">
                                        <p:cTn id="82" dur="500" fill="hold"/>
                                        <p:tgtEl>
                                          <p:spTgt spid="1211397"/>
                                        </p:tgtEl>
                                        <p:attrNameLst>
                                          <p:attrName>ppt_x</p:attrName>
                                        </p:attrNameLst>
                                      </p:cBhvr>
                                      <p:tavLst>
                                        <p:tav tm="0">
                                          <p:val>
                                            <p:strVal val="1+#ppt_w/2"/>
                                          </p:val>
                                        </p:tav>
                                        <p:tav tm="100000">
                                          <p:val>
                                            <p:strVal val="#ppt_x"/>
                                          </p:val>
                                        </p:tav>
                                      </p:tavLst>
                                    </p:anim>
                                    <p:anim calcmode="lin" valueType="num">
                                      <p:cBhvr additive="base">
                                        <p:cTn id="83" dur="500" fill="hold"/>
                                        <p:tgtEl>
                                          <p:spTgt spid="1211397"/>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24000"/>
                            </p:stCondLst>
                            <p:childTnLst>
                              <p:par>
                                <p:cTn id="85" presetID="2" presetClass="entr" presetSubtype="2" fill="hold" nodeType="afterEffect">
                                  <p:stCondLst>
                                    <p:cond delay="100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1+#ppt_w/2"/>
                                          </p:val>
                                        </p:tav>
                                        <p:tav tm="100000">
                                          <p:val>
                                            <p:strVal val="#ppt_x"/>
                                          </p:val>
                                        </p:tav>
                                      </p:tavLst>
                                    </p:anim>
                                    <p:anim calcmode="lin" valueType="num">
                                      <p:cBhvr additive="base">
                                        <p:cTn id="88" dur="500" fill="hold"/>
                                        <p:tgtEl>
                                          <p:spTgt spid="21"/>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25500"/>
                            </p:stCondLst>
                            <p:childTnLst>
                              <p:par>
                                <p:cTn id="90" presetID="2" presetClass="entr" presetSubtype="2" fill="hold" grpId="0" nodeType="afterEffect">
                                  <p:stCondLst>
                                    <p:cond delay="1000"/>
                                  </p:stCondLst>
                                  <p:childTnLst>
                                    <p:set>
                                      <p:cBhvr>
                                        <p:cTn id="91" dur="1" fill="hold">
                                          <p:stCondLst>
                                            <p:cond delay="0"/>
                                          </p:stCondLst>
                                        </p:cTn>
                                        <p:tgtEl>
                                          <p:spTgt spid="1211396"/>
                                        </p:tgtEl>
                                        <p:attrNameLst>
                                          <p:attrName>style.visibility</p:attrName>
                                        </p:attrNameLst>
                                      </p:cBhvr>
                                      <p:to>
                                        <p:strVal val="visible"/>
                                      </p:to>
                                    </p:set>
                                    <p:anim calcmode="lin" valueType="num">
                                      <p:cBhvr additive="base">
                                        <p:cTn id="92" dur="500" fill="hold"/>
                                        <p:tgtEl>
                                          <p:spTgt spid="1211396"/>
                                        </p:tgtEl>
                                        <p:attrNameLst>
                                          <p:attrName>ppt_x</p:attrName>
                                        </p:attrNameLst>
                                      </p:cBhvr>
                                      <p:tavLst>
                                        <p:tav tm="0">
                                          <p:val>
                                            <p:strVal val="1+#ppt_w/2"/>
                                          </p:val>
                                        </p:tav>
                                        <p:tav tm="100000">
                                          <p:val>
                                            <p:strVal val="#ppt_x"/>
                                          </p:val>
                                        </p:tav>
                                      </p:tavLst>
                                    </p:anim>
                                    <p:anim calcmode="lin" valueType="num">
                                      <p:cBhvr additive="base">
                                        <p:cTn id="93" dur="500" fill="hold"/>
                                        <p:tgtEl>
                                          <p:spTgt spid="121139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6" grpId="0" animBg="1" autoUpdateAnimBg="0"/>
      <p:bldP spid="1211397" grpId="0" animBg="1" autoUpdateAnimBg="0"/>
      <p:bldP spid="1211439" grpId="0" animBg="1"/>
      <p:bldP spid="1211440" grpId="0" animBg="1" autoUpdateAnimBg="0"/>
      <p:bldP spid="1211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dirty="0">
                <a:latin typeface="Calibri" charset="0"/>
                <a:ea typeface="ＭＳ Ｐゴシック" charset="0"/>
                <a:cs typeface="ＭＳ Ｐゴシック" charset="0"/>
              </a:rPr>
              <a:t>Intersecting two postings lists</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(a “merge” algorithm)</a:t>
            </a:r>
          </a:p>
        </p:txBody>
      </p:sp>
      <p:sp>
        <p:nvSpPr>
          <p:cNvPr id="45059"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44ADF7E-3D33-914D-A841-59C5016AD023}" type="slidenum">
              <a:rPr lang="en-US" sz="1200">
                <a:solidFill>
                  <a:srgbClr val="898989"/>
                </a:solidFill>
                <a:latin typeface="Calibri" charset="0"/>
              </a:rPr>
              <a:pPr eaLnBrk="1" hangingPunct="1"/>
              <a:t>34</a:t>
            </a:fld>
            <a:endParaRPr lang="en-US" sz="1200">
              <a:solidFill>
                <a:srgbClr val="898989"/>
              </a:solidFill>
              <a:latin typeface="Calibri" charset="0"/>
            </a:endParaRPr>
          </a:p>
        </p:txBody>
      </p:sp>
      <p:pic>
        <p:nvPicPr>
          <p:cNvPr id="45060" name="Picture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609725"/>
            <a:ext cx="6858000" cy="5116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t>Intersecting two postings lists</a:t>
            </a:r>
            <a:endParaRPr lang="en-US" dirty="0"/>
          </a:p>
        </p:txBody>
      </p:sp>
      <p:sp>
        <p:nvSpPr>
          <p:cNvPr id="3" name="Slide Number Placeholder 2"/>
          <p:cNvSpPr>
            <a:spLocks noGrp="1"/>
          </p:cNvSpPr>
          <p:nvPr>
            <p:ph type="sldNum" sz="quarter" idx="12"/>
          </p:nvPr>
        </p:nvSpPr>
        <p:spPr/>
        <p:txBody>
          <a:bodyPr/>
          <a:lstStyle/>
          <a:p>
            <a:fld id="{A692BDFE-D06F-E64B-B999-58827E928EDC}" type="slidenum">
              <a:rPr lang="en-US" smtClean="0"/>
              <a:pPr/>
              <a:t>35</a:t>
            </a:fld>
            <a:endParaRPr lang="en-US"/>
          </a:p>
        </p:txBody>
      </p:sp>
      <p:pic>
        <p:nvPicPr>
          <p:cNvPr id="95234" name="Picture 2"/>
          <p:cNvPicPr>
            <a:picLocks noChangeAspect="1" noChangeArrowheads="1"/>
          </p:cNvPicPr>
          <p:nvPr/>
        </p:nvPicPr>
        <p:blipFill>
          <a:blip r:embed="rId2"/>
          <a:srcRect/>
          <a:stretch>
            <a:fillRect/>
          </a:stretch>
        </p:blipFill>
        <p:spPr bwMode="auto">
          <a:xfrm>
            <a:off x="500034" y="1571612"/>
            <a:ext cx="6105525" cy="1257300"/>
          </a:xfrm>
          <a:prstGeom prst="rect">
            <a:avLst/>
          </a:prstGeom>
          <a:noFill/>
          <a:ln w="9525">
            <a:noFill/>
            <a:miter lim="800000"/>
            <a:headEnd/>
            <a:tailEnd/>
          </a:ln>
          <a:effectLst/>
        </p:spPr>
      </p:pic>
      <p:pic>
        <p:nvPicPr>
          <p:cNvPr id="95235" name="Picture 3"/>
          <p:cNvPicPr>
            <a:picLocks noChangeAspect="1" noChangeArrowheads="1"/>
          </p:cNvPicPr>
          <p:nvPr/>
        </p:nvPicPr>
        <p:blipFill>
          <a:blip r:embed="rId3"/>
          <a:srcRect/>
          <a:stretch>
            <a:fillRect/>
          </a:stretch>
        </p:blipFill>
        <p:spPr bwMode="auto">
          <a:xfrm>
            <a:off x="428596" y="2928934"/>
            <a:ext cx="6162675" cy="1143000"/>
          </a:xfrm>
          <a:prstGeom prst="rect">
            <a:avLst/>
          </a:prstGeom>
          <a:noFill/>
          <a:ln w="9525">
            <a:noFill/>
            <a:miter lim="800000"/>
            <a:headEnd/>
            <a:tailEnd/>
          </a:ln>
          <a:effectLst/>
        </p:spPr>
      </p:pic>
      <p:pic>
        <p:nvPicPr>
          <p:cNvPr id="95236" name="Picture 4"/>
          <p:cNvPicPr>
            <a:picLocks noChangeAspect="1" noChangeArrowheads="1"/>
          </p:cNvPicPr>
          <p:nvPr/>
        </p:nvPicPr>
        <p:blipFill>
          <a:blip r:embed="rId4"/>
          <a:srcRect/>
          <a:stretch>
            <a:fillRect/>
          </a:stretch>
        </p:blipFill>
        <p:spPr bwMode="auto">
          <a:xfrm>
            <a:off x="500034" y="4214818"/>
            <a:ext cx="6048375" cy="1171575"/>
          </a:xfrm>
          <a:prstGeom prst="rect">
            <a:avLst/>
          </a:prstGeom>
          <a:noFill/>
          <a:ln w="9525">
            <a:noFill/>
            <a:miter lim="800000"/>
            <a:headEnd/>
            <a:tailEnd/>
          </a:ln>
          <a:effectLst/>
        </p:spPr>
      </p:pic>
      <p:pic>
        <p:nvPicPr>
          <p:cNvPr id="95237" name="Picture 5"/>
          <p:cNvPicPr>
            <a:picLocks noChangeAspect="1" noChangeArrowheads="1"/>
          </p:cNvPicPr>
          <p:nvPr/>
        </p:nvPicPr>
        <p:blipFill>
          <a:blip r:embed="rId5"/>
          <a:srcRect/>
          <a:stretch>
            <a:fillRect/>
          </a:stretch>
        </p:blipFill>
        <p:spPr bwMode="auto">
          <a:xfrm>
            <a:off x="500034" y="5667375"/>
            <a:ext cx="6076950" cy="1190625"/>
          </a:xfrm>
          <a:prstGeom prst="rect">
            <a:avLst/>
          </a:prstGeom>
          <a:noFill/>
          <a:ln w="9525">
            <a:noFill/>
            <a:miter lim="800000"/>
            <a:headEnd/>
            <a:tailEnd/>
          </a:ln>
          <a:effectLst/>
        </p:spPr>
      </p:pic>
      <p:sp>
        <p:nvSpPr>
          <p:cNvPr id="8" name="Oval 7"/>
          <p:cNvSpPr/>
          <p:nvPr/>
        </p:nvSpPr>
        <p:spPr>
          <a:xfrm>
            <a:off x="7000892" y="1714488"/>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9" name="Oval 8"/>
          <p:cNvSpPr/>
          <p:nvPr/>
        </p:nvSpPr>
        <p:spPr>
          <a:xfrm>
            <a:off x="7072330" y="3000372"/>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10" name="Oval 9"/>
          <p:cNvSpPr/>
          <p:nvPr/>
        </p:nvSpPr>
        <p:spPr>
          <a:xfrm>
            <a:off x="7072330" y="4214818"/>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sp>
        <p:nvSpPr>
          <p:cNvPr id="11" name="Oval 10"/>
          <p:cNvSpPr/>
          <p:nvPr/>
        </p:nvSpPr>
        <p:spPr>
          <a:xfrm>
            <a:off x="7143768" y="5786454"/>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4</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Intersecting two postings lists</a:t>
            </a:r>
            <a:endParaRPr lang="en-US" dirty="0"/>
          </a:p>
        </p:txBody>
      </p:sp>
      <p:sp>
        <p:nvSpPr>
          <p:cNvPr id="3" name="Slide Number Placeholder 2"/>
          <p:cNvSpPr>
            <a:spLocks noGrp="1"/>
          </p:cNvSpPr>
          <p:nvPr>
            <p:ph type="sldNum" sz="quarter" idx="12"/>
          </p:nvPr>
        </p:nvSpPr>
        <p:spPr/>
        <p:txBody>
          <a:bodyPr/>
          <a:lstStyle/>
          <a:p>
            <a:fld id="{A692BDFE-D06F-E64B-B999-58827E928EDC}" type="slidenum">
              <a:rPr lang="en-US" smtClean="0"/>
              <a:pPr/>
              <a:t>36</a:t>
            </a:fld>
            <a:endParaRPr lang="en-US"/>
          </a:p>
        </p:txBody>
      </p:sp>
      <p:pic>
        <p:nvPicPr>
          <p:cNvPr id="96258" name="Picture 2"/>
          <p:cNvPicPr>
            <a:picLocks noChangeAspect="1" noChangeArrowheads="1"/>
          </p:cNvPicPr>
          <p:nvPr/>
        </p:nvPicPr>
        <p:blipFill>
          <a:blip r:embed="rId2"/>
          <a:srcRect/>
          <a:stretch>
            <a:fillRect/>
          </a:stretch>
        </p:blipFill>
        <p:spPr bwMode="auto">
          <a:xfrm>
            <a:off x="500034" y="1500174"/>
            <a:ext cx="6153150" cy="1238250"/>
          </a:xfrm>
          <a:prstGeom prst="rect">
            <a:avLst/>
          </a:prstGeom>
          <a:noFill/>
          <a:ln w="9525">
            <a:noFill/>
            <a:miter lim="800000"/>
            <a:headEnd/>
            <a:tailEnd/>
          </a:ln>
          <a:effectLst/>
        </p:spPr>
      </p:pic>
      <p:pic>
        <p:nvPicPr>
          <p:cNvPr id="96259" name="Picture 3"/>
          <p:cNvPicPr>
            <a:picLocks noChangeAspect="1" noChangeArrowheads="1"/>
          </p:cNvPicPr>
          <p:nvPr/>
        </p:nvPicPr>
        <p:blipFill>
          <a:blip r:embed="rId3"/>
          <a:srcRect/>
          <a:stretch>
            <a:fillRect/>
          </a:stretch>
        </p:blipFill>
        <p:spPr bwMode="auto">
          <a:xfrm>
            <a:off x="428596" y="2786058"/>
            <a:ext cx="6038850" cy="1238250"/>
          </a:xfrm>
          <a:prstGeom prst="rect">
            <a:avLst/>
          </a:prstGeom>
          <a:noFill/>
          <a:ln w="9525">
            <a:noFill/>
            <a:miter lim="800000"/>
            <a:headEnd/>
            <a:tailEnd/>
          </a:ln>
          <a:effectLst/>
        </p:spPr>
      </p:pic>
      <p:pic>
        <p:nvPicPr>
          <p:cNvPr id="96260" name="Picture 4"/>
          <p:cNvPicPr>
            <a:picLocks noChangeAspect="1" noChangeArrowheads="1"/>
          </p:cNvPicPr>
          <p:nvPr/>
        </p:nvPicPr>
        <p:blipFill>
          <a:blip r:embed="rId4"/>
          <a:srcRect/>
          <a:stretch>
            <a:fillRect/>
          </a:stretch>
        </p:blipFill>
        <p:spPr bwMode="auto">
          <a:xfrm>
            <a:off x="428596" y="4071942"/>
            <a:ext cx="6048375" cy="1219200"/>
          </a:xfrm>
          <a:prstGeom prst="rect">
            <a:avLst/>
          </a:prstGeom>
          <a:noFill/>
          <a:ln w="9525">
            <a:noFill/>
            <a:miter lim="800000"/>
            <a:headEnd/>
            <a:tailEnd/>
          </a:ln>
          <a:effectLst/>
        </p:spPr>
      </p:pic>
      <p:pic>
        <p:nvPicPr>
          <p:cNvPr id="96261" name="Picture 5"/>
          <p:cNvPicPr>
            <a:picLocks noChangeAspect="1" noChangeArrowheads="1"/>
          </p:cNvPicPr>
          <p:nvPr/>
        </p:nvPicPr>
        <p:blipFill>
          <a:blip r:embed="rId5"/>
          <a:srcRect/>
          <a:stretch>
            <a:fillRect/>
          </a:stretch>
        </p:blipFill>
        <p:spPr bwMode="auto">
          <a:xfrm>
            <a:off x="428596" y="5357826"/>
            <a:ext cx="6172200" cy="1209675"/>
          </a:xfrm>
          <a:prstGeom prst="rect">
            <a:avLst/>
          </a:prstGeom>
          <a:noFill/>
          <a:ln w="9525">
            <a:noFill/>
            <a:miter lim="800000"/>
            <a:headEnd/>
            <a:tailEnd/>
          </a:ln>
          <a:effectLst/>
        </p:spPr>
      </p:pic>
      <p:sp>
        <p:nvSpPr>
          <p:cNvPr id="8" name="Oval 7"/>
          <p:cNvSpPr/>
          <p:nvPr/>
        </p:nvSpPr>
        <p:spPr>
          <a:xfrm>
            <a:off x="7000892" y="1643050"/>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
        <p:nvSpPr>
          <p:cNvPr id="9" name="Oval 8"/>
          <p:cNvSpPr/>
          <p:nvPr/>
        </p:nvSpPr>
        <p:spPr>
          <a:xfrm>
            <a:off x="7000892" y="2857496"/>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6</a:t>
            </a:r>
            <a:endParaRPr lang="en-US" b="1" dirty="0">
              <a:solidFill>
                <a:schemeClr val="tx1"/>
              </a:solidFill>
            </a:endParaRPr>
          </a:p>
        </p:txBody>
      </p:sp>
      <p:sp>
        <p:nvSpPr>
          <p:cNvPr id="10" name="Oval 9"/>
          <p:cNvSpPr/>
          <p:nvPr/>
        </p:nvSpPr>
        <p:spPr>
          <a:xfrm>
            <a:off x="7072330" y="5429264"/>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8</a:t>
            </a:r>
            <a:endParaRPr lang="en-US" b="1" dirty="0">
              <a:solidFill>
                <a:schemeClr val="tx1"/>
              </a:solidFill>
            </a:endParaRPr>
          </a:p>
        </p:txBody>
      </p:sp>
      <p:sp>
        <p:nvSpPr>
          <p:cNvPr id="11" name="Oval 10"/>
          <p:cNvSpPr/>
          <p:nvPr/>
        </p:nvSpPr>
        <p:spPr>
          <a:xfrm>
            <a:off x="7000892" y="4071942"/>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7</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692BDFE-D06F-E64B-B999-58827E928EDC}" type="slidenum">
              <a:rPr lang="en-US" smtClean="0"/>
              <a:pPr/>
              <a:t>37</a:t>
            </a:fld>
            <a:endParaRPr lang="en-US"/>
          </a:p>
        </p:txBody>
      </p:sp>
      <p:pic>
        <p:nvPicPr>
          <p:cNvPr id="97282" name="Picture 2"/>
          <p:cNvPicPr>
            <a:picLocks noChangeAspect="1" noChangeArrowheads="1"/>
          </p:cNvPicPr>
          <p:nvPr/>
        </p:nvPicPr>
        <p:blipFill>
          <a:blip r:embed="rId2"/>
          <a:srcRect/>
          <a:stretch>
            <a:fillRect/>
          </a:stretch>
        </p:blipFill>
        <p:spPr bwMode="auto">
          <a:xfrm>
            <a:off x="428596" y="1500174"/>
            <a:ext cx="6067425" cy="1238250"/>
          </a:xfrm>
          <a:prstGeom prst="rect">
            <a:avLst/>
          </a:prstGeom>
          <a:noFill/>
          <a:ln w="9525">
            <a:noFill/>
            <a:miter lim="800000"/>
            <a:headEnd/>
            <a:tailEnd/>
          </a:ln>
          <a:effectLst/>
        </p:spPr>
      </p:pic>
      <p:pic>
        <p:nvPicPr>
          <p:cNvPr id="97283" name="Picture 3"/>
          <p:cNvPicPr>
            <a:picLocks noChangeAspect="1" noChangeArrowheads="1"/>
          </p:cNvPicPr>
          <p:nvPr/>
        </p:nvPicPr>
        <p:blipFill>
          <a:blip r:embed="rId3"/>
          <a:srcRect/>
          <a:stretch>
            <a:fillRect/>
          </a:stretch>
        </p:blipFill>
        <p:spPr bwMode="auto">
          <a:xfrm>
            <a:off x="428596" y="2714620"/>
            <a:ext cx="6238875" cy="1200150"/>
          </a:xfrm>
          <a:prstGeom prst="rect">
            <a:avLst/>
          </a:prstGeom>
          <a:noFill/>
          <a:ln w="9525">
            <a:noFill/>
            <a:miter lim="800000"/>
            <a:headEnd/>
            <a:tailEnd/>
          </a:ln>
          <a:effectLst/>
        </p:spPr>
      </p:pic>
      <p:pic>
        <p:nvPicPr>
          <p:cNvPr id="97284" name="Picture 4"/>
          <p:cNvPicPr>
            <a:picLocks noChangeAspect="1" noChangeArrowheads="1"/>
          </p:cNvPicPr>
          <p:nvPr/>
        </p:nvPicPr>
        <p:blipFill>
          <a:blip r:embed="rId4"/>
          <a:srcRect/>
          <a:stretch>
            <a:fillRect/>
          </a:stretch>
        </p:blipFill>
        <p:spPr bwMode="auto">
          <a:xfrm>
            <a:off x="428596" y="3929066"/>
            <a:ext cx="6086475" cy="1228725"/>
          </a:xfrm>
          <a:prstGeom prst="rect">
            <a:avLst/>
          </a:prstGeom>
          <a:noFill/>
          <a:ln w="9525">
            <a:noFill/>
            <a:miter lim="800000"/>
            <a:headEnd/>
            <a:tailEnd/>
          </a:ln>
          <a:effectLst/>
        </p:spPr>
      </p:pic>
      <p:pic>
        <p:nvPicPr>
          <p:cNvPr id="97285" name="Picture 5"/>
          <p:cNvPicPr>
            <a:picLocks noChangeAspect="1" noChangeArrowheads="1"/>
          </p:cNvPicPr>
          <p:nvPr/>
        </p:nvPicPr>
        <p:blipFill>
          <a:blip r:embed="rId5"/>
          <a:srcRect/>
          <a:stretch>
            <a:fillRect/>
          </a:stretch>
        </p:blipFill>
        <p:spPr bwMode="auto">
          <a:xfrm>
            <a:off x="428596" y="5214950"/>
            <a:ext cx="6019800" cy="1133475"/>
          </a:xfrm>
          <a:prstGeom prst="rect">
            <a:avLst/>
          </a:prstGeom>
          <a:noFill/>
          <a:ln w="9525">
            <a:noFill/>
            <a:miter lim="800000"/>
            <a:headEnd/>
            <a:tailEnd/>
          </a:ln>
          <a:effectLst/>
        </p:spPr>
      </p:pic>
      <p:sp>
        <p:nvSpPr>
          <p:cNvPr id="11" name="Oval 10"/>
          <p:cNvSpPr/>
          <p:nvPr/>
        </p:nvSpPr>
        <p:spPr>
          <a:xfrm>
            <a:off x="7143768" y="1571612"/>
            <a:ext cx="500066" cy="35719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9</a:t>
            </a:r>
            <a:endParaRPr lang="en-US" b="1" dirty="0">
              <a:solidFill>
                <a:schemeClr val="tx1"/>
              </a:solidFill>
            </a:endParaRPr>
          </a:p>
        </p:txBody>
      </p:sp>
      <p:sp>
        <p:nvSpPr>
          <p:cNvPr id="12" name="Oval 11"/>
          <p:cNvSpPr/>
          <p:nvPr/>
        </p:nvSpPr>
        <p:spPr>
          <a:xfrm>
            <a:off x="7143768" y="3857628"/>
            <a:ext cx="714380" cy="571504"/>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rPr>
              <a:t>11</a:t>
            </a:r>
            <a:endParaRPr lang="en-US" sz="1800" b="1" dirty="0">
              <a:solidFill>
                <a:schemeClr val="tx1"/>
              </a:solidFill>
            </a:endParaRPr>
          </a:p>
        </p:txBody>
      </p:sp>
      <p:sp>
        <p:nvSpPr>
          <p:cNvPr id="15" name="Oval 14"/>
          <p:cNvSpPr/>
          <p:nvPr/>
        </p:nvSpPr>
        <p:spPr>
          <a:xfrm>
            <a:off x="7143768" y="2643182"/>
            <a:ext cx="714380" cy="571504"/>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rPr>
              <a:t>10</a:t>
            </a:r>
            <a:endParaRPr lang="en-US" sz="1800" b="1" dirty="0">
              <a:solidFill>
                <a:schemeClr val="tx1"/>
              </a:solidFill>
            </a:endParaRPr>
          </a:p>
        </p:txBody>
      </p:sp>
      <p:sp>
        <p:nvSpPr>
          <p:cNvPr id="16" name="Oval 15"/>
          <p:cNvSpPr/>
          <p:nvPr/>
        </p:nvSpPr>
        <p:spPr>
          <a:xfrm>
            <a:off x="7215206" y="5143512"/>
            <a:ext cx="714380" cy="571504"/>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chemeClr val="tx1"/>
                </a:solidFill>
              </a:rPr>
              <a:t>12</a:t>
            </a:r>
            <a:endParaRPr lang="en-US" sz="1800" b="1" dirty="0">
              <a:solidFill>
                <a:schemeClr val="tx1"/>
              </a:solidFill>
            </a:endParaRPr>
          </a:p>
        </p:txBody>
      </p:sp>
      <p:sp>
        <p:nvSpPr>
          <p:cNvPr id="18" name="Rectangle 17"/>
          <p:cNvSpPr/>
          <p:nvPr/>
        </p:nvSpPr>
        <p:spPr>
          <a:xfrm>
            <a:off x="4214810" y="6215082"/>
            <a:ext cx="4572000" cy="338554"/>
          </a:xfrm>
          <a:prstGeom prst="rect">
            <a:avLst/>
          </a:prstGeom>
        </p:spPr>
        <p:txBody>
          <a:bodyPr wrap="square">
            <a:spAutoFit/>
          </a:bodyPr>
          <a:lstStyle/>
          <a:p>
            <a:r>
              <a:rPr lang="en-US" sz="1600" dirty="0" smtClean="0">
                <a:solidFill>
                  <a:srgbClr val="FF0000"/>
                </a:solidFill>
              </a:rPr>
              <a:t>This only works if postings lists are sorted</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 Exercise</a:t>
            </a:r>
            <a:endParaRPr lang="en-US" dirty="0"/>
          </a:p>
        </p:txBody>
      </p:sp>
      <p:sp>
        <p:nvSpPr>
          <p:cNvPr id="3" name="Slide Number Placeholder 2"/>
          <p:cNvSpPr>
            <a:spLocks noGrp="1"/>
          </p:cNvSpPr>
          <p:nvPr>
            <p:ph type="sldNum" sz="quarter" idx="12"/>
          </p:nvPr>
        </p:nvSpPr>
        <p:spPr/>
        <p:txBody>
          <a:bodyPr/>
          <a:lstStyle/>
          <a:p>
            <a:fld id="{A692BDFE-D06F-E64B-B999-58827E928EDC}" type="slidenum">
              <a:rPr lang="en-US" smtClean="0"/>
              <a:pPr/>
              <a:t>38</a:t>
            </a:fld>
            <a:endParaRPr lang="en-US"/>
          </a:p>
        </p:txBody>
      </p:sp>
      <p:pic>
        <p:nvPicPr>
          <p:cNvPr id="98306" name="Picture 2"/>
          <p:cNvPicPr>
            <a:picLocks noChangeAspect="1" noChangeArrowheads="1"/>
          </p:cNvPicPr>
          <p:nvPr/>
        </p:nvPicPr>
        <p:blipFill>
          <a:blip r:embed="rId2"/>
          <a:srcRect/>
          <a:stretch>
            <a:fillRect/>
          </a:stretch>
        </p:blipFill>
        <p:spPr bwMode="auto">
          <a:xfrm>
            <a:off x="785785" y="1857364"/>
            <a:ext cx="8143933"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US" dirty="0" smtClean="0"/>
              <a:t>Boolean retrieval model: Assessment</a:t>
            </a:r>
            <a:endParaRPr lang="en-US" dirty="0"/>
          </a:p>
        </p:txBody>
      </p:sp>
      <p:sp>
        <p:nvSpPr>
          <p:cNvPr id="3" name="Slide Number Placeholder 2"/>
          <p:cNvSpPr>
            <a:spLocks noGrp="1"/>
          </p:cNvSpPr>
          <p:nvPr>
            <p:ph type="sldNum" sz="quarter" idx="12"/>
          </p:nvPr>
        </p:nvSpPr>
        <p:spPr/>
        <p:txBody>
          <a:bodyPr/>
          <a:lstStyle/>
          <a:p>
            <a:fld id="{A692BDFE-D06F-E64B-B999-58827E928EDC}" type="slidenum">
              <a:rPr lang="en-US" smtClean="0"/>
              <a:pPr/>
              <a:t>39</a:t>
            </a:fld>
            <a:endParaRPr lang="en-US"/>
          </a:p>
        </p:txBody>
      </p:sp>
      <p:pic>
        <p:nvPicPr>
          <p:cNvPr id="99330" name="Picture 2"/>
          <p:cNvPicPr>
            <a:picLocks noChangeAspect="1" noChangeArrowheads="1"/>
          </p:cNvPicPr>
          <p:nvPr/>
        </p:nvPicPr>
        <p:blipFill>
          <a:blip r:embed="rId2"/>
          <a:srcRect/>
          <a:stretch>
            <a:fillRect/>
          </a:stretch>
        </p:blipFill>
        <p:spPr bwMode="auto">
          <a:xfrm>
            <a:off x="325593" y="1790699"/>
            <a:ext cx="8246935" cy="4439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Unstructured (text) vs. structured (database) data today</a:t>
            </a:r>
          </a:p>
        </p:txBody>
      </p:sp>
      <p:sp>
        <p:nvSpPr>
          <p:cNvPr id="2150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56C0009-3AAF-3D48-B674-9D097F6197A4}" type="slidenum">
              <a:rPr lang="en-US" sz="1200">
                <a:solidFill>
                  <a:srgbClr val="898989"/>
                </a:solidFill>
                <a:latin typeface="Calibri" charset="0"/>
              </a:rPr>
              <a:pPr eaLnBrk="1" hangingPunct="1"/>
              <a:t>4</a:t>
            </a:fld>
            <a:endParaRPr lang="en-US" sz="1200">
              <a:solidFill>
                <a:srgbClr val="898989"/>
              </a:solidFill>
              <a:latin typeface="Calibri" charset="0"/>
            </a:endParaRPr>
          </a:p>
        </p:txBody>
      </p:sp>
      <p:graphicFrame>
        <p:nvGraphicFramePr>
          <p:cNvPr id="3" name="Object 3"/>
          <p:cNvGraphicFramePr>
            <a:graphicFrameLocks noGrp="1" noChangeAspect="1"/>
          </p:cNvGraphicFramePr>
          <p:nvPr>
            <p:ph type="chart" idx="4294967295"/>
            <p:extLst>
              <p:ext uri="{D42A27DB-BD31-4B8C-83A1-F6EECF244321}">
                <p14:modId xmlns:p14="http://schemas.microsoft.com/office/powerpoint/2010/main" xmlns="" val="2470029272"/>
              </p:ext>
            </p:extLst>
          </p:nvPr>
        </p:nvGraphicFramePr>
        <p:xfrm>
          <a:off x="0" y="1965325"/>
          <a:ext cx="7670800" cy="4451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The Boolean Retrieval Model</a:t>
            </a:r>
          </a:p>
          <a:p>
            <a:pPr eaLnBrk="1" hangingPunct="1"/>
            <a:r>
              <a:rPr lang="en-US" dirty="0">
                <a:latin typeface="Calibri" charset="0"/>
                <a:ea typeface="ＭＳ Ｐゴシック" charset="0"/>
                <a:cs typeface="ＭＳ Ｐゴシック" charset="0"/>
              </a:rPr>
              <a:t>&amp; Extended Boolean Models</a:t>
            </a:r>
          </a:p>
        </p:txBody>
      </p:sp>
    </p:spTree>
    <p:extLst>
      <p:ext uri="{BB962C8B-B14F-4D97-AF65-F5344CB8AC3E}">
        <p14:creationId xmlns:p14="http://schemas.microsoft.com/office/powerpoint/2010/main" xmlns="" val="3078209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optimization</a:t>
            </a:r>
            <a:endParaRPr lang="en-US" dirty="0"/>
          </a:p>
        </p:txBody>
      </p:sp>
      <p:sp>
        <p:nvSpPr>
          <p:cNvPr id="3" name="Content Placeholder 2"/>
          <p:cNvSpPr>
            <a:spLocks noGrp="1"/>
          </p:cNvSpPr>
          <p:nvPr>
            <p:ph idx="1"/>
          </p:nvPr>
        </p:nvSpPr>
        <p:spPr/>
        <p:txBody>
          <a:bodyPr/>
          <a:lstStyle/>
          <a:p>
            <a:pPr>
              <a:buNone/>
            </a:pPr>
            <a:r>
              <a:rPr lang="en-US" dirty="0" smtClean="0"/>
              <a:t>Consider a query that is an and of n terms, n &gt; 2</a:t>
            </a:r>
          </a:p>
          <a:p>
            <a:pPr>
              <a:buNone/>
            </a:pPr>
            <a:r>
              <a:rPr lang="en-US" dirty="0" smtClean="0"/>
              <a:t> For each of the terms, get its postings list, </a:t>
            </a:r>
          </a:p>
          <a:p>
            <a:pPr>
              <a:buNone/>
            </a:pPr>
            <a:r>
              <a:rPr lang="en-US" dirty="0" smtClean="0"/>
              <a:t>then and them together </a:t>
            </a:r>
          </a:p>
          <a:p>
            <a:pPr>
              <a:buNone/>
            </a:pPr>
            <a:r>
              <a:rPr lang="en-US" dirty="0" smtClean="0"/>
              <a:t>Example query: Brutus AND </a:t>
            </a:r>
            <a:r>
              <a:rPr lang="en-US" dirty="0" err="1" smtClean="0"/>
              <a:t>Calpurnia</a:t>
            </a:r>
            <a:r>
              <a:rPr lang="en-US" dirty="0" smtClean="0"/>
              <a:t> AND Caesar What is the best order for processing this query?</a:t>
            </a:r>
          </a:p>
          <a:p>
            <a:pPr>
              <a:buNone/>
            </a:pPr>
            <a:endParaRPr lang="en-US" dirty="0" smtClean="0"/>
          </a:p>
          <a:p>
            <a:pPr>
              <a:buNone/>
            </a:pPr>
            <a:r>
              <a:rPr lang="en-US" dirty="0" smtClean="0"/>
              <a:t>Simple and effective optimization:</a:t>
            </a:r>
          </a:p>
          <a:p>
            <a:pPr lvl="1">
              <a:buNone/>
            </a:pPr>
            <a:r>
              <a:rPr lang="en-US" dirty="0" smtClean="0"/>
              <a:t> Process in order of increasing frequency</a:t>
            </a:r>
          </a:p>
          <a:p>
            <a:pPr lvl="1">
              <a:buNone/>
            </a:pPr>
            <a:r>
              <a:rPr lang="en-US" dirty="0" smtClean="0"/>
              <a:t> Start with the shortest postings list, then keep cutting further</a:t>
            </a:r>
          </a:p>
          <a:p>
            <a:pPr>
              <a:buNone/>
            </a:pPr>
            <a:endParaRPr lang="en-US" dirty="0"/>
          </a:p>
        </p:txBody>
      </p:sp>
      <p:sp>
        <p:nvSpPr>
          <p:cNvPr id="4" name="Slide Number Placeholder 3"/>
          <p:cNvSpPr>
            <a:spLocks noGrp="1"/>
          </p:cNvSpPr>
          <p:nvPr>
            <p:ph type="sldNum" sz="quarter" idx="12"/>
          </p:nvPr>
        </p:nvSpPr>
        <p:spPr/>
        <p:txBody>
          <a:bodyPr/>
          <a:lstStyle/>
          <a:p>
            <a:fld id="{5BBE39DD-5C31-EF47-B41C-0261057A412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Boolean queries: Exact match</a:t>
            </a:r>
          </a:p>
        </p:txBody>
      </p:sp>
      <p:sp>
        <p:nvSpPr>
          <p:cNvPr id="44035" name="Rectangle 3"/>
          <p:cNvSpPr>
            <a:spLocks noGrp="1" noChangeArrowheads="1"/>
          </p:cNvSpPr>
          <p:nvPr>
            <p:ph idx="1"/>
          </p:nvPr>
        </p:nvSpPr>
        <p:spPr>
          <a:xfrm>
            <a:off x="685800" y="1752600"/>
            <a:ext cx="8229600" cy="4876800"/>
          </a:xfrm>
        </p:spPr>
        <p:txBody>
          <a:bodyPr/>
          <a:lstStyle/>
          <a:p>
            <a:pPr eaLnBrk="1" hangingPunct="1"/>
            <a:r>
              <a:rPr lang="en-US" dirty="0">
                <a:latin typeface="Calibri" charset="0"/>
                <a:ea typeface="ＭＳ Ｐゴシック" charset="0"/>
                <a:cs typeface="ＭＳ Ｐゴシック" charset="0"/>
              </a:rPr>
              <a:t>The </a:t>
            </a:r>
            <a:r>
              <a:rPr lang="en-US" dirty="0">
                <a:solidFill>
                  <a:srgbClr val="139CB7"/>
                </a:solidFill>
                <a:latin typeface="Calibri" charset="0"/>
                <a:ea typeface="ＭＳ Ｐゴシック" charset="0"/>
                <a:cs typeface="ＭＳ Ｐゴシック" charset="0"/>
              </a:rPr>
              <a:t>Boolean retrieval model</a:t>
            </a:r>
            <a:r>
              <a:rPr lang="en-US" dirty="0">
                <a:latin typeface="Calibri" charset="0"/>
                <a:ea typeface="ＭＳ Ｐゴシック" charset="0"/>
                <a:cs typeface="ＭＳ Ｐゴシック" charset="0"/>
              </a:rPr>
              <a:t> is being able to ask a query that is a Boolean expression:</a:t>
            </a:r>
          </a:p>
          <a:p>
            <a:pPr lvl="1" eaLnBrk="1" hangingPunct="1"/>
            <a:r>
              <a:rPr lang="en-US" dirty="0">
                <a:latin typeface="Calibri" charset="0"/>
                <a:ea typeface="ＭＳ Ｐゴシック" charset="0"/>
              </a:rPr>
              <a:t>Boolean Queries are queries using </a:t>
            </a:r>
            <a:r>
              <a:rPr lang="en-US" i="1" dirty="0">
                <a:latin typeface="Calibri" charset="0"/>
                <a:ea typeface="ＭＳ Ｐゴシック" charset="0"/>
              </a:rPr>
              <a:t>AND, OR</a:t>
            </a:r>
            <a:r>
              <a:rPr lang="en-US" dirty="0">
                <a:latin typeface="Calibri" charset="0"/>
                <a:ea typeface="ＭＳ Ｐゴシック" charset="0"/>
              </a:rPr>
              <a:t> and </a:t>
            </a:r>
            <a:r>
              <a:rPr lang="en-US" i="1" dirty="0">
                <a:latin typeface="Calibri" charset="0"/>
                <a:ea typeface="ＭＳ Ｐゴシック" charset="0"/>
              </a:rPr>
              <a:t>NOT</a:t>
            </a:r>
            <a:r>
              <a:rPr lang="en-US" dirty="0">
                <a:latin typeface="Calibri" charset="0"/>
                <a:ea typeface="ＭＳ Ｐゴシック" charset="0"/>
              </a:rPr>
              <a:t> to join query terms</a:t>
            </a:r>
          </a:p>
          <a:p>
            <a:pPr lvl="2" eaLnBrk="1" hangingPunct="1"/>
            <a:r>
              <a:rPr lang="en-US" dirty="0">
                <a:latin typeface="Calibri" charset="0"/>
                <a:ea typeface="ＭＳ Ｐゴシック" charset="0"/>
              </a:rPr>
              <a:t>Views each document as a </a:t>
            </a:r>
            <a:r>
              <a:rPr lang="en-US" u="sng" dirty="0">
                <a:latin typeface="Calibri" charset="0"/>
                <a:ea typeface="ＭＳ Ｐゴシック" charset="0"/>
              </a:rPr>
              <a:t>set</a:t>
            </a:r>
            <a:r>
              <a:rPr lang="en-US" dirty="0">
                <a:latin typeface="Calibri" charset="0"/>
                <a:ea typeface="ＭＳ Ｐゴシック" charset="0"/>
              </a:rPr>
              <a:t> of words</a:t>
            </a:r>
          </a:p>
          <a:p>
            <a:pPr lvl="2" eaLnBrk="1" hangingPunct="1"/>
            <a:r>
              <a:rPr lang="en-US" dirty="0">
                <a:latin typeface="Calibri" charset="0"/>
                <a:ea typeface="ＭＳ Ｐゴシック" charset="0"/>
              </a:rPr>
              <a:t>Is precise: document matches condition or not.</a:t>
            </a:r>
          </a:p>
          <a:p>
            <a:pPr lvl="1" eaLnBrk="1" hangingPunct="1"/>
            <a:r>
              <a:rPr lang="en-US" dirty="0">
                <a:latin typeface="Calibri" charset="0"/>
                <a:ea typeface="ＭＳ Ｐゴシック" charset="0"/>
              </a:rPr>
              <a:t>Perhaps the simplest model to build an IR system on</a:t>
            </a:r>
          </a:p>
          <a:p>
            <a:pPr eaLnBrk="1" hangingPunct="1"/>
            <a:r>
              <a:rPr lang="en-US" dirty="0">
                <a:latin typeface="Calibri" charset="0"/>
                <a:ea typeface="ＭＳ Ｐゴシック" charset="0"/>
                <a:cs typeface="ＭＳ Ｐゴシック" charset="0"/>
              </a:rPr>
              <a:t>Primary commercial retrieval tool for 3 decades. </a:t>
            </a:r>
          </a:p>
          <a:p>
            <a:pPr eaLnBrk="1" hangingPunct="1"/>
            <a:r>
              <a:rPr lang="en-US" dirty="0">
                <a:latin typeface="Calibri" charset="0"/>
                <a:ea typeface="ＭＳ Ｐゴシック" charset="0"/>
                <a:cs typeface="ＭＳ Ｐゴシック" charset="0"/>
              </a:rPr>
              <a:t>Many search systems you still use are Boolean:</a:t>
            </a:r>
          </a:p>
          <a:p>
            <a:pPr lvl="1" eaLnBrk="1" hangingPunct="1"/>
            <a:r>
              <a:rPr lang="en-US" dirty="0">
                <a:latin typeface="Calibri" charset="0"/>
                <a:ea typeface="ＭＳ Ｐゴシック" charset="0"/>
                <a:cs typeface="ＭＳ Ｐゴシック" charset="0"/>
              </a:rPr>
              <a:t>Email, library catalog, macOS Spotlight</a:t>
            </a:r>
          </a:p>
        </p:txBody>
      </p:sp>
      <p:sp>
        <p:nvSpPr>
          <p:cNvPr id="4608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0E836D50-BA4C-8446-8AFB-65021B08F36E}" type="slidenum">
              <a:rPr lang="en-US" sz="1200">
                <a:solidFill>
                  <a:srgbClr val="898989"/>
                </a:solidFill>
                <a:latin typeface="Calibri" charset="0"/>
              </a:rPr>
              <a:pPr eaLnBrk="1" hangingPunct="1"/>
              <a:t>42</a:t>
            </a:fld>
            <a:endParaRPr lang="en-US" sz="1200">
              <a:solidFill>
                <a:srgbClr val="898989"/>
              </a:solidFill>
              <a:latin typeface="Calibri" charset="0"/>
            </a:endParaRPr>
          </a:p>
        </p:txBody>
      </p:sp>
      <p:sp>
        <p:nvSpPr>
          <p:cNvPr id="4608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Example: </a:t>
            </a:r>
            <a:r>
              <a:rPr lang="en-US" dirty="0" err="1">
                <a:latin typeface="Calibri" charset="0"/>
                <a:ea typeface="ＭＳ Ｐゴシック" charset="0"/>
                <a:cs typeface="ＭＳ Ｐゴシック" charset="0"/>
              </a:rPr>
              <a:t>WestLaw</a:t>
            </a:r>
            <a:r>
              <a:rPr lang="en-US" dirty="0">
                <a:latin typeface="Calibri" charset="0"/>
                <a:ea typeface="ＭＳ Ｐゴシック" charset="0"/>
                <a:cs typeface="ＭＳ Ｐゴシック" charset="0"/>
              </a:rPr>
              <a:t>   </a:t>
            </a:r>
            <a:r>
              <a:rPr lang="en-US" sz="2000" dirty="0">
                <a:solidFill>
                  <a:srgbClr val="008000"/>
                </a:solidFill>
                <a:latin typeface="Arial" charset="0"/>
                <a:ea typeface="ＭＳ Ｐゴシック" charset="0"/>
                <a:cs typeface="Arial" charset="0"/>
              </a:rPr>
              <a:t>http://</a:t>
            </a:r>
            <a:r>
              <a:rPr lang="en-US" sz="2000" dirty="0" err="1">
                <a:solidFill>
                  <a:srgbClr val="008000"/>
                </a:solidFill>
                <a:latin typeface="Arial" charset="0"/>
                <a:ea typeface="ＭＳ Ｐゴシック" charset="0"/>
                <a:cs typeface="Arial" charset="0"/>
              </a:rPr>
              <a:t>www.westlaw.com</a:t>
            </a:r>
            <a:r>
              <a:rPr lang="en-US" sz="2000" dirty="0">
                <a:solidFill>
                  <a:srgbClr val="008000"/>
                </a:solidFill>
                <a:latin typeface="Arial" charset="0"/>
                <a:ea typeface="ＭＳ Ｐゴシック" charset="0"/>
                <a:cs typeface="Arial" charset="0"/>
              </a:rPr>
              <a:t>/</a:t>
            </a:r>
          </a:p>
        </p:txBody>
      </p:sp>
      <p:sp>
        <p:nvSpPr>
          <p:cNvPr id="47107" name="Rectangle 1027"/>
          <p:cNvSpPr>
            <a:spLocks noGrp="1" noChangeArrowheads="1"/>
          </p:cNvSpPr>
          <p:nvPr>
            <p:ph idx="1"/>
          </p:nvPr>
        </p:nvSpPr>
        <p:spPr>
          <a:xfrm>
            <a:off x="685800" y="1752600"/>
            <a:ext cx="8001000" cy="4876800"/>
          </a:xfrm>
        </p:spPr>
        <p:txBody>
          <a:bodyPr/>
          <a:lstStyle/>
          <a:p>
            <a:pPr eaLnBrk="1" hangingPunct="1"/>
            <a:r>
              <a:rPr lang="en-US" dirty="0">
                <a:solidFill>
                  <a:srgbClr val="000000"/>
                </a:solidFill>
                <a:latin typeface="Arial" charset="0"/>
                <a:ea typeface="ＭＳ Ｐゴシック" charset="0"/>
                <a:cs typeface="Arial" charset="0"/>
              </a:rPr>
              <a:t>Largest commercial (paying subscribers) legal search service (started 1975; ranking added 1992; new federated search added 2010)</a:t>
            </a:r>
          </a:p>
          <a:p>
            <a:pPr eaLnBrk="1" hangingPunct="1"/>
            <a:r>
              <a:rPr lang="en-US" dirty="0">
                <a:solidFill>
                  <a:srgbClr val="000000"/>
                </a:solidFill>
                <a:latin typeface="Arial" charset="0"/>
                <a:ea typeface="ＭＳ Ｐゴシック" charset="0"/>
                <a:cs typeface="Arial" charset="0"/>
              </a:rPr>
              <a:t>Tens of terabytes of data; ~700,000 users</a:t>
            </a:r>
          </a:p>
          <a:p>
            <a:pPr eaLnBrk="1" hangingPunct="1"/>
            <a:r>
              <a:rPr lang="en-US" dirty="0">
                <a:solidFill>
                  <a:srgbClr val="000000"/>
                </a:solidFill>
                <a:latin typeface="Arial" charset="0"/>
                <a:ea typeface="ＭＳ Ｐゴシック" charset="0"/>
                <a:cs typeface="Arial" charset="0"/>
              </a:rPr>
              <a:t>Majority of users </a:t>
            </a:r>
            <a:r>
              <a:rPr lang="en-US" i="1" dirty="0">
                <a:solidFill>
                  <a:srgbClr val="000000"/>
                </a:solidFill>
                <a:latin typeface="Arial" charset="0"/>
                <a:ea typeface="ＭＳ Ｐゴシック" charset="0"/>
                <a:cs typeface="Arial" charset="0"/>
              </a:rPr>
              <a:t>still </a:t>
            </a:r>
            <a:r>
              <a:rPr lang="en-US" dirty="0">
                <a:solidFill>
                  <a:srgbClr val="000000"/>
                </a:solidFill>
                <a:latin typeface="Arial" charset="0"/>
                <a:ea typeface="ＭＳ Ｐゴシック" charset="0"/>
                <a:cs typeface="Arial" charset="0"/>
              </a:rPr>
              <a:t>use </a:t>
            </a:r>
            <a:r>
              <a:rPr lang="en-US" dirty="0" err="1">
                <a:solidFill>
                  <a:srgbClr val="000000"/>
                </a:solidFill>
                <a:latin typeface="Arial" charset="0"/>
                <a:ea typeface="ＭＳ Ｐゴシック" charset="0"/>
                <a:cs typeface="Arial" charset="0"/>
              </a:rPr>
              <a:t>boolean</a:t>
            </a:r>
            <a:r>
              <a:rPr lang="en-US" dirty="0">
                <a:solidFill>
                  <a:srgbClr val="000000"/>
                </a:solidFill>
                <a:latin typeface="Arial" charset="0"/>
                <a:ea typeface="ＭＳ Ｐゴシック" charset="0"/>
                <a:cs typeface="Arial" charset="0"/>
              </a:rPr>
              <a:t> queries</a:t>
            </a:r>
          </a:p>
          <a:p>
            <a:pPr eaLnBrk="1" hangingPunct="1"/>
            <a:r>
              <a:rPr lang="en-US" dirty="0">
                <a:solidFill>
                  <a:srgbClr val="000000"/>
                </a:solidFill>
                <a:latin typeface="Arial" charset="0"/>
                <a:ea typeface="ＭＳ Ｐゴシック" charset="0"/>
                <a:cs typeface="Arial" charset="0"/>
              </a:rPr>
              <a:t>Example query:</a:t>
            </a:r>
          </a:p>
          <a:p>
            <a:pPr lvl="1" eaLnBrk="1" hangingPunct="1"/>
            <a:r>
              <a:rPr lang="en-US" dirty="0">
                <a:solidFill>
                  <a:srgbClr val="000000"/>
                </a:solidFill>
                <a:latin typeface="Arial" charset="0"/>
                <a:ea typeface="ＭＳ Ｐゴシック" charset="0"/>
                <a:cs typeface="Arial" charset="0"/>
              </a:rPr>
              <a:t>What is the statute of limitations in cases involving the federal tort claims act?</a:t>
            </a:r>
          </a:p>
          <a:p>
            <a:pPr lvl="1" eaLnBrk="1" hangingPunct="1"/>
            <a:r>
              <a:rPr lang="en-US" dirty="0">
                <a:solidFill>
                  <a:srgbClr val="357E69"/>
                </a:solidFill>
                <a:latin typeface="Arial" charset="0"/>
                <a:ea typeface="ＭＳ Ｐゴシック" charset="0"/>
                <a:cs typeface="Arial" charset="0"/>
              </a:rPr>
              <a:t>LIMIT! /3 STATUTE ACTION /S FEDERAL /2 TORT /3 CLAIM</a:t>
            </a:r>
          </a:p>
          <a:p>
            <a:pPr lvl="2" eaLnBrk="1" hangingPunct="1"/>
            <a:r>
              <a:rPr lang="en-US" dirty="0">
                <a:latin typeface="Arial" charset="0"/>
                <a:ea typeface="ＭＳ Ｐゴシック" charset="0"/>
                <a:cs typeface="Arial" charset="0"/>
              </a:rPr>
              <a:t>/3 = within 3 words, /S = in same sentence</a:t>
            </a:r>
          </a:p>
        </p:txBody>
      </p:sp>
      <p:sp>
        <p:nvSpPr>
          <p:cNvPr id="4710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5CD4E42-9A0F-104E-83E6-7E8DD4A4D8DC}" type="slidenum">
              <a:rPr lang="en-US" sz="1200">
                <a:solidFill>
                  <a:srgbClr val="898989"/>
                </a:solidFill>
                <a:latin typeface="Calibri" charset="0"/>
              </a:rPr>
              <a:pPr eaLnBrk="1" hangingPunct="1"/>
              <a:t>43</a:t>
            </a:fld>
            <a:endParaRPr lang="en-US" sz="1200">
              <a:solidFill>
                <a:srgbClr val="898989"/>
              </a:solidFill>
              <a:latin typeface="Calibri" charset="0"/>
            </a:endParaRPr>
          </a:p>
        </p:txBody>
      </p:sp>
      <p:sp>
        <p:nvSpPr>
          <p:cNvPr id="4710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1.4</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Example: WestLaw   </a:t>
            </a:r>
            <a:r>
              <a:rPr lang="en-US" sz="2000">
                <a:solidFill>
                  <a:srgbClr val="008000"/>
                </a:solidFill>
                <a:latin typeface="Arial" charset="0"/>
                <a:ea typeface="ＭＳ Ｐゴシック" charset="0"/>
                <a:cs typeface="Arial" charset="0"/>
              </a:rPr>
              <a:t>http://www.westlaw.com/</a:t>
            </a:r>
          </a:p>
        </p:txBody>
      </p:sp>
      <p:sp>
        <p:nvSpPr>
          <p:cNvPr id="48131" name="Rectangle 3"/>
          <p:cNvSpPr>
            <a:spLocks noGrp="1" noChangeArrowheads="1"/>
          </p:cNvSpPr>
          <p:nvPr>
            <p:ph idx="1"/>
          </p:nvPr>
        </p:nvSpPr>
        <p:spPr>
          <a:xfrm>
            <a:off x="685800" y="1752600"/>
            <a:ext cx="8153400" cy="4876800"/>
          </a:xfrm>
        </p:spPr>
        <p:txBody>
          <a:bodyPr/>
          <a:lstStyle/>
          <a:p>
            <a:pPr eaLnBrk="1" hangingPunct="1"/>
            <a:r>
              <a:rPr lang="en-US" dirty="0">
                <a:solidFill>
                  <a:srgbClr val="000000"/>
                </a:solidFill>
                <a:latin typeface="Calibri" charset="0"/>
                <a:ea typeface="ＭＳ Ｐゴシック" charset="0"/>
                <a:cs typeface="Arial" charset="0"/>
              </a:rPr>
              <a:t>Another example query:</a:t>
            </a:r>
          </a:p>
          <a:p>
            <a:pPr lvl="1" eaLnBrk="1" hangingPunct="1"/>
            <a:r>
              <a:rPr lang="en-US" dirty="0">
                <a:latin typeface="Calibri" charset="0"/>
                <a:ea typeface="ＭＳ Ｐゴシック" charset="0"/>
                <a:cs typeface="Arial" charset="0"/>
              </a:rPr>
              <a:t>Requirements for disabled people to be able to access a workplace</a:t>
            </a:r>
          </a:p>
          <a:p>
            <a:pPr lvl="1" eaLnBrk="1" hangingPunct="1"/>
            <a:r>
              <a:rPr lang="en-US" dirty="0" err="1">
                <a:solidFill>
                  <a:schemeClr val="folHlink"/>
                </a:solidFill>
                <a:latin typeface="Calibri" charset="0"/>
                <a:ea typeface="ＭＳ Ｐゴシック" charset="0"/>
                <a:cs typeface="Arial" charset="0"/>
              </a:rPr>
              <a:t>disabl</a:t>
            </a:r>
            <a:r>
              <a:rPr lang="en-US" dirty="0">
                <a:solidFill>
                  <a:schemeClr val="folHlink"/>
                </a:solidFill>
                <a:latin typeface="Calibri" charset="0"/>
                <a:ea typeface="ＭＳ Ｐゴシック" charset="0"/>
                <a:cs typeface="Arial" charset="0"/>
              </a:rPr>
              <a:t>! /p access! /s work-site work-place (employment /3 place</a:t>
            </a:r>
          </a:p>
          <a:p>
            <a:pPr eaLnBrk="1" hangingPunct="1"/>
            <a:r>
              <a:rPr lang="en-US" dirty="0">
                <a:latin typeface="Calibri" charset="0"/>
                <a:ea typeface="ＭＳ Ｐゴシック" charset="0"/>
                <a:cs typeface="ＭＳ Ｐゴシック" charset="0"/>
              </a:rPr>
              <a:t>Note that SPACE is disjunction, not conjunction!</a:t>
            </a:r>
          </a:p>
          <a:p>
            <a:pPr eaLnBrk="1" hangingPunct="1"/>
            <a:r>
              <a:rPr lang="en-US" dirty="0">
                <a:latin typeface="Calibri" charset="0"/>
                <a:ea typeface="ＭＳ Ｐゴシック" charset="0"/>
                <a:cs typeface="ＭＳ Ｐゴシック" charset="0"/>
              </a:rPr>
              <a:t>Long, precise queries; proximity operators; incrementally developed; not like web search</a:t>
            </a:r>
          </a:p>
          <a:p>
            <a:pPr eaLnBrk="1" hangingPunct="1"/>
            <a:r>
              <a:rPr lang="en-US" dirty="0">
                <a:latin typeface="Calibri" charset="0"/>
                <a:ea typeface="ＭＳ Ｐゴシック" charset="0"/>
                <a:cs typeface="ＭＳ Ｐゴシック" charset="0"/>
              </a:rPr>
              <a:t>Many professional searchers still like Boolean search</a:t>
            </a:r>
          </a:p>
          <a:p>
            <a:pPr lvl="1" eaLnBrk="1" hangingPunct="1"/>
            <a:r>
              <a:rPr lang="en-US" dirty="0">
                <a:latin typeface="Calibri" charset="0"/>
                <a:ea typeface="ＭＳ Ｐゴシック" charset="0"/>
              </a:rPr>
              <a:t>You know exactly what you are getting</a:t>
            </a:r>
          </a:p>
          <a:p>
            <a:pPr eaLnBrk="1" hangingPunct="1"/>
            <a:r>
              <a:rPr lang="en-US" dirty="0">
                <a:latin typeface="Calibri" charset="0"/>
                <a:ea typeface="ＭＳ Ｐゴシック" charset="0"/>
                <a:cs typeface="ＭＳ Ｐゴシック" charset="0"/>
              </a:rPr>
              <a:t>But that doesn’t mean it actually works better….</a:t>
            </a:r>
          </a:p>
        </p:txBody>
      </p:sp>
      <p:sp>
        <p:nvSpPr>
          <p:cNvPr id="48132" name="TextBox 3"/>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ＭＳ Ｐゴシック" charset="0"/>
              </a:rPr>
              <a:t>Boolean queries: </a:t>
            </a:r>
            <a:br>
              <a:rPr lang="en-US" sz="3600">
                <a:latin typeface="Calibri" charset="0"/>
                <a:ea typeface="ＭＳ Ｐゴシック" charset="0"/>
                <a:cs typeface="ＭＳ Ｐゴシック" charset="0"/>
              </a:rPr>
            </a:br>
            <a:r>
              <a:rPr lang="en-US" sz="3600">
                <a:latin typeface="Calibri" charset="0"/>
                <a:ea typeface="ＭＳ Ｐゴシック" charset="0"/>
                <a:cs typeface="ＭＳ Ｐゴシック" charset="0"/>
              </a:rPr>
              <a:t>More general merges</a:t>
            </a:r>
          </a:p>
        </p:txBody>
      </p:sp>
      <p:sp>
        <p:nvSpPr>
          <p:cNvPr id="49155" name="Rectangle 3"/>
          <p:cNvSpPr>
            <a:spLocks noGrp="1" noChangeArrowheads="1"/>
          </p:cNvSpPr>
          <p:nvPr>
            <p:ph idx="1"/>
          </p:nvPr>
        </p:nvSpPr>
        <p:spPr/>
        <p:txBody>
          <a:bodyPr/>
          <a:lstStyle/>
          <a:p>
            <a:pPr eaLnBrk="1" hangingPunct="1"/>
            <a:r>
              <a:rPr lang="en-US" sz="3000" u="sng" dirty="0">
                <a:solidFill>
                  <a:srgbClr val="A50021"/>
                </a:solidFill>
                <a:latin typeface="Calibri" charset="0"/>
                <a:ea typeface="ＭＳ Ｐゴシック" charset="0"/>
                <a:cs typeface="ＭＳ Ｐゴシック" charset="0"/>
              </a:rPr>
              <a:t>Exercise</a:t>
            </a:r>
            <a:r>
              <a:rPr lang="en-US" sz="3000" dirty="0">
                <a:latin typeface="Calibri" charset="0"/>
                <a:ea typeface="ＭＳ Ｐゴシック" charset="0"/>
                <a:cs typeface="ＭＳ Ｐゴシック" charset="0"/>
              </a:rPr>
              <a:t>: Adapt the merge for the queries:</a:t>
            </a:r>
          </a:p>
          <a:p>
            <a:pPr eaLnBrk="1" hangingPunct="1">
              <a:buFont typeface="Wingdings" charset="0"/>
              <a:buNone/>
            </a:pPr>
            <a:r>
              <a:rPr lang="en-US" sz="3000" dirty="0">
                <a:latin typeface="Calibri" charset="0"/>
                <a:ea typeface="ＭＳ Ｐゴシック" charset="0"/>
                <a:cs typeface="ＭＳ Ｐゴシック" charset="0"/>
              </a:rPr>
              <a:t>	</a:t>
            </a:r>
            <a:r>
              <a:rPr lang="en-US" sz="3000" b="1" i="1" dirty="0">
                <a:latin typeface="Calibri" charset="0"/>
                <a:ea typeface="ＭＳ Ｐゴシック" charset="0"/>
                <a:cs typeface="ＭＳ Ｐゴシック" charset="0"/>
              </a:rPr>
              <a:t>Brutus</a:t>
            </a:r>
            <a:r>
              <a:rPr lang="en-US" sz="3000" dirty="0">
                <a:latin typeface="Calibri" charset="0"/>
                <a:ea typeface="ＭＳ Ｐゴシック" charset="0"/>
                <a:cs typeface="ＭＳ Ｐゴシック" charset="0"/>
              </a:rPr>
              <a:t> </a:t>
            </a:r>
            <a:r>
              <a:rPr lang="en-US" sz="3000" i="1" dirty="0">
                <a:latin typeface="Calibri" charset="0"/>
                <a:ea typeface="ＭＳ Ｐゴシック" charset="0"/>
                <a:cs typeface="ＭＳ Ｐゴシック" charset="0"/>
              </a:rPr>
              <a:t>AND NOT</a:t>
            </a:r>
            <a:r>
              <a:rPr lang="en-US" sz="3000" dirty="0">
                <a:latin typeface="Calibri" charset="0"/>
                <a:ea typeface="ＭＳ Ｐゴシック" charset="0"/>
                <a:cs typeface="ＭＳ Ｐゴシック" charset="0"/>
              </a:rPr>
              <a:t> </a:t>
            </a:r>
            <a:r>
              <a:rPr lang="en-US" sz="3000" b="1" i="1" dirty="0">
                <a:latin typeface="Calibri" charset="0"/>
                <a:ea typeface="ＭＳ Ｐゴシック" charset="0"/>
                <a:cs typeface="ＭＳ Ｐゴシック" charset="0"/>
              </a:rPr>
              <a:t>Caesar</a:t>
            </a:r>
          </a:p>
          <a:p>
            <a:pPr eaLnBrk="1" hangingPunct="1">
              <a:buFont typeface="Wingdings" charset="0"/>
              <a:buNone/>
            </a:pPr>
            <a:r>
              <a:rPr lang="en-US" sz="3000" b="1" i="1" dirty="0">
                <a:latin typeface="Calibri" charset="0"/>
                <a:ea typeface="ＭＳ Ｐゴシック" charset="0"/>
                <a:cs typeface="ＭＳ Ｐゴシック" charset="0"/>
              </a:rPr>
              <a:t>	Brutus</a:t>
            </a:r>
            <a:r>
              <a:rPr lang="en-US" sz="3000" dirty="0">
                <a:latin typeface="Calibri" charset="0"/>
                <a:ea typeface="ＭＳ Ｐゴシック" charset="0"/>
                <a:cs typeface="ＭＳ Ｐゴシック" charset="0"/>
              </a:rPr>
              <a:t> </a:t>
            </a:r>
            <a:r>
              <a:rPr lang="en-US" sz="3000" i="1" dirty="0">
                <a:latin typeface="Calibri" charset="0"/>
                <a:ea typeface="ＭＳ Ｐゴシック" charset="0"/>
                <a:cs typeface="ＭＳ Ｐゴシック" charset="0"/>
              </a:rPr>
              <a:t>OR NOT</a:t>
            </a:r>
            <a:r>
              <a:rPr lang="en-US" sz="3000" dirty="0">
                <a:latin typeface="Calibri" charset="0"/>
                <a:ea typeface="ＭＳ Ｐゴシック" charset="0"/>
                <a:cs typeface="ＭＳ Ｐゴシック" charset="0"/>
              </a:rPr>
              <a:t> </a:t>
            </a:r>
            <a:r>
              <a:rPr lang="en-US" sz="3000" b="1" i="1" dirty="0">
                <a:latin typeface="Calibri" charset="0"/>
                <a:ea typeface="ＭＳ Ｐゴシック" charset="0"/>
                <a:cs typeface="ＭＳ Ｐゴシック" charset="0"/>
              </a:rPr>
              <a:t>Caesar</a:t>
            </a:r>
          </a:p>
          <a:p>
            <a:pPr eaLnBrk="1" hangingPunct="1">
              <a:buFont typeface="Wingdings" charset="0"/>
              <a:buNone/>
            </a:pPr>
            <a:endParaRPr lang="en-US" sz="3000" b="1" i="1"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Can we still run through the merge in time O(</a:t>
            </a:r>
            <a:r>
              <a:rPr lang="en-US" i="1" dirty="0" err="1">
                <a:latin typeface="Calibri" charset="0"/>
                <a:ea typeface="ＭＳ Ｐゴシック" charset="0"/>
                <a:cs typeface="ＭＳ Ｐゴシック" charset="0"/>
              </a:rPr>
              <a:t>x+y</a:t>
            </a:r>
            <a:r>
              <a:rPr lang="en-US" dirty="0">
                <a:latin typeface="Calibri" charset="0"/>
                <a:ea typeface="ＭＳ Ｐゴシック" charset="0"/>
                <a:cs typeface="ＭＳ Ｐゴシック" charset="0"/>
              </a:rPr>
              <a:t>)?   What can we achieve?</a:t>
            </a:r>
          </a:p>
          <a:p>
            <a:pPr eaLnBrk="1" hangingPunct="1">
              <a:buFont typeface="Wingdings" charset="0"/>
              <a:buNone/>
            </a:pPr>
            <a:endParaRPr lang="en-US" dirty="0">
              <a:latin typeface="Calibri" charset="0"/>
              <a:ea typeface="ＭＳ Ｐゴシック" charset="0"/>
              <a:cs typeface="ＭＳ Ｐゴシック" charset="0"/>
            </a:endParaRPr>
          </a:p>
          <a:p>
            <a:pPr eaLnBrk="1" hangingPunct="1">
              <a:buFont typeface="Wingdings" charset="0"/>
              <a:buNone/>
            </a:pPr>
            <a:endParaRPr lang="en-US" sz="2200" b="1" i="1" dirty="0">
              <a:latin typeface="Calibri" charset="0"/>
              <a:ea typeface="ＭＳ Ｐゴシック" charset="0"/>
              <a:cs typeface="ＭＳ Ｐゴシック" charset="0"/>
            </a:endParaRPr>
          </a:p>
        </p:txBody>
      </p:sp>
      <p:sp>
        <p:nvSpPr>
          <p:cNvPr id="4915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1810D18C-BF7F-9D46-9312-0E53445CCC71}" type="slidenum">
              <a:rPr lang="en-US" sz="1200">
                <a:solidFill>
                  <a:srgbClr val="898989"/>
                </a:solidFill>
                <a:latin typeface="Calibri" charset="0"/>
              </a:rPr>
              <a:pPr eaLnBrk="1" hangingPunct="1"/>
              <a:t>45</a:t>
            </a:fld>
            <a:endParaRPr lang="en-US" sz="1200">
              <a:solidFill>
                <a:srgbClr val="898989"/>
              </a:solidFill>
              <a:latin typeface="Calibri" charset="0"/>
            </a:endParaRPr>
          </a:p>
        </p:txBody>
      </p:sp>
      <p:sp>
        <p:nvSpPr>
          <p:cNvPr id="49157"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Merging</a:t>
            </a:r>
          </a:p>
        </p:txBody>
      </p:sp>
      <p:sp>
        <p:nvSpPr>
          <p:cNvPr id="50179" name="Rectangle 1027"/>
          <p:cNvSpPr>
            <a:spLocks noGrp="1" noChangeArrowheads="1"/>
          </p:cNvSpPr>
          <p:nvPr>
            <p:ph idx="1"/>
          </p:nvPr>
        </p:nvSpPr>
        <p:spPr/>
        <p:txBody>
          <a:bodyPr/>
          <a:lstStyle/>
          <a:p>
            <a:pPr eaLnBrk="1" hangingPunct="1">
              <a:buFont typeface="Wingdings" charset="0"/>
              <a:buNone/>
            </a:pPr>
            <a:r>
              <a:rPr lang="en-US" dirty="0">
                <a:latin typeface="Calibri" charset="0"/>
                <a:ea typeface="ＭＳ Ｐゴシック" charset="0"/>
                <a:cs typeface="ＭＳ Ｐゴシック" charset="0"/>
              </a:rPr>
              <a:t>What about an arbitrary Boolean formula?</a:t>
            </a:r>
          </a:p>
          <a:p>
            <a:pPr eaLnBrk="1" hangingPunct="1">
              <a:buFont typeface="Wingdings" charset="0"/>
              <a:buNone/>
            </a:pP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OR </a:t>
            </a:r>
            <a:r>
              <a:rPr lang="en-US" b="1" i="1" dirty="0">
                <a:latin typeface="Calibri" charset="0"/>
                <a:ea typeface="ＭＳ Ｐゴシック" charset="0"/>
                <a:cs typeface="ＭＳ Ｐゴシック" charset="0"/>
              </a:rPr>
              <a:t>Caesar) </a:t>
            </a:r>
            <a:r>
              <a:rPr lang="en-US" i="1" dirty="0">
                <a:latin typeface="Calibri" charset="0"/>
                <a:ea typeface="ＭＳ Ｐゴシック" charset="0"/>
                <a:cs typeface="ＭＳ Ｐゴシック" charset="0"/>
              </a:rPr>
              <a:t>AND NOT</a:t>
            </a:r>
            <a:endParaRPr lang="en-US" b="1" i="1" dirty="0">
              <a:latin typeface="Calibri" charset="0"/>
              <a:ea typeface="ＭＳ Ｐゴシック" charset="0"/>
              <a:cs typeface="ＭＳ Ｐゴシック" charset="0"/>
            </a:endParaRPr>
          </a:p>
          <a:p>
            <a:pPr eaLnBrk="1" hangingPunct="1">
              <a:buFont typeface="Wingdings" charset="0"/>
              <a:buNone/>
            </a:pPr>
            <a:r>
              <a:rPr lang="en-US" b="1" i="1" dirty="0">
                <a:latin typeface="Calibri" charset="0"/>
                <a:ea typeface="ＭＳ Ｐゴシック" charset="0"/>
                <a:cs typeface="ＭＳ Ｐゴシック" charset="0"/>
              </a:rPr>
              <a:t>(Antony </a:t>
            </a:r>
            <a:r>
              <a:rPr lang="en-US" i="1" dirty="0">
                <a:latin typeface="Calibri" charset="0"/>
                <a:ea typeface="ＭＳ Ｐゴシック" charset="0"/>
                <a:cs typeface="ＭＳ Ｐゴシック" charset="0"/>
              </a:rPr>
              <a:t>OR </a:t>
            </a:r>
            <a:r>
              <a:rPr lang="en-US" b="1" i="1" dirty="0">
                <a:latin typeface="Calibri" charset="0"/>
                <a:ea typeface="ＭＳ Ｐゴシック" charset="0"/>
                <a:cs typeface="ＭＳ Ｐゴシック" charset="0"/>
              </a:rPr>
              <a:t>Cleopatra)</a:t>
            </a:r>
            <a:endParaRPr lang="en-US" sz="2200" b="1"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Can we always merge in “linear” time?</a:t>
            </a:r>
          </a:p>
          <a:p>
            <a:pPr lvl="1" eaLnBrk="1" hangingPunct="1"/>
            <a:r>
              <a:rPr lang="en-US" dirty="0">
                <a:latin typeface="Calibri" charset="0"/>
                <a:ea typeface="ＭＳ Ｐゴシック" charset="0"/>
              </a:rPr>
              <a:t>Linear in what?</a:t>
            </a:r>
          </a:p>
          <a:p>
            <a:pPr eaLnBrk="1" hangingPunct="1"/>
            <a:r>
              <a:rPr lang="en-US" dirty="0">
                <a:latin typeface="Calibri" charset="0"/>
                <a:ea typeface="ＭＳ Ｐゴシック" charset="0"/>
                <a:cs typeface="ＭＳ Ｐゴシック" charset="0"/>
              </a:rPr>
              <a:t>Can we do better?</a:t>
            </a:r>
          </a:p>
        </p:txBody>
      </p:sp>
      <p:sp>
        <p:nvSpPr>
          <p:cNvPr id="5018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92FF929-957A-8A41-BF8C-47F69CB4B530}" type="slidenum">
              <a:rPr lang="en-US" sz="1200">
                <a:solidFill>
                  <a:srgbClr val="898989"/>
                </a:solidFill>
                <a:latin typeface="Calibri" charset="0"/>
              </a:rPr>
              <a:pPr eaLnBrk="1" hangingPunct="1"/>
              <a:t>46</a:t>
            </a:fld>
            <a:endParaRPr lang="en-US" sz="1200">
              <a:solidFill>
                <a:srgbClr val="898989"/>
              </a:solidFill>
              <a:latin typeface="Calibri" charset="0"/>
            </a:endParaRPr>
          </a:p>
        </p:txBody>
      </p:sp>
      <p:sp>
        <p:nvSpPr>
          <p:cNvPr id="50181"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Query optimization</a:t>
            </a:r>
          </a:p>
        </p:txBody>
      </p:sp>
      <p:sp>
        <p:nvSpPr>
          <p:cNvPr id="51203" name="Rectangle 1027"/>
          <p:cNvSpPr>
            <a:spLocks noGrp="1" noChangeArrowheads="1"/>
          </p:cNvSpPr>
          <p:nvPr>
            <p:ph idx="1"/>
          </p:nvPr>
        </p:nvSpPr>
        <p:spPr>
          <a:xfrm>
            <a:off x="457200" y="1981200"/>
            <a:ext cx="7772400" cy="4114800"/>
          </a:xfrm>
        </p:spPr>
        <p:txBody>
          <a:bodyPr/>
          <a:lstStyle/>
          <a:p>
            <a:pPr eaLnBrk="1" hangingPunct="1"/>
            <a:r>
              <a:rPr lang="en-US">
                <a:latin typeface="Calibri" charset="0"/>
                <a:ea typeface="ＭＳ Ｐゴシック" charset="0"/>
                <a:cs typeface="ＭＳ Ｐゴシック" charset="0"/>
              </a:rPr>
              <a:t>What is the best order for query processing?</a:t>
            </a:r>
          </a:p>
          <a:p>
            <a:pPr eaLnBrk="1" hangingPunct="1"/>
            <a:r>
              <a:rPr lang="en-US">
                <a:latin typeface="Calibri" charset="0"/>
                <a:ea typeface="ＭＳ Ｐゴシック" charset="0"/>
                <a:cs typeface="ＭＳ Ｐゴシック" charset="0"/>
              </a:rPr>
              <a:t>Consider a query that is an </a:t>
            </a:r>
            <a:r>
              <a:rPr lang="en-US" i="1">
                <a:latin typeface="Calibri" charset="0"/>
                <a:ea typeface="ＭＳ Ｐゴシック" charset="0"/>
                <a:cs typeface="ＭＳ Ｐゴシック" charset="0"/>
              </a:rPr>
              <a:t>AND</a:t>
            </a:r>
            <a:r>
              <a:rPr lang="en-US">
                <a:latin typeface="Calibri" charset="0"/>
                <a:ea typeface="ＭＳ Ｐゴシック" charset="0"/>
                <a:cs typeface="ＭＳ Ｐゴシック" charset="0"/>
              </a:rPr>
              <a:t> of </a:t>
            </a:r>
            <a:r>
              <a:rPr lang="en-US" i="1">
                <a:latin typeface="Calibri" charset="0"/>
                <a:ea typeface="ＭＳ Ｐゴシック" charset="0"/>
                <a:cs typeface="ＭＳ Ｐゴシック" charset="0"/>
              </a:rPr>
              <a:t>n</a:t>
            </a:r>
            <a:r>
              <a:rPr lang="en-US">
                <a:latin typeface="Calibri" charset="0"/>
                <a:ea typeface="ＭＳ Ｐゴシック" charset="0"/>
                <a:cs typeface="ＭＳ Ｐゴシック" charset="0"/>
              </a:rPr>
              <a:t> terms.</a:t>
            </a:r>
          </a:p>
          <a:p>
            <a:pPr eaLnBrk="1" hangingPunct="1"/>
            <a:r>
              <a:rPr lang="en-US">
                <a:latin typeface="Calibri" charset="0"/>
                <a:ea typeface="ＭＳ Ｐゴシック" charset="0"/>
                <a:cs typeface="ＭＳ Ｐゴシック" charset="0"/>
              </a:rPr>
              <a:t>For each of the </a:t>
            </a:r>
            <a:r>
              <a:rPr lang="en-US" i="1">
                <a:latin typeface="Calibri" charset="0"/>
                <a:ea typeface="ＭＳ Ｐゴシック" charset="0"/>
                <a:cs typeface="ＭＳ Ｐゴシック" charset="0"/>
              </a:rPr>
              <a:t>n</a:t>
            </a:r>
            <a:r>
              <a:rPr lang="en-US">
                <a:latin typeface="Calibri" charset="0"/>
                <a:ea typeface="ＭＳ Ｐゴシック" charset="0"/>
                <a:cs typeface="ＭＳ Ｐゴシック" charset="0"/>
              </a:rPr>
              <a:t> terms, get its postings, then </a:t>
            </a:r>
            <a:r>
              <a:rPr lang="en-US" i="1">
                <a:latin typeface="Calibri" charset="0"/>
                <a:ea typeface="ＭＳ Ｐゴシック" charset="0"/>
                <a:cs typeface="ＭＳ Ｐゴシック" charset="0"/>
              </a:rPr>
              <a:t>AND</a:t>
            </a:r>
            <a:r>
              <a:rPr lang="en-US">
                <a:latin typeface="Calibri" charset="0"/>
                <a:ea typeface="ＭＳ Ｐゴシック" charset="0"/>
                <a:cs typeface="ＭＳ Ｐゴシック" charset="0"/>
              </a:rPr>
              <a:t> them together.</a:t>
            </a:r>
          </a:p>
        </p:txBody>
      </p:sp>
      <p:sp>
        <p:nvSpPr>
          <p:cNvPr id="49156" name="Text Box 1029"/>
          <p:cNvSpPr txBox="1">
            <a:spLocks noChangeArrowheads="1"/>
          </p:cNvSpPr>
          <p:nvPr/>
        </p:nvSpPr>
        <p:spPr bwMode="auto">
          <a:xfrm>
            <a:off x="390525" y="4191000"/>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Brutus</a:t>
            </a:r>
          </a:p>
        </p:txBody>
      </p:sp>
      <p:sp>
        <p:nvSpPr>
          <p:cNvPr id="49157" name="Text Box 1030"/>
          <p:cNvSpPr txBox="1">
            <a:spLocks noChangeArrowheads="1"/>
          </p:cNvSpPr>
          <p:nvPr/>
        </p:nvSpPr>
        <p:spPr bwMode="auto">
          <a:xfrm>
            <a:off x="390525" y="4724400"/>
            <a:ext cx="1123950" cy="461963"/>
          </a:xfrm>
          <a:prstGeom prst="rect">
            <a:avLst/>
          </a:prstGeom>
          <a:noFill/>
          <a:ln w="9525">
            <a:solidFill>
              <a:schemeClr val="tx1"/>
            </a:solid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Calibri" charset="0"/>
              </a:rPr>
              <a:t>Caesar</a:t>
            </a:r>
          </a:p>
        </p:txBody>
      </p:sp>
      <p:sp>
        <p:nvSpPr>
          <p:cNvPr id="49158" name="Text Box 1031"/>
          <p:cNvSpPr txBox="1">
            <a:spLocks noChangeArrowheads="1"/>
          </p:cNvSpPr>
          <p:nvPr/>
        </p:nvSpPr>
        <p:spPr bwMode="auto">
          <a:xfrm>
            <a:off x="390525" y="5257800"/>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Calpurnia</a:t>
            </a:r>
          </a:p>
        </p:txBody>
      </p:sp>
      <p:sp>
        <p:nvSpPr>
          <p:cNvPr id="51207" name="AutoShape 1032"/>
          <p:cNvSpPr>
            <a:spLocks noChangeArrowheads="1"/>
          </p:cNvSpPr>
          <p:nvPr/>
        </p:nvSpPr>
        <p:spPr bwMode="auto">
          <a:xfrm>
            <a:off x="2066925" y="42672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1208" name="AutoShape 1033"/>
          <p:cNvSpPr>
            <a:spLocks noChangeArrowheads="1"/>
          </p:cNvSpPr>
          <p:nvPr/>
        </p:nvSpPr>
        <p:spPr bwMode="auto">
          <a:xfrm>
            <a:off x="2066925" y="48006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nvGrpSpPr>
          <p:cNvPr id="51209" name="Group 1034"/>
          <p:cNvGrpSpPr>
            <a:grpSpLocks/>
          </p:cNvGrpSpPr>
          <p:nvPr/>
        </p:nvGrpSpPr>
        <p:grpSpPr bwMode="auto">
          <a:xfrm>
            <a:off x="3286125" y="5334000"/>
            <a:ext cx="4876800" cy="304800"/>
            <a:chOff x="2064" y="2448"/>
            <a:chExt cx="3072" cy="192"/>
          </a:xfrm>
        </p:grpSpPr>
        <p:sp>
          <p:nvSpPr>
            <p:cNvPr id="51246"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1247"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48"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49"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50"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grpSp>
        <p:nvGrpSpPr>
          <p:cNvPr id="51210" name="Group 1040"/>
          <p:cNvGrpSpPr>
            <a:grpSpLocks/>
          </p:cNvGrpSpPr>
          <p:nvPr/>
        </p:nvGrpSpPr>
        <p:grpSpPr bwMode="auto">
          <a:xfrm>
            <a:off x="3286125" y="4724400"/>
            <a:ext cx="4987925" cy="457200"/>
            <a:chOff x="2064" y="2688"/>
            <a:chExt cx="3142" cy="288"/>
          </a:xfrm>
        </p:grpSpPr>
        <p:grpSp>
          <p:nvGrpSpPr>
            <p:cNvPr id="51232" name="Group 1041"/>
            <p:cNvGrpSpPr>
              <a:grpSpLocks/>
            </p:cNvGrpSpPr>
            <p:nvPr/>
          </p:nvGrpSpPr>
          <p:grpSpPr bwMode="auto">
            <a:xfrm>
              <a:off x="2064" y="2736"/>
              <a:ext cx="3072" cy="192"/>
              <a:chOff x="2064" y="2448"/>
              <a:chExt cx="3072" cy="192"/>
            </a:xfrm>
          </p:grpSpPr>
          <p:sp>
            <p:nvSpPr>
              <p:cNvPr id="51241"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1242"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43"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44"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45"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51233" name="Text Box 1047"/>
            <p:cNvSpPr txBox="1">
              <a:spLocks noChangeArrowheads="1"/>
            </p:cNvSpPr>
            <p:nvPr/>
          </p:nvSpPr>
          <p:spPr bwMode="auto">
            <a:xfrm>
              <a:off x="2150"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51234" name="Text Box 1048"/>
            <p:cNvSpPr txBox="1">
              <a:spLocks noChangeArrowheads="1"/>
            </p:cNvSpPr>
            <p:nvPr/>
          </p:nvSpPr>
          <p:spPr bwMode="auto">
            <a:xfrm>
              <a:off x="2582"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51235" name="Text Box 1049"/>
            <p:cNvSpPr txBox="1">
              <a:spLocks noChangeArrowheads="1"/>
            </p:cNvSpPr>
            <p:nvPr/>
          </p:nvSpPr>
          <p:spPr bwMode="auto">
            <a:xfrm>
              <a:off x="2945"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51236" name="Text Box 1050"/>
            <p:cNvSpPr txBox="1">
              <a:spLocks noChangeArrowheads="1"/>
            </p:cNvSpPr>
            <p:nvPr/>
          </p:nvSpPr>
          <p:spPr bwMode="auto">
            <a:xfrm>
              <a:off x="3312"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51237" name="Text Box 1051"/>
            <p:cNvSpPr txBox="1">
              <a:spLocks noChangeArrowheads="1"/>
            </p:cNvSpPr>
            <p:nvPr/>
          </p:nvSpPr>
          <p:spPr bwMode="auto">
            <a:xfrm>
              <a:off x="3665"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51238" name="Text Box 1052"/>
            <p:cNvSpPr txBox="1">
              <a:spLocks noChangeArrowheads="1"/>
            </p:cNvSpPr>
            <p:nvPr/>
          </p:nvSpPr>
          <p:spPr bwMode="auto">
            <a:xfrm>
              <a:off x="4049"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51239" name="Text Box 1053"/>
            <p:cNvSpPr txBox="1">
              <a:spLocks noChangeArrowheads="1"/>
            </p:cNvSpPr>
            <p:nvPr/>
          </p:nvSpPr>
          <p:spPr bwMode="auto">
            <a:xfrm>
              <a:off x="4464"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21</a:t>
              </a:r>
            </a:p>
          </p:txBody>
        </p:sp>
        <p:sp>
          <p:nvSpPr>
            <p:cNvPr id="51240" name="Text Box 1054"/>
            <p:cNvSpPr txBox="1">
              <a:spLocks noChangeArrowheads="1"/>
            </p:cNvSpPr>
            <p:nvPr/>
          </p:nvSpPr>
          <p:spPr bwMode="auto">
            <a:xfrm>
              <a:off x="4848"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34</a:t>
              </a:r>
            </a:p>
          </p:txBody>
        </p:sp>
      </p:grpSp>
      <p:grpSp>
        <p:nvGrpSpPr>
          <p:cNvPr id="51211" name="Group 1055"/>
          <p:cNvGrpSpPr>
            <a:grpSpLocks/>
          </p:cNvGrpSpPr>
          <p:nvPr/>
        </p:nvGrpSpPr>
        <p:grpSpPr bwMode="auto">
          <a:xfrm>
            <a:off x="3286125" y="4191000"/>
            <a:ext cx="4876800" cy="457200"/>
            <a:chOff x="2064" y="2400"/>
            <a:chExt cx="3072" cy="288"/>
          </a:xfrm>
        </p:grpSpPr>
        <p:grpSp>
          <p:nvGrpSpPr>
            <p:cNvPr id="51218" name="Group 1056"/>
            <p:cNvGrpSpPr>
              <a:grpSpLocks/>
            </p:cNvGrpSpPr>
            <p:nvPr/>
          </p:nvGrpSpPr>
          <p:grpSpPr bwMode="auto">
            <a:xfrm>
              <a:off x="2064" y="2448"/>
              <a:ext cx="3072" cy="192"/>
              <a:chOff x="2064" y="2448"/>
              <a:chExt cx="3072" cy="192"/>
            </a:xfrm>
          </p:grpSpPr>
          <p:sp>
            <p:nvSpPr>
              <p:cNvPr id="51227"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1228"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29"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30"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1231"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51219" name="Text Box 1062"/>
            <p:cNvSpPr txBox="1">
              <a:spLocks noChangeArrowheads="1"/>
            </p:cNvSpPr>
            <p:nvPr/>
          </p:nvSpPr>
          <p:spPr bwMode="auto">
            <a:xfrm>
              <a:off x="2160"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51220" name="Text Box 1063"/>
            <p:cNvSpPr txBox="1">
              <a:spLocks noChangeArrowheads="1"/>
            </p:cNvSpPr>
            <p:nvPr/>
          </p:nvSpPr>
          <p:spPr bwMode="auto">
            <a:xfrm>
              <a:off x="2513"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51221" name="Text Box 1064"/>
            <p:cNvSpPr txBox="1">
              <a:spLocks noChangeArrowheads="1"/>
            </p:cNvSpPr>
            <p:nvPr/>
          </p:nvSpPr>
          <p:spPr bwMode="auto">
            <a:xfrm>
              <a:off x="2928"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51222" name="Text Box 1065"/>
            <p:cNvSpPr txBox="1">
              <a:spLocks noChangeArrowheads="1"/>
            </p:cNvSpPr>
            <p:nvPr/>
          </p:nvSpPr>
          <p:spPr bwMode="auto">
            <a:xfrm>
              <a:off x="3264"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51223" name="Text Box 1066"/>
            <p:cNvSpPr txBox="1">
              <a:spLocks noChangeArrowheads="1"/>
            </p:cNvSpPr>
            <p:nvPr/>
          </p:nvSpPr>
          <p:spPr bwMode="auto">
            <a:xfrm>
              <a:off x="3665"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51224" name="Text Box 1067"/>
            <p:cNvSpPr txBox="1">
              <a:spLocks noChangeArrowheads="1"/>
            </p:cNvSpPr>
            <p:nvPr/>
          </p:nvSpPr>
          <p:spPr bwMode="auto">
            <a:xfrm>
              <a:off x="4049"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64</a:t>
              </a:r>
            </a:p>
          </p:txBody>
        </p:sp>
        <p:sp>
          <p:nvSpPr>
            <p:cNvPr id="51225" name="Text Box 1068"/>
            <p:cNvSpPr txBox="1">
              <a:spLocks noChangeArrowheads="1"/>
            </p:cNvSpPr>
            <p:nvPr/>
          </p:nvSpPr>
          <p:spPr bwMode="auto">
            <a:xfrm>
              <a:off x="4320" y="2400"/>
              <a:ext cx="47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51226" name="Text Box 1069"/>
            <p:cNvSpPr txBox="1">
              <a:spLocks noChangeArrowheads="1"/>
            </p:cNvSpPr>
            <p:nvPr/>
          </p:nvSpPr>
          <p:spPr bwMode="auto">
            <a:xfrm>
              <a:off x="4747" y="2400"/>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51212" name="Text Box 1070"/>
          <p:cNvSpPr txBox="1">
            <a:spLocks noChangeArrowheads="1"/>
          </p:cNvSpPr>
          <p:nvPr/>
        </p:nvSpPr>
        <p:spPr bwMode="auto">
          <a:xfrm>
            <a:off x="3286125" y="5257800"/>
            <a:ext cx="5683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51213" name="AutoShape 1071"/>
          <p:cNvSpPr>
            <a:spLocks noChangeArrowheads="1"/>
          </p:cNvSpPr>
          <p:nvPr/>
        </p:nvSpPr>
        <p:spPr bwMode="auto">
          <a:xfrm>
            <a:off x="2066925" y="5334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1214" name="Text Box 1072"/>
          <p:cNvSpPr txBox="1">
            <a:spLocks noChangeArrowheads="1"/>
          </p:cNvSpPr>
          <p:nvPr/>
        </p:nvSpPr>
        <p:spPr bwMode="auto">
          <a:xfrm>
            <a:off x="3905250" y="5257800"/>
            <a:ext cx="5683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49167" name="Text Box 1073"/>
          <p:cNvSpPr txBox="1">
            <a:spLocks noChangeArrowheads="1"/>
          </p:cNvSpPr>
          <p:nvPr/>
        </p:nvSpPr>
        <p:spPr bwMode="auto">
          <a:xfrm>
            <a:off x="922338" y="5932488"/>
            <a:ext cx="6392862" cy="523875"/>
          </a:xfrm>
          <a:prstGeom prst="rect">
            <a:avLst/>
          </a:prstGeom>
          <a:noFill/>
          <a:ln w="9525">
            <a:noFill/>
            <a:miter lim="800000"/>
            <a:headEnd/>
            <a:tailEnd/>
          </a:ln>
        </p:spPr>
        <p:txBody>
          <a:bodyPr wrap="none">
            <a:spAutoFit/>
          </a:bodyPr>
          <a:lstStyle/>
          <a:p>
            <a:pPr>
              <a:defRPr/>
            </a:pPr>
            <a:r>
              <a:rPr lang="en-US" sz="2800" dirty="0">
                <a:solidFill>
                  <a:srgbClr val="A50021"/>
                </a:solidFill>
                <a:latin typeface="+mn-lt"/>
                <a:ea typeface="Arial Unicode MS" charset="0"/>
              </a:rPr>
              <a:t>Query:</a:t>
            </a:r>
            <a:r>
              <a:rPr lang="en-US" sz="2800" b="1" i="1" dirty="0">
                <a:latin typeface="+mn-lt"/>
                <a:ea typeface="Arial Unicode MS" charset="0"/>
              </a:rPr>
              <a:t> Brutus</a:t>
            </a:r>
            <a:r>
              <a:rPr lang="en-US" sz="2800" dirty="0">
                <a:latin typeface="+mn-lt"/>
                <a:ea typeface="Arial Unicode MS" charset="0"/>
              </a:rPr>
              <a:t> </a:t>
            </a:r>
            <a:r>
              <a:rPr lang="en-US" sz="2800" i="1" dirty="0">
                <a:latin typeface="+mn-lt"/>
                <a:ea typeface="Arial Unicode MS" charset="0"/>
              </a:rPr>
              <a:t>AND</a:t>
            </a:r>
            <a:r>
              <a:rPr lang="en-US" sz="2800" dirty="0">
                <a:latin typeface="+mn-lt"/>
                <a:ea typeface="Arial Unicode MS" charset="0"/>
              </a:rPr>
              <a:t> </a:t>
            </a:r>
            <a:r>
              <a:rPr lang="en-US" sz="2800" b="1" i="1" dirty="0">
                <a:latin typeface="+mn-lt"/>
                <a:ea typeface="Arial Unicode MS" charset="0"/>
              </a:rPr>
              <a:t>Calpurnia</a:t>
            </a:r>
            <a:r>
              <a:rPr lang="en-US" sz="2800" dirty="0">
                <a:latin typeface="+mn-lt"/>
                <a:ea typeface="Arial Unicode MS" charset="0"/>
              </a:rPr>
              <a:t> </a:t>
            </a:r>
            <a:r>
              <a:rPr lang="en-US" sz="2800" i="1" dirty="0">
                <a:latin typeface="+mn-lt"/>
                <a:ea typeface="Arial Unicode MS" charset="0"/>
              </a:rPr>
              <a:t>AND</a:t>
            </a:r>
            <a:r>
              <a:rPr lang="en-US" sz="2800" dirty="0">
                <a:latin typeface="+mn-lt"/>
                <a:ea typeface="Arial Unicode MS" charset="0"/>
              </a:rPr>
              <a:t> </a:t>
            </a:r>
            <a:r>
              <a:rPr lang="en-US" sz="2800" b="1" i="1" dirty="0">
                <a:latin typeface="+mn-lt"/>
                <a:ea typeface="Arial Unicode MS" charset="0"/>
              </a:rPr>
              <a:t>Caesar</a:t>
            </a:r>
          </a:p>
        </p:txBody>
      </p:sp>
      <p:sp>
        <p:nvSpPr>
          <p:cNvPr id="5121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lgn="r" eaLnBrk="1" hangingPunct="1"/>
            <a:fld id="{0663C190-64BB-D743-AABD-9A4088342E71}" type="slidenum">
              <a:rPr lang="en-US" sz="1400">
                <a:latin typeface="Arial Unicode MS" charset="0"/>
              </a:rPr>
              <a:pPr algn="r" eaLnBrk="1" hangingPunct="1"/>
              <a:t>47</a:t>
            </a:fld>
            <a:endParaRPr lang="en-US" sz="1400">
              <a:latin typeface="Arial Unicode MS" charset="0"/>
            </a:endParaRPr>
          </a:p>
        </p:txBody>
      </p:sp>
      <p:sp>
        <p:nvSpPr>
          <p:cNvPr id="51217" name="TextBox 49"/>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0"/>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Query optimization example</a:t>
            </a:r>
          </a:p>
        </p:txBody>
      </p:sp>
      <p:sp>
        <p:nvSpPr>
          <p:cNvPr id="52227" name="Rectangle 2051"/>
          <p:cNvSpPr>
            <a:spLocks noGrp="1" noChangeArrowheads="1"/>
          </p:cNvSpPr>
          <p:nvPr>
            <p:ph idx="1"/>
          </p:nvPr>
        </p:nvSpPr>
        <p:spPr/>
        <p:txBody>
          <a:bodyPr/>
          <a:lstStyle/>
          <a:p>
            <a:pPr eaLnBrk="1" hangingPunct="1"/>
            <a:r>
              <a:rPr lang="en-US" u="sng">
                <a:latin typeface="Calibri" charset="0"/>
                <a:ea typeface="ＭＳ Ｐゴシック" charset="0"/>
                <a:cs typeface="ＭＳ Ｐゴシック" charset="0"/>
              </a:rPr>
              <a:t>Process in order of increasing freq</a:t>
            </a:r>
            <a:r>
              <a:rPr lang="en-US">
                <a:latin typeface="Calibri" charset="0"/>
                <a:ea typeface="ＭＳ Ｐゴシック" charset="0"/>
                <a:cs typeface="ＭＳ Ｐゴシック" charset="0"/>
              </a:rPr>
              <a:t>:</a:t>
            </a:r>
          </a:p>
          <a:p>
            <a:pPr lvl="1" eaLnBrk="1" hangingPunct="1"/>
            <a:r>
              <a:rPr lang="en-US" i="1">
                <a:latin typeface="Calibri" charset="0"/>
                <a:ea typeface="ＭＳ Ｐゴシック" charset="0"/>
              </a:rPr>
              <a:t>start with smallest set, then keep</a:t>
            </a:r>
            <a:r>
              <a:rPr lang="en-US" i="1">
                <a:solidFill>
                  <a:srgbClr val="000000"/>
                </a:solidFill>
                <a:latin typeface="Calibri" charset="0"/>
                <a:ea typeface="ＭＳ Ｐゴシック" charset="0"/>
                <a:cs typeface="Times New Roman" charset="0"/>
              </a:rPr>
              <a:t> </a:t>
            </a:r>
            <a:r>
              <a:rPr lang="en-US" i="1">
                <a:latin typeface="Calibri" charset="0"/>
                <a:ea typeface="ＭＳ Ｐゴシック" charset="0"/>
              </a:rPr>
              <a:t>cutting further</a:t>
            </a:r>
            <a:r>
              <a:rPr lang="en-US">
                <a:latin typeface="Calibri" charset="0"/>
                <a:ea typeface="ＭＳ Ｐゴシック" charset="0"/>
              </a:rPr>
              <a:t>.</a:t>
            </a:r>
          </a:p>
        </p:txBody>
      </p:sp>
      <p:sp>
        <p:nvSpPr>
          <p:cNvPr id="5222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A376789-EA79-7E47-BD46-5A46B14FE912}" type="slidenum">
              <a:rPr lang="en-US" sz="1200">
                <a:solidFill>
                  <a:srgbClr val="898989"/>
                </a:solidFill>
                <a:latin typeface="Calibri" charset="0"/>
              </a:rPr>
              <a:pPr eaLnBrk="1" hangingPunct="1"/>
              <a:t>48</a:t>
            </a:fld>
            <a:endParaRPr lang="en-US" sz="1200">
              <a:solidFill>
                <a:srgbClr val="898989"/>
              </a:solidFill>
              <a:latin typeface="Calibri" charset="0"/>
            </a:endParaRPr>
          </a:p>
        </p:txBody>
      </p:sp>
      <p:sp>
        <p:nvSpPr>
          <p:cNvPr id="1214513" name="AutoShape 2097"/>
          <p:cNvSpPr>
            <a:spLocks noChangeArrowheads="1"/>
          </p:cNvSpPr>
          <p:nvPr/>
        </p:nvSpPr>
        <p:spPr bwMode="auto">
          <a:xfrm>
            <a:off x="2362200" y="2763838"/>
            <a:ext cx="3733800" cy="1055687"/>
          </a:xfrm>
          <a:prstGeom prst="upArrowCallout">
            <a:avLst>
              <a:gd name="adj1" fmla="val 80725"/>
              <a:gd name="adj2" fmla="val 80725"/>
              <a:gd name="adj3" fmla="val 16667"/>
              <a:gd name="adj4" fmla="val 66667"/>
            </a:avLst>
          </a:prstGeom>
          <a:solidFill>
            <a:schemeClr val="accent1">
              <a:alpha val="50195"/>
            </a:schemeClr>
          </a:solidFill>
          <a:ln w="9525">
            <a:solidFill>
              <a:schemeClr val="tx1"/>
            </a:solidFill>
            <a:miter lim="800000"/>
            <a:headEnd/>
            <a:tailEnd/>
          </a:ln>
        </p:spPr>
        <p:txBody>
          <a:bodyPr anchor="ctr">
            <a:spAutoFit/>
          </a:bodyPr>
          <a:lstStyle/>
          <a:p>
            <a:pPr algn="ctr" eaLnBrk="0" hangingPunct="0"/>
            <a:r>
              <a:rPr lang="en-US" sz="2000"/>
              <a:t>This is why we kept</a:t>
            </a:r>
          </a:p>
          <a:p>
            <a:pPr algn="ctr" eaLnBrk="0" hangingPunct="0"/>
            <a:r>
              <a:rPr lang="en-US" sz="2000"/>
              <a:t>document freq. in dictionary</a:t>
            </a:r>
          </a:p>
        </p:txBody>
      </p:sp>
      <p:sp>
        <p:nvSpPr>
          <p:cNvPr id="1214514" name="Text Box 2098"/>
          <p:cNvSpPr txBox="1">
            <a:spLocks noChangeArrowheads="1"/>
          </p:cNvSpPr>
          <p:nvPr/>
        </p:nvSpPr>
        <p:spPr bwMode="auto">
          <a:xfrm>
            <a:off x="623888" y="5915025"/>
            <a:ext cx="7453312" cy="461963"/>
          </a:xfrm>
          <a:prstGeom prst="rect">
            <a:avLst/>
          </a:prstGeom>
          <a:noFill/>
          <a:ln w="9525">
            <a:no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latin typeface="Calibri" charset="0"/>
              </a:rPr>
              <a:t>Execute the query as (</a:t>
            </a:r>
            <a:r>
              <a:rPr lang="en-US" b="1" i="1">
                <a:latin typeface="Calibri" charset="0"/>
              </a:rPr>
              <a:t>Calpurnia</a:t>
            </a:r>
            <a:r>
              <a:rPr lang="en-US">
                <a:latin typeface="Calibri" charset="0"/>
              </a:rPr>
              <a:t> </a:t>
            </a:r>
            <a:r>
              <a:rPr lang="en-US" i="1">
                <a:latin typeface="Calibri" charset="0"/>
              </a:rPr>
              <a:t>AND</a:t>
            </a:r>
            <a:r>
              <a:rPr lang="en-US">
                <a:latin typeface="Calibri" charset="0"/>
              </a:rPr>
              <a:t> </a:t>
            </a:r>
            <a:r>
              <a:rPr lang="en-US" b="1" i="1">
                <a:latin typeface="Calibri" charset="0"/>
              </a:rPr>
              <a:t>Brutus)</a:t>
            </a:r>
            <a:r>
              <a:rPr lang="en-US">
                <a:latin typeface="Calibri" charset="0"/>
              </a:rPr>
              <a:t> </a:t>
            </a:r>
            <a:r>
              <a:rPr lang="en-US" i="1">
                <a:latin typeface="Calibri" charset="0"/>
              </a:rPr>
              <a:t>AND </a:t>
            </a:r>
            <a:r>
              <a:rPr lang="en-US" b="1" i="1">
                <a:latin typeface="Calibri" charset="0"/>
              </a:rPr>
              <a:t>Caesar</a:t>
            </a:r>
            <a:r>
              <a:rPr lang="en-US">
                <a:latin typeface="Calibri" charset="0"/>
              </a:rPr>
              <a:t>.</a:t>
            </a:r>
          </a:p>
        </p:txBody>
      </p:sp>
      <p:sp>
        <p:nvSpPr>
          <p:cNvPr id="52231" name="TextBox 51"/>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
        <p:nvSpPr>
          <p:cNvPr id="53" name="Text Box 1029"/>
          <p:cNvSpPr txBox="1">
            <a:spLocks noChangeArrowheads="1"/>
          </p:cNvSpPr>
          <p:nvPr/>
        </p:nvSpPr>
        <p:spPr bwMode="auto">
          <a:xfrm>
            <a:off x="390525" y="4191000"/>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Brutus</a:t>
            </a:r>
          </a:p>
        </p:txBody>
      </p:sp>
      <p:sp>
        <p:nvSpPr>
          <p:cNvPr id="54" name="Text Box 1030"/>
          <p:cNvSpPr txBox="1">
            <a:spLocks noChangeArrowheads="1"/>
          </p:cNvSpPr>
          <p:nvPr/>
        </p:nvSpPr>
        <p:spPr bwMode="auto">
          <a:xfrm>
            <a:off x="390525" y="4724400"/>
            <a:ext cx="1123950" cy="461963"/>
          </a:xfrm>
          <a:prstGeom prst="rect">
            <a:avLst/>
          </a:prstGeom>
          <a:noFill/>
          <a:ln w="9525">
            <a:solidFill>
              <a:schemeClr val="tx1"/>
            </a:solidFill>
            <a:miter lim="800000"/>
            <a:headEnd/>
            <a:tailEnd/>
          </a:ln>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latin typeface="Calibri" charset="0"/>
              </a:rPr>
              <a:t>Caesar</a:t>
            </a:r>
          </a:p>
        </p:txBody>
      </p:sp>
      <p:sp>
        <p:nvSpPr>
          <p:cNvPr id="55" name="Text Box 1031"/>
          <p:cNvSpPr txBox="1">
            <a:spLocks noChangeArrowheads="1"/>
          </p:cNvSpPr>
          <p:nvPr/>
        </p:nvSpPr>
        <p:spPr bwMode="auto">
          <a:xfrm>
            <a:off x="390525" y="5257800"/>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rPr>
              <a:t>Calpurnia</a:t>
            </a:r>
          </a:p>
        </p:txBody>
      </p:sp>
      <p:sp>
        <p:nvSpPr>
          <p:cNvPr id="52235" name="AutoShape 1032"/>
          <p:cNvSpPr>
            <a:spLocks noChangeArrowheads="1"/>
          </p:cNvSpPr>
          <p:nvPr/>
        </p:nvSpPr>
        <p:spPr bwMode="auto">
          <a:xfrm>
            <a:off x="2066925" y="42672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2236" name="AutoShape 1033"/>
          <p:cNvSpPr>
            <a:spLocks noChangeArrowheads="1"/>
          </p:cNvSpPr>
          <p:nvPr/>
        </p:nvSpPr>
        <p:spPr bwMode="auto">
          <a:xfrm>
            <a:off x="2066925" y="48006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grpSp>
        <p:nvGrpSpPr>
          <p:cNvPr id="52237" name="Group 1034"/>
          <p:cNvGrpSpPr>
            <a:grpSpLocks/>
          </p:cNvGrpSpPr>
          <p:nvPr/>
        </p:nvGrpSpPr>
        <p:grpSpPr bwMode="auto">
          <a:xfrm>
            <a:off x="3286125" y="5334000"/>
            <a:ext cx="4876800" cy="304800"/>
            <a:chOff x="2064" y="2448"/>
            <a:chExt cx="3072" cy="192"/>
          </a:xfrm>
        </p:grpSpPr>
        <p:sp>
          <p:nvSpPr>
            <p:cNvPr id="52271"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2272"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73"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74"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75"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grpSp>
        <p:nvGrpSpPr>
          <p:cNvPr id="52238" name="Group 1040"/>
          <p:cNvGrpSpPr>
            <a:grpSpLocks/>
          </p:cNvGrpSpPr>
          <p:nvPr/>
        </p:nvGrpSpPr>
        <p:grpSpPr bwMode="auto">
          <a:xfrm>
            <a:off x="3286125" y="4724400"/>
            <a:ext cx="4987925" cy="457200"/>
            <a:chOff x="2064" y="2688"/>
            <a:chExt cx="3142" cy="288"/>
          </a:xfrm>
        </p:grpSpPr>
        <p:grpSp>
          <p:nvGrpSpPr>
            <p:cNvPr id="52257" name="Group 1041"/>
            <p:cNvGrpSpPr>
              <a:grpSpLocks/>
            </p:cNvGrpSpPr>
            <p:nvPr/>
          </p:nvGrpSpPr>
          <p:grpSpPr bwMode="auto">
            <a:xfrm>
              <a:off x="2064" y="2736"/>
              <a:ext cx="3072" cy="192"/>
              <a:chOff x="2064" y="2448"/>
              <a:chExt cx="3072" cy="192"/>
            </a:xfrm>
          </p:grpSpPr>
          <p:sp>
            <p:nvSpPr>
              <p:cNvPr id="52266"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2267"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68"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69"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70"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52258" name="Text Box 1047"/>
            <p:cNvSpPr txBox="1">
              <a:spLocks noChangeArrowheads="1"/>
            </p:cNvSpPr>
            <p:nvPr/>
          </p:nvSpPr>
          <p:spPr bwMode="auto">
            <a:xfrm>
              <a:off x="2150"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52259" name="Text Box 1048"/>
            <p:cNvSpPr txBox="1">
              <a:spLocks noChangeArrowheads="1"/>
            </p:cNvSpPr>
            <p:nvPr/>
          </p:nvSpPr>
          <p:spPr bwMode="auto">
            <a:xfrm>
              <a:off x="2582"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52260" name="Text Box 1049"/>
            <p:cNvSpPr txBox="1">
              <a:spLocks noChangeArrowheads="1"/>
            </p:cNvSpPr>
            <p:nvPr/>
          </p:nvSpPr>
          <p:spPr bwMode="auto">
            <a:xfrm>
              <a:off x="2945"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52261" name="Text Box 1050"/>
            <p:cNvSpPr txBox="1">
              <a:spLocks noChangeArrowheads="1"/>
            </p:cNvSpPr>
            <p:nvPr/>
          </p:nvSpPr>
          <p:spPr bwMode="auto">
            <a:xfrm>
              <a:off x="3312"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52262" name="Text Box 1051"/>
            <p:cNvSpPr txBox="1">
              <a:spLocks noChangeArrowheads="1"/>
            </p:cNvSpPr>
            <p:nvPr/>
          </p:nvSpPr>
          <p:spPr bwMode="auto">
            <a:xfrm>
              <a:off x="3665" y="2688"/>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52263" name="Text Box 1052"/>
            <p:cNvSpPr txBox="1">
              <a:spLocks noChangeArrowheads="1"/>
            </p:cNvSpPr>
            <p:nvPr/>
          </p:nvSpPr>
          <p:spPr bwMode="auto">
            <a:xfrm>
              <a:off x="4049"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52264" name="Text Box 1053"/>
            <p:cNvSpPr txBox="1">
              <a:spLocks noChangeArrowheads="1"/>
            </p:cNvSpPr>
            <p:nvPr/>
          </p:nvSpPr>
          <p:spPr bwMode="auto">
            <a:xfrm>
              <a:off x="4464"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21</a:t>
              </a:r>
            </a:p>
          </p:txBody>
        </p:sp>
        <p:sp>
          <p:nvSpPr>
            <p:cNvPr id="52265" name="Text Box 1054"/>
            <p:cNvSpPr txBox="1">
              <a:spLocks noChangeArrowheads="1"/>
            </p:cNvSpPr>
            <p:nvPr/>
          </p:nvSpPr>
          <p:spPr bwMode="auto">
            <a:xfrm>
              <a:off x="4848" y="2688"/>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34</a:t>
              </a:r>
            </a:p>
          </p:txBody>
        </p:sp>
      </p:grpSp>
      <p:grpSp>
        <p:nvGrpSpPr>
          <p:cNvPr id="52239" name="Group 1055"/>
          <p:cNvGrpSpPr>
            <a:grpSpLocks/>
          </p:cNvGrpSpPr>
          <p:nvPr/>
        </p:nvGrpSpPr>
        <p:grpSpPr bwMode="auto">
          <a:xfrm>
            <a:off x="3286125" y="4191000"/>
            <a:ext cx="4876800" cy="457200"/>
            <a:chOff x="2064" y="2400"/>
            <a:chExt cx="3072" cy="288"/>
          </a:xfrm>
        </p:grpSpPr>
        <p:grpSp>
          <p:nvGrpSpPr>
            <p:cNvPr id="52243" name="Group 1056"/>
            <p:cNvGrpSpPr>
              <a:grpSpLocks/>
            </p:cNvGrpSpPr>
            <p:nvPr/>
          </p:nvGrpSpPr>
          <p:grpSpPr bwMode="auto">
            <a:xfrm>
              <a:off x="2064" y="2448"/>
              <a:ext cx="3072" cy="192"/>
              <a:chOff x="2064" y="2448"/>
              <a:chExt cx="3072" cy="192"/>
            </a:xfrm>
          </p:grpSpPr>
          <p:sp>
            <p:nvSpPr>
              <p:cNvPr id="52252"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2253"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54"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55"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p>
            </p:txBody>
          </p:sp>
          <p:sp>
            <p:nvSpPr>
              <p:cNvPr id="52256"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spAutoFit/>
              </a:bodyPr>
              <a:lstStyle/>
              <a:p>
                <a:endParaRPr lang="en-US"/>
              </a:p>
            </p:txBody>
          </p:sp>
        </p:grpSp>
        <p:sp>
          <p:nvSpPr>
            <p:cNvPr id="52244" name="Text Box 1062"/>
            <p:cNvSpPr txBox="1">
              <a:spLocks noChangeArrowheads="1"/>
            </p:cNvSpPr>
            <p:nvPr/>
          </p:nvSpPr>
          <p:spPr bwMode="auto">
            <a:xfrm>
              <a:off x="2160"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52245" name="Text Box 1063"/>
            <p:cNvSpPr txBox="1">
              <a:spLocks noChangeArrowheads="1"/>
            </p:cNvSpPr>
            <p:nvPr/>
          </p:nvSpPr>
          <p:spPr bwMode="auto">
            <a:xfrm>
              <a:off x="2513"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52246" name="Text Box 1064"/>
            <p:cNvSpPr txBox="1">
              <a:spLocks noChangeArrowheads="1"/>
            </p:cNvSpPr>
            <p:nvPr/>
          </p:nvSpPr>
          <p:spPr bwMode="auto">
            <a:xfrm>
              <a:off x="2928" y="2400"/>
              <a:ext cx="23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52247" name="Text Box 1065"/>
            <p:cNvSpPr txBox="1">
              <a:spLocks noChangeArrowheads="1"/>
            </p:cNvSpPr>
            <p:nvPr/>
          </p:nvSpPr>
          <p:spPr bwMode="auto">
            <a:xfrm>
              <a:off x="3264"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52248" name="Text Box 1066"/>
            <p:cNvSpPr txBox="1">
              <a:spLocks noChangeArrowheads="1"/>
            </p:cNvSpPr>
            <p:nvPr/>
          </p:nvSpPr>
          <p:spPr bwMode="auto">
            <a:xfrm>
              <a:off x="3665"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52249" name="Text Box 1067"/>
            <p:cNvSpPr txBox="1">
              <a:spLocks noChangeArrowheads="1"/>
            </p:cNvSpPr>
            <p:nvPr/>
          </p:nvSpPr>
          <p:spPr bwMode="auto">
            <a:xfrm>
              <a:off x="4049" y="2400"/>
              <a:ext cx="3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64</a:t>
              </a:r>
            </a:p>
          </p:txBody>
        </p:sp>
        <p:sp>
          <p:nvSpPr>
            <p:cNvPr id="52250" name="Text Box 1068"/>
            <p:cNvSpPr txBox="1">
              <a:spLocks noChangeArrowheads="1"/>
            </p:cNvSpPr>
            <p:nvPr/>
          </p:nvSpPr>
          <p:spPr bwMode="auto">
            <a:xfrm>
              <a:off x="4320" y="2400"/>
              <a:ext cx="47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52251" name="Text Box 1069"/>
            <p:cNvSpPr txBox="1">
              <a:spLocks noChangeArrowheads="1"/>
            </p:cNvSpPr>
            <p:nvPr/>
          </p:nvSpPr>
          <p:spPr bwMode="auto">
            <a:xfrm>
              <a:off x="4747" y="2400"/>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US"/>
            </a:p>
          </p:txBody>
        </p:sp>
      </p:grpSp>
      <p:sp>
        <p:nvSpPr>
          <p:cNvPr id="52240" name="Text Box 1070"/>
          <p:cNvSpPr txBox="1">
            <a:spLocks noChangeArrowheads="1"/>
          </p:cNvSpPr>
          <p:nvPr/>
        </p:nvSpPr>
        <p:spPr bwMode="auto">
          <a:xfrm>
            <a:off x="3286125" y="5257800"/>
            <a:ext cx="5683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52241" name="AutoShape 1071"/>
          <p:cNvSpPr>
            <a:spLocks noChangeArrowheads="1"/>
          </p:cNvSpPr>
          <p:nvPr/>
        </p:nvSpPr>
        <p:spPr bwMode="auto">
          <a:xfrm>
            <a:off x="2066925" y="53340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52242" name="Text Box 1072"/>
          <p:cNvSpPr txBox="1">
            <a:spLocks noChangeArrowheads="1"/>
          </p:cNvSpPr>
          <p:nvPr/>
        </p:nvSpPr>
        <p:spPr bwMode="auto">
          <a:xfrm>
            <a:off x="3905250" y="5257800"/>
            <a:ext cx="5683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4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513" grpId="0" animBg="1" autoUpdateAnimBg="0"/>
      <p:bldP spid="121451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Exercise</a:t>
            </a:r>
          </a:p>
        </p:txBody>
      </p:sp>
      <p:sp>
        <p:nvSpPr>
          <p:cNvPr id="54276" name="Rectangle 3"/>
          <p:cNvSpPr>
            <a:spLocks noGrp="1" noChangeArrowheads="1"/>
          </p:cNvSpPr>
          <p:nvPr>
            <p:ph type="body" sz="half" idx="1"/>
          </p:nvPr>
        </p:nvSpPr>
        <p:spPr/>
        <p:txBody>
          <a:bodyPr/>
          <a:lstStyle/>
          <a:p>
            <a:pPr eaLnBrk="1" hangingPunct="1"/>
            <a:r>
              <a:rPr lang="en-US" sz="2200" dirty="0">
                <a:latin typeface="Calibri" charset="0"/>
                <a:ea typeface="ＭＳ Ｐゴシック" charset="0"/>
                <a:cs typeface="ＭＳ Ｐゴシック" charset="0"/>
              </a:rPr>
              <a:t>Recommend a query processing order for</a:t>
            </a:r>
          </a:p>
          <a:p>
            <a:pPr eaLnBrk="1" hangingPunct="1"/>
            <a:endParaRPr lang="en-US" sz="2200" dirty="0">
              <a:latin typeface="Calibri" charset="0"/>
              <a:ea typeface="ＭＳ Ｐゴシック" charset="0"/>
              <a:cs typeface="ＭＳ Ｐゴシック" charset="0"/>
            </a:endParaRPr>
          </a:p>
          <a:p>
            <a:pPr eaLnBrk="1" hangingPunct="1"/>
            <a:endParaRPr lang="en-US" sz="2200" dirty="0">
              <a:latin typeface="Calibri" charset="0"/>
              <a:ea typeface="ＭＳ Ｐゴシック" charset="0"/>
              <a:cs typeface="ＭＳ Ｐゴシック" charset="0"/>
            </a:endParaRPr>
          </a:p>
          <a:p>
            <a:pPr eaLnBrk="1" hangingPunct="1"/>
            <a:endParaRPr lang="en-US" sz="2200" dirty="0">
              <a:latin typeface="Calibri" charset="0"/>
              <a:ea typeface="ＭＳ Ｐゴシック" charset="0"/>
              <a:cs typeface="ＭＳ Ｐゴシック" charset="0"/>
            </a:endParaRPr>
          </a:p>
          <a:p>
            <a:pPr eaLnBrk="1" hangingPunct="1"/>
            <a:endParaRPr lang="en-US" sz="2200" dirty="0">
              <a:latin typeface="Calibri" charset="0"/>
              <a:ea typeface="ＭＳ Ｐゴシック" charset="0"/>
              <a:cs typeface="ＭＳ Ｐゴシック" charset="0"/>
            </a:endParaRPr>
          </a:p>
          <a:p>
            <a:pPr eaLnBrk="1" hangingPunct="1"/>
            <a:r>
              <a:rPr lang="en-US" sz="2200" dirty="0">
                <a:latin typeface="Calibri" charset="0"/>
                <a:ea typeface="ＭＳ Ｐゴシック" charset="0"/>
                <a:cs typeface="ＭＳ Ｐゴシック" charset="0"/>
              </a:rPr>
              <a:t>Which two terms should we process first?</a:t>
            </a:r>
          </a:p>
          <a:p>
            <a:pPr eaLnBrk="1" hangingPunct="1"/>
            <a:endParaRPr lang="en-US" sz="2200" dirty="0">
              <a:latin typeface="Calibri" charset="0"/>
              <a:ea typeface="ＭＳ Ｐゴシック" charset="0"/>
              <a:cs typeface="ＭＳ Ｐゴシック" charset="0"/>
            </a:endParaRPr>
          </a:p>
        </p:txBody>
      </p:sp>
      <p:graphicFrame>
        <p:nvGraphicFramePr>
          <p:cNvPr id="54274" name="Object 2"/>
          <p:cNvGraphicFramePr>
            <a:graphicFrameLocks noGrp="1" noChangeAspect="1"/>
          </p:cNvGraphicFramePr>
          <p:nvPr>
            <p:ph sz="half" idx="2"/>
            <p:extLst>
              <p:ext uri="{D42A27DB-BD31-4B8C-83A1-F6EECF244321}">
                <p14:modId xmlns:p14="http://schemas.microsoft.com/office/powerpoint/2010/main" xmlns="" val="85997407"/>
              </p:ext>
            </p:extLst>
          </p:nvPr>
        </p:nvGraphicFramePr>
        <p:xfrm>
          <a:off x="4876800" y="2901950"/>
          <a:ext cx="3590925" cy="2273300"/>
        </p:xfrm>
        <a:graphic>
          <a:graphicData uri="http://schemas.openxmlformats.org/presentationml/2006/ole">
            <p:oleObj spid="_x0000_s54303" name="Worksheet" r:id="rId3" imgW="1755360" imgH="1106280" progId="">
              <p:embed/>
            </p:oleObj>
          </a:graphicData>
        </a:graphic>
      </p:graphicFrame>
      <p:sp>
        <p:nvSpPr>
          <p:cNvPr id="54277" name="Slide Number Placeholder 6"/>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0229E391-AC60-EB4E-A627-EEDB713B9555}" type="slidenum">
              <a:rPr lang="en-US" sz="1200">
                <a:solidFill>
                  <a:srgbClr val="898989"/>
                </a:solidFill>
                <a:latin typeface="Calibri" charset="0"/>
              </a:rPr>
              <a:pPr eaLnBrk="1" hangingPunct="1"/>
              <a:t>49</a:t>
            </a:fld>
            <a:endParaRPr lang="en-US" sz="1200">
              <a:solidFill>
                <a:srgbClr val="898989"/>
              </a:solidFill>
              <a:latin typeface="Calibri" charset="0"/>
            </a:endParaRPr>
          </a:p>
        </p:txBody>
      </p:sp>
      <p:sp>
        <p:nvSpPr>
          <p:cNvPr id="54278" name="Text Box 4"/>
          <p:cNvSpPr txBox="1">
            <a:spLocks noChangeArrowheads="1"/>
          </p:cNvSpPr>
          <p:nvPr/>
        </p:nvSpPr>
        <p:spPr bwMode="auto">
          <a:xfrm>
            <a:off x="593725" y="2667000"/>
            <a:ext cx="3662363" cy="155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r>
              <a:rPr lang="en-US" b="1" i="1" dirty="0">
                <a:latin typeface="Times New Roman" charset="0"/>
              </a:rPr>
              <a:t>(tangerine </a:t>
            </a:r>
            <a:r>
              <a:rPr lang="en-US" i="1" dirty="0">
                <a:latin typeface="Times New Roman" charset="0"/>
              </a:rPr>
              <a:t>OR</a:t>
            </a:r>
            <a:r>
              <a:rPr lang="en-US" b="1" i="1" dirty="0">
                <a:latin typeface="Times New Roman" charset="0"/>
              </a:rPr>
              <a:t> trees) </a:t>
            </a:r>
            <a:r>
              <a:rPr lang="en-US" i="1" dirty="0">
                <a:latin typeface="Times New Roman" charset="0"/>
              </a:rPr>
              <a:t>AND</a:t>
            </a:r>
            <a:endParaRPr lang="en-US" b="1" i="1" dirty="0">
              <a:latin typeface="Times New Roman" charset="0"/>
            </a:endParaRPr>
          </a:p>
          <a:p>
            <a:r>
              <a:rPr lang="en-US" b="1" i="1" dirty="0">
                <a:latin typeface="Times New Roman" charset="0"/>
              </a:rPr>
              <a:t>(marmalade </a:t>
            </a:r>
            <a:r>
              <a:rPr lang="en-US" i="1" dirty="0">
                <a:latin typeface="Times New Roman" charset="0"/>
              </a:rPr>
              <a:t>OR</a:t>
            </a:r>
            <a:r>
              <a:rPr lang="en-US" b="1" i="1" dirty="0">
                <a:latin typeface="Times New Roman" charset="0"/>
              </a:rPr>
              <a:t> skies) </a:t>
            </a:r>
            <a:r>
              <a:rPr lang="en-US" i="1" dirty="0">
                <a:latin typeface="Times New Roman" charset="0"/>
              </a:rPr>
              <a:t>AND</a:t>
            </a:r>
            <a:endParaRPr lang="en-US" b="1" i="1" dirty="0">
              <a:latin typeface="Times New Roman" charset="0"/>
            </a:endParaRPr>
          </a:p>
          <a:p>
            <a:r>
              <a:rPr lang="en-US" b="1" i="1" dirty="0">
                <a:latin typeface="Times New Roman" charset="0"/>
              </a:rPr>
              <a:t>(kaleidoscope </a:t>
            </a:r>
            <a:r>
              <a:rPr lang="en-US" i="1" dirty="0">
                <a:latin typeface="Times New Roman" charset="0"/>
              </a:rPr>
              <a:t>OR</a:t>
            </a:r>
            <a:r>
              <a:rPr lang="en-US" b="1" i="1" dirty="0">
                <a:latin typeface="Times New Roman" charset="0"/>
              </a:rPr>
              <a:t> eyes)</a:t>
            </a:r>
          </a:p>
          <a:p>
            <a:endParaRPr lang="en-US" i="1" dirty="0">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600">
                <a:latin typeface="Calibri" charset="0"/>
                <a:ea typeface="ＭＳ Ｐゴシック" charset="0"/>
                <a:cs typeface="ＭＳ Ｐゴシック" charset="0"/>
              </a:rPr>
              <a:t>Basic assumptions of Information Retrieval</a:t>
            </a:r>
          </a:p>
        </p:txBody>
      </p:sp>
      <p:sp>
        <p:nvSpPr>
          <p:cNvPr id="27651" name="Rectangle 3"/>
          <p:cNvSpPr>
            <a:spLocks noGrp="1" noChangeArrowheads="1"/>
          </p:cNvSpPr>
          <p:nvPr>
            <p:ph idx="1"/>
          </p:nvPr>
        </p:nvSpPr>
        <p:spPr/>
        <p:txBody>
          <a:bodyPr/>
          <a:lstStyle/>
          <a:p>
            <a:pPr eaLnBrk="1" hangingPunct="1">
              <a:buClr>
                <a:srgbClr val="357E69"/>
              </a:buClr>
            </a:pPr>
            <a:r>
              <a:rPr lang="en-US" dirty="0">
                <a:solidFill>
                  <a:srgbClr val="357E69"/>
                </a:solidFill>
                <a:latin typeface="Calibri" charset="0"/>
                <a:ea typeface="ＭＳ Ｐゴシック" charset="0"/>
                <a:cs typeface="ＭＳ Ｐゴシック" charset="0"/>
              </a:rPr>
              <a:t>Collection</a:t>
            </a:r>
            <a:r>
              <a:rPr lang="en-US" dirty="0">
                <a:latin typeface="Calibri" charset="0"/>
                <a:ea typeface="ＭＳ Ｐゴシック" charset="0"/>
                <a:cs typeface="ＭＳ Ｐゴシック" charset="0"/>
              </a:rPr>
              <a:t>: A set of documents</a:t>
            </a:r>
          </a:p>
          <a:p>
            <a:pPr lvl="1" eaLnBrk="1" hangingPunct="1"/>
            <a:r>
              <a:rPr lang="en-US" dirty="0">
                <a:latin typeface="Calibri" charset="0"/>
                <a:ea typeface="ＭＳ Ｐゴシック" charset="0"/>
                <a:cs typeface="ＭＳ Ｐゴシック" charset="0"/>
              </a:rPr>
              <a:t>Assume it is a static collection for the moment</a:t>
            </a:r>
          </a:p>
          <a:p>
            <a:pPr lvl="1" eaLnBrk="1" hangingPunct="1"/>
            <a:endParaRPr lang="en-US" dirty="0">
              <a:latin typeface="Calibri" charset="0"/>
              <a:ea typeface="ＭＳ Ｐゴシック" charset="0"/>
              <a:cs typeface="ＭＳ Ｐゴシック" charset="0"/>
            </a:endParaRPr>
          </a:p>
          <a:p>
            <a:pPr eaLnBrk="1" hangingPunct="1"/>
            <a:r>
              <a:rPr lang="en-US" dirty="0">
                <a:solidFill>
                  <a:srgbClr val="357E69"/>
                </a:solidFill>
                <a:latin typeface="Calibri" charset="0"/>
                <a:ea typeface="ＭＳ Ｐゴシック" charset="0"/>
                <a:cs typeface="ＭＳ Ｐゴシック" charset="0"/>
              </a:rPr>
              <a:t>Goal</a:t>
            </a:r>
            <a:r>
              <a:rPr lang="en-US" dirty="0">
                <a:latin typeface="Calibri" charset="0"/>
                <a:ea typeface="ＭＳ Ｐゴシック" charset="0"/>
                <a:cs typeface="ＭＳ Ｐゴシック" charset="0"/>
              </a:rPr>
              <a:t>: Retrieve documents with information that is </a:t>
            </a:r>
            <a:r>
              <a:rPr lang="en-US" dirty="0">
                <a:solidFill>
                  <a:schemeClr val="accent2"/>
                </a:solidFill>
                <a:latin typeface="Calibri" charset="0"/>
                <a:ea typeface="ＭＳ Ｐゴシック" charset="0"/>
                <a:cs typeface="ＭＳ Ｐゴシック" charset="0"/>
              </a:rPr>
              <a:t>relevant</a:t>
            </a:r>
            <a:r>
              <a:rPr lang="en-US" dirty="0">
                <a:latin typeface="Calibri" charset="0"/>
                <a:ea typeface="ＭＳ Ｐゴシック" charset="0"/>
                <a:cs typeface="ＭＳ Ｐゴシック" charset="0"/>
              </a:rPr>
              <a:t> to the user’s </a:t>
            </a:r>
            <a:r>
              <a:rPr lang="en-US" dirty="0">
                <a:solidFill>
                  <a:srgbClr val="C0504D"/>
                </a:solidFill>
                <a:latin typeface="Calibri" charset="0"/>
                <a:ea typeface="ＭＳ Ｐゴシック" charset="0"/>
                <a:cs typeface="ＭＳ Ｐゴシック" charset="0"/>
              </a:rPr>
              <a:t>information need</a:t>
            </a:r>
            <a:r>
              <a:rPr lang="en-US" dirty="0">
                <a:solidFill>
                  <a:schemeClr val="hlink"/>
                </a:solidFill>
                <a:latin typeface="Calibri" charset="0"/>
                <a:ea typeface="ＭＳ Ｐゴシック" charset="0"/>
                <a:cs typeface="ＭＳ Ｐゴシック" charset="0"/>
              </a:rPr>
              <a:t> </a:t>
            </a:r>
            <a:r>
              <a:rPr lang="en-US" dirty="0">
                <a:solidFill>
                  <a:srgbClr val="0D0D0D"/>
                </a:solidFill>
                <a:latin typeface="Calibri" charset="0"/>
                <a:ea typeface="ＭＳ Ｐゴシック" charset="0"/>
                <a:cs typeface="ＭＳ Ｐゴシック" charset="0"/>
              </a:rPr>
              <a:t>and helps the user complete a </a:t>
            </a:r>
            <a:r>
              <a:rPr lang="en-US" dirty="0">
                <a:solidFill>
                  <a:schemeClr val="accent2"/>
                </a:solidFill>
                <a:latin typeface="Calibri" charset="0"/>
                <a:ea typeface="ＭＳ Ｐゴシック" charset="0"/>
                <a:cs typeface="ＭＳ Ｐゴシック" charset="0"/>
              </a:rPr>
              <a:t>task</a:t>
            </a:r>
          </a:p>
        </p:txBody>
      </p:sp>
      <p:sp>
        <p:nvSpPr>
          <p:cNvPr id="2765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17485923-2EF8-3C46-B1DD-A13F8B25F819}" type="slidenum">
              <a:rPr lang="en-US" sz="1200">
                <a:solidFill>
                  <a:srgbClr val="898989"/>
                </a:solidFill>
                <a:latin typeface="Calibri" charset="0"/>
              </a:rPr>
              <a:pPr eaLnBrk="1" hangingPunct="1"/>
              <a:t>5</a:t>
            </a:fld>
            <a:endParaRPr lang="en-US" sz="1200">
              <a:solidFill>
                <a:srgbClr val="898989"/>
              </a:solidFill>
              <a:latin typeface="Calibri" charset="0"/>
            </a:endParaRPr>
          </a:p>
        </p:txBody>
      </p:sp>
      <p:sp>
        <p:nvSpPr>
          <p:cNvPr id="27653" name="TextBox 5"/>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extLst>
      <p:ext uri="{BB962C8B-B14F-4D97-AF65-F5344CB8AC3E}">
        <p14:creationId xmlns:p14="http://schemas.microsoft.com/office/powerpoint/2010/main" xmlns="" val="1429290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More general optimization</a:t>
            </a:r>
          </a:p>
        </p:txBody>
      </p:sp>
      <p:sp>
        <p:nvSpPr>
          <p:cNvPr id="53251" name="Rectangle 1027"/>
          <p:cNvSpPr>
            <a:spLocks noGrp="1" noChangeArrowheads="1"/>
          </p:cNvSpPr>
          <p:nvPr>
            <p:ph idx="1"/>
          </p:nvPr>
        </p:nvSpPr>
        <p:spPr/>
        <p:txBody>
          <a:bodyPr/>
          <a:lstStyle/>
          <a:p>
            <a:pPr eaLnBrk="1" hangingPunct="1"/>
            <a:r>
              <a:rPr lang="en-US" sz="3000" dirty="0">
                <a:latin typeface="Calibri" charset="0"/>
                <a:ea typeface="ＭＳ Ｐゴシック" charset="0"/>
                <a:cs typeface="ＭＳ Ｐゴシック" charset="0"/>
              </a:rPr>
              <a:t>e.g., </a:t>
            </a:r>
            <a:r>
              <a:rPr lang="en-US" sz="3000" i="1" dirty="0">
                <a:latin typeface="Calibri" charset="0"/>
                <a:ea typeface="ＭＳ Ｐゴシック" charset="0"/>
                <a:cs typeface="ＭＳ Ｐゴシック" charset="0"/>
              </a:rPr>
              <a:t>(</a:t>
            </a:r>
            <a:r>
              <a:rPr lang="en-US" sz="3000" b="1" i="1" dirty="0">
                <a:latin typeface="Calibri" charset="0"/>
                <a:ea typeface="ＭＳ Ｐゴシック" charset="0"/>
                <a:cs typeface="ＭＳ Ｐゴシック" charset="0"/>
              </a:rPr>
              <a:t>madding</a:t>
            </a:r>
            <a:r>
              <a:rPr lang="en-US" sz="3000" i="1" dirty="0">
                <a:latin typeface="Calibri" charset="0"/>
                <a:ea typeface="ＭＳ Ｐゴシック" charset="0"/>
                <a:cs typeface="ＭＳ Ｐゴシック" charset="0"/>
              </a:rPr>
              <a:t> OR </a:t>
            </a:r>
            <a:r>
              <a:rPr lang="en-US" sz="3000" b="1" i="1" dirty="0">
                <a:latin typeface="Calibri" charset="0"/>
                <a:ea typeface="ＭＳ Ｐゴシック" charset="0"/>
                <a:cs typeface="ＭＳ Ｐゴシック" charset="0"/>
              </a:rPr>
              <a:t>crowd</a:t>
            </a:r>
            <a:r>
              <a:rPr lang="en-US" sz="3000" i="1" dirty="0">
                <a:latin typeface="Calibri" charset="0"/>
                <a:ea typeface="ＭＳ Ｐゴシック" charset="0"/>
                <a:cs typeface="ＭＳ Ｐゴシック" charset="0"/>
              </a:rPr>
              <a:t>) AND (</a:t>
            </a:r>
            <a:r>
              <a:rPr lang="en-US" sz="3000" b="1" i="1" dirty="0">
                <a:latin typeface="Calibri" charset="0"/>
                <a:ea typeface="ＭＳ Ｐゴシック" charset="0"/>
                <a:cs typeface="ＭＳ Ｐゴシック" charset="0"/>
              </a:rPr>
              <a:t>ignoble</a:t>
            </a:r>
            <a:r>
              <a:rPr lang="en-US" sz="3000" i="1" dirty="0">
                <a:latin typeface="Calibri" charset="0"/>
                <a:ea typeface="ＭＳ Ｐゴシック" charset="0"/>
                <a:cs typeface="ＭＳ Ｐゴシック" charset="0"/>
              </a:rPr>
              <a:t> OR </a:t>
            </a:r>
            <a:r>
              <a:rPr lang="en-US" sz="3000" b="1" i="1" dirty="0">
                <a:latin typeface="Calibri" charset="0"/>
                <a:ea typeface="ＭＳ Ｐゴシック" charset="0"/>
                <a:cs typeface="ＭＳ Ｐゴシック" charset="0"/>
              </a:rPr>
              <a:t>strife</a:t>
            </a:r>
            <a:r>
              <a:rPr lang="en-US" sz="3000" i="1" dirty="0">
                <a:latin typeface="Calibri" charset="0"/>
                <a:ea typeface="ＭＳ Ｐゴシック" charset="0"/>
                <a:cs typeface="ＭＳ Ｐゴシック" charset="0"/>
              </a:rPr>
              <a:t>)</a:t>
            </a:r>
            <a:endParaRPr lang="en-US" sz="3000" dirty="0">
              <a:latin typeface="Calibri" charset="0"/>
              <a:ea typeface="ＭＳ Ｐゴシック" charset="0"/>
              <a:cs typeface="ＭＳ Ｐゴシック" charset="0"/>
            </a:endParaRPr>
          </a:p>
          <a:p>
            <a:pPr eaLnBrk="1" hangingPunct="1"/>
            <a:r>
              <a:rPr lang="en-US" sz="3000" dirty="0">
                <a:latin typeface="Calibri" charset="0"/>
                <a:ea typeface="ＭＳ Ｐゴシック" charset="0"/>
                <a:cs typeface="ＭＳ Ｐゴシック" charset="0"/>
              </a:rPr>
              <a:t>Get doc. freq.’s for all terms.</a:t>
            </a:r>
          </a:p>
          <a:p>
            <a:pPr eaLnBrk="1" hangingPunct="1"/>
            <a:r>
              <a:rPr lang="en-US" sz="3000" dirty="0">
                <a:latin typeface="Calibri" charset="0"/>
                <a:ea typeface="ＭＳ Ｐゴシック" charset="0"/>
                <a:cs typeface="ＭＳ Ｐゴシック" charset="0"/>
              </a:rPr>
              <a:t>Estimate the size of each </a:t>
            </a:r>
            <a:r>
              <a:rPr lang="en-US" sz="3000" i="1" dirty="0">
                <a:latin typeface="Calibri" charset="0"/>
                <a:ea typeface="ＭＳ Ｐゴシック" charset="0"/>
                <a:cs typeface="ＭＳ Ｐゴシック" charset="0"/>
              </a:rPr>
              <a:t>OR</a:t>
            </a:r>
            <a:r>
              <a:rPr lang="en-US" sz="3000" dirty="0">
                <a:latin typeface="Calibri" charset="0"/>
                <a:ea typeface="ＭＳ Ｐゴシック" charset="0"/>
                <a:cs typeface="ＭＳ Ｐゴシック" charset="0"/>
              </a:rPr>
              <a:t> by the sum of its doc. freq.’s (conservative).</a:t>
            </a:r>
          </a:p>
          <a:p>
            <a:pPr eaLnBrk="1" hangingPunct="1"/>
            <a:r>
              <a:rPr lang="en-US" sz="3000" dirty="0">
                <a:latin typeface="Calibri" charset="0"/>
                <a:ea typeface="ＭＳ Ｐゴシック" charset="0"/>
                <a:cs typeface="ＭＳ Ｐゴシック" charset="0"/>
              </a:rPr>
              <a:t>Process in increasing order of </a:t>
            </a:r>
            <a:r>
              <a:rPr lang="en-US" sz="3000" i="1" dirty="0">
                <a:latin typeface="Calibri" charset="0"/>
                <a:ea typeface="ＭＳ Ｐゴシック" charset="0"/>
                <a:cs typeface="ＭＳ Ｐゴシック" charset="0"/>
              </a:rPr>
              <a:t>OR</a:t>
            </a:r>
            <a:r>
              <a:rPr lang="en-US" sz="3000" dirty="0">
                <a:latin typeface="Calibri" charset="0"/>
                <a:ea typeface="ＭＳ Ｐゴシック" charset="0"/>
                <a:cs typeface="ＭＳ Ｐゴシック" charset="0"/>
              </a:rPr>
              <a:t> sizes.</a:t>
            </a:r>
          </a:p>
        </p:txBody>
      </p:sp>
      <p:sp>
        <p:nvSpPr>
          <p:cNvPr id="5325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FC0751-48A7-F14C-B9AD-85CCE62BD880}" type="slidenum">
              <a:rPr lang="en-US" sz="1200">
                <a:solidFill>
                  <a:srgbClr val="898989"/>
                </a:solidFill>
                <a:latin typeface="Calibri" charset="0"/>
              </a:rPr>
              <a:pPr eaLnBrk="1" hangingPunct="1"/>
              <a:t>50</a:t>
            </a:fld>
            <a:endParaRPr lang="en-US" sz="1200">
              <a:solidFill>
                <a:srgbClr val="898989"/>
              </a:solidFill>
              <a:latin typeface="Calibri" charset="0"/>
            </a:endParaRPr>
          </a:p>
        </p:txBody>
      </p:sp>
      <p:sp>
        <p:nvSpPr>
          <p:cNvPr id="53253"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queries below, can we still run through the intersection in time O(x + y), where x and y are the lengths of the postings lists for Brutus and Caesar? If not, what can we achieve?</a:t>
            </a:r>
          </a:p>
          <a:p>
            <a:r>
              <a:rPr lang="en-US" dirty="0" smtClean="0"/>
              <a:t> a. Brutus AND NOT Caesar </a:t>
            </a:r>
          </a:p>
          <a:p>
            <a:r>
              <a:rPr lang="en-US" dirty="0" smtClean="0"/>
              <a:t>b. Brutus OR NOT Caesar</a:t>
            </a:r>
            <a:endParaRPr lang="en-US" dirty="0"/>
          </a:p>
        </p:txBody>
      </p:sp>
      <p:sp>
        <p:nvSpPr>
          <p:cNvPr id="4" name="Slide Number Placeholder 3"/>
          <p:cNvSpPr>
            <a:spLocks noGrp="1"/>
          </p:cNvSpPr>
          <p:nvPr>
            <p:ph type="sldNum" sz="quarter" idx="12"/>
          </p:nvPr>
        </p:nvSpPr>
        <p:spPr/>
        <p:txBody>
          <a:bodyPr/>
          <a:lstStyle/>
          <a:p>
            <a:fld id="{5BBE39DD-5C31-EF47-B41C-0261057A412E}"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smtClean="0"/>
              <a:t>Try using the Boolean search features on a couple of major web search engines. For instance, choose a word, such as burglar, and submit the queries (</a:t>
            </a:r>
            <a:r>
              <a:rPr lang="en-US" sz="2400" dirty="0" err="1" smtClean="0"/>
              <a:t>i</a:t>
            </a:r>
            <a:r>
              <a:rPr lang="en-US" sz="2400" dirty="0" smtClean="0"/>
              <a:t>) burglar, (ii) burglar AND burglar, and (iii) burglar OR burglar. Look at the estimated number of results and top hits. Do they make sense in terms of Boolean logic? Often they haven’t for major search engines. Can you make sense of what is going on? What about if you try different words? For example, query for (</a:t>
            </a:r>
            <a:r>
              <a:rPr lang="en-US" sz="2400" dirty="0" err="1" smtClean="0"/>
              <a:t>i</a:t>
            </a:r>
            <a:r>
              <a:rPr lang="en-US" sz="2400" dirty="0" smtClean="0"/>
              <a:t>) knight, (ii) conquer, and then (iii) knight OR conquer. What bound should the number of results from the first two queries place on the third query? Is this bound observed?</a:t>
            </a:r>
            <a:endParaRPr lang="en-US" sz="2400" dirty="0"/>
          </a:p>
        </p:txBody>
      </p:sp>
      <p:sp>
        <p:nvSpPr>
          <p:cNvPr id="4" name="Slide Number Placeholder 3"/>
          <p:cNvSpPr>
            <a:spLocks noGrp="1"/>
          </p:cNvSpPr>
          <p:nvPr>
            <p:ph type="sldNum" sz="quarter" idx="12"/>
          </p:nvPr>
        </p:nvSpPr>
        <p:spPr/>
        <p:txBody>
          <a:bodyPr/>
          <a:lstStyle/>
          <a:p>
            <a:fld id="{5BBE39DD-5C31-EF47-B41C-0261057A412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Query processing exercises</a:t>
            </a:r>
          </a:p>
        </p:txBody>
      </p:sp>
      <p:sp>
        <p:nvSpPr>
          <p:cNvPr id="55299" name="Rectangle 3"/>
          <p:cNvSpPr>
            <a:spLocks noGrp="1" noChangeArrowheads="1"/>
          </p:cNvSpPr>
          <p:nvPr>
            <p:ph idx="1"/>
          </p:nvPr>
        </p:nvSpPr>
        <p:spPr/>
        <p:txBody>
          <a:bodyPr/>
          <a:lstStyle/>
          <a:p>
            <a:pPr eaLnBrk="1" hangingPunct="1"/>
            <a:r>
              <a:rPr lang="en-US">
                <a:solidFill>
                  <a:srgbClr val="A40508"/>
                </a:solidFill>
                <a:latin typeface="Calibri" charset="0"/>
                <a:ea typeface="ＭＳ Ｐゴシック" charset="0"/>
                <a:cs typeface="ＭＳ Ｐゴシック" charset="0"/>
              </a:rPr>
              <a:t>Exercise</a:t>
            </a:r>
            <a:r>
              <a:rPr lang="en-US">
                <a:latin typeface="Calibri" charset="0"/>
                <a:ea typeface="ＭＳ Ｐゴシック" charset="0"/>
                <a:cs typeface="ＭＳ Ｐゴシック" charset="0"/>
              </a:rPr>
              <a:t>: If the query is </a:t>
            </a:r>
            <a:r>
              <a:rPr lang="en-US" b="1" i="1">
                <a:latin typeface="Calibri" charset="0"/>
                <a:ea typeface="ＭＳ Ｐゴシック" charset="0"/>
                <a:cs typeface="ＭＳ Ｐゴシック" charset="0"/>
              </a:rPr>
              <a:t>friends</a:t>
            </a:r>
            <a:r>
              <a:rPr lang="en-US">
                <a:latin typeface="Calibri" charset="0"/>
                <a:ea typeface="ＭＳ Ｐゴシック" charset="0"/>
                <a:cs typeface="ＭＳ Ｐゴシック" charset="0"/>
              </a:rPr>
              <a:t> </a:t>
            </a:r>
            <a:r>
              <a:rPr lang="en-US" i="1">
                <a:latin typeface="Calibri" charset="0"/>
                <a:ea typeface="ＭＳ Ｐゴシック" charset="0"/>
                <a:cs typeface="ＭＳ Ｐゴシック" charset="0"/>
              </a:rPr>
              <a:t>AND </a:t>
            </a:r>
            <a:r>
              <a:rPr lang="en-US" b="1" i="1">
                <a:latin typeface="Calibri" charset="0"/>
                <a:ea typeface="ＭＳ Ｐゴシック" charset="0"/>
                <a:cs typeface="ＭＳ Ｐゴシック" charset="0"/>
              </a:rPr>
              <a:t>romans</a:t>
            </a:r>
            <a:r>
              <a:rPr lang="en-US" i="1">
                <a:latin typeface="Calibri" charset="0"/>
                <a:ea typeface="ＭＳ Ｐゴシック" charset="0"/>
                <a:cs typeface="ＭＳ Ｐゴシック" charset="0"/>
              </a:rPr>
              <a:t> AND (NOT </a:t>
            </a:r>
            <a:r>
              <a:rPr lang="en-US" b="1" i="1">
                <a:latin typeface="Calibri" charset="0"/>
                <a:ea typeface="ＭＳ Ｐゴシック" charset="0"/>
                <a:cs typeface="ＭＳ Ｐゴシック" charset="0"/>
              </a:rPr>
              <a:t>countrymen</a:t>
            </a:r>
            <a:r>
              <a:rPr lang="en-US" i="1">
                <a:latin typeface="Calibri" charset="0"/>
                <a:ea typeface="ＭＳ Ｐゴシック" charset="0"/>
                <a:cs typeface="ＭＳ Ｐゴシック" charset="0"/>
              </a:rPr>
              <a:t>), </a:t>
            </a:r>
            <a:r>
              <a:rPr lang="en-US">
                <a:latin typeface="Calibri" charset="0"/>
                <a:ea typeface="ＭＳ Ｐゴシック" charset="0"/>
                <a:cs typeface="ＭＳ Ｐゴシック" charset="0"/>
              </a:rPr>
              <a:t>how could we use the freq of </a:t>
            </a:r>
            <a:r>
              <a:rPr lang="en-US" b="1" i="1">
                <a:latin typeface="Calibri" charset="0"/>
                <a:ea typeface="ＭＳ Ｐゴシック" charset="0"/>
                <a:cs typeface="ＭＳ Ｐゴシック" charset="0"/>
              </a:rPr>
              <a:t>countrymen</a:t>
            </a:r>
            <a:r>
              <a:rPr lang="en-US">
                <a:latin typeface="Calibri" charset="0"/>
                <a:ea typeface="ＭＳ Ｐゴシック" charset="0"/>
                <a:cs typeface="ＭＳ Ｐゴシック" charset="0"/>
              </a:rPr>
              <a:t>?</a:t>
            </a:r>
          </a:p>
          <a:p>
            <a:pPr eaLnBrk="1" hangingPunct="1"/>
            <a:r>
              <a:rPr lang="en-US">
                <a:solidFill>
                  <a:srgbClr val="A40508"/>
                </a:solidFill>
                <a:latin typeface="Calibri" charset="0"/>
                <a:ea typeface="ＭＳ Ｐゴシック" charset="0"/>
                <a:cs typeface="ＭＳ Ｐゴシック" charset="0"/>
              </a:rPr>
              <a:t>Exercise</a:t>
            </a:r>
            <a:r>
              <a:rPr lang="en-US">
                <a:latin typeface="Calibri" charset="0"/>
                <a:ea typeface="ＭＳ Ｐゴシック" charset="0"/>
                <a:cs typeface="ＭＳ Ｐゴシック" charset="0"/>
              </a:rPr>
              <a:t>: Extend the merge to an arbitrary Boolean query.  Can we always guarantee execution in time linear in the total postings size?</a:t>
            </a:r>
          </a:p>
          <a:p>
            <a:pPr eaLnBrk="1" hangingPunct="1"/>
            <a:r>
              <a:rPr lang="en-US">
                <a:solidFill>
                  <a:srgbClr val="A40508"/>
                </a:solidFill>
                <a:latin typeface="Calibri" charset="0"/>
                <a:ea typeface="ＭＳ Ｐゴシック" charset="0"/>
                <a:cs typeface="ＭＳ Ｐゴシック" charset="0"/>
              </a:rPr>
              <a:t>Hint</a:t>
            </a:r>
            <a:r>
              <a:rPr lang="en-US">
                <a:latin typeface="Calibri" charset="0"/>
                <a:ea typeface="ＭＳ Ｐゴシック" charset="0"/>
                <a:cs typeface="ＭＳ Ｐゴシック" charset="0"/>
              </a:rPr>
              <a:t>: Begin with the case of a Boolean </a:t>
            </a:r>
            <a:r>
              <a:rPr lang="en-US" i="1">
                <a:latin typeface="Calibri" charset="0"/>
                <a:ea typeface="ＭＳ Ｐゴシック" charset="0"/>
                <a:cs typeface="ＭＳ Ｐゴシック" charset="0"/>
              </a:rPr>
              <a:t>formula</a:t>
            </a:r>
            <a:r>
              <a:rPr lang="en-US">
                <a:latin typeface="Calibri" charset="0"/>
                <a:ea typeface="ＭＳ Ｐゴシック" charset="0"/>
                <a:cs typeface="ＭＳ Ｐゴシック" charset="0"/>
              </a:rPr>
              <a:t> query: in this, each query term appears only once in the query.</a:t>
            </a:r>
          </a:p>
          <a:p>
            <a:pPr eaLnBrk="1" hangingPunct="1"/>
            <a:endParaRPr lang="en-US" i="1">
              <a:latin typeface="Calibri" charset="0"/>
              <a:ea typeface="ＭＳ Ｐゴシック" charset="0"/>
              <a:cs typeface="ＭＳ Ｐゴシック" charset="0"/>
            </a:endParaRPr>
          </a:p>
        </p:txBody>
      </p:sp>
      <p:sp>
        <p:nvSpPr>
          <p:cNvPr id="5530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C2F95241-8772-2C43-B026-0EF693475D43}" type="slidenum">
              <a:rPr lang="en-US" sz="1200">
                <a:solidFill>
                  <a:srgbClr val="898989"/>
                </a:solidFill>
                <a:latin typeface="Calibri" charset="0"/>
              </a:rPr>
              <a:pPr eaLnBrk="1" hangingPunct="1"/>
              <a:t>53</a:t>
            </a:fld>
            <a:endParaRPr lang="en-US" sz="12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Westlaw: Example 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Information need</a:t>
            </a:r>
            <a:r>
              <a:rPr lang="en-US" dirty="0" smtClean="0"/>
              <a:t>: Information on the legal theories involved in preventing the disclosure of trade secrets by employees formerly employed by a competing company</a:t>
            </a:r>
          </a:p>
          <a:p>
            <a:r>
              <a:rPr lang="en-US" dirty="0" smtClean="0"/>
              <a:t> </a:t>
            </a:r>
            <a:r>
              <a:rPr lang="en-US" dirty="0" smtClean="0">
                <a:solidFill>
                  <a:srgbClr val="FF0000"/>
                </a:solidFill>
              </a:rPr>
              <a:t>Query</a:t>
            </a:r>
            <a:r>
              <a:rPr lang="en-US" dirty="0" smtClean="0"/>
              <a:t>: “trade secret” /s </a:t>
            </a:r>
            <a:r>
              <a:rPr lang="en-US" dirty="0" err="1" smtClean="0"/>
              <a:t>disclos</a:t>
            </a:r>
            <a:r>
              <a:rPr lang="en-US" dirty="0" smtClean="0"/>
              <a:t>! /s prevent /s </a:t>
            </a:r>
            <a:r>
              <a:rPr lang="en-US" dirty="0" err="1" smtClean="0"/>
              <a:t>employe</a:t>
            </a:r>
            <a:r>
              <a:rPr lang="en-US" dirty="0" smtClean="0"/>
              <a:t>!</a:t>
            </a:r>
          </a:p>
          <a:p>
            <a:pPr>
              <a:buNone/>
            </a:pPr>
            <a:endParaRPr lang="en-US" dirty="0" smtClean="0"/>
          </a:p>
          <a:p>
            <a:r>
              <a:rPr lang="en-US" dirty="0" smtClean="0">
                <a:solidFill>
                  <a:srgbClr val="FF0000"/>
                </a:solidFill>
              </a:rPr>
              <a:t> Information need</a:t>
            </a:r>
            <a:r>
              <a:rPr lang="en-US" dirty="0" smtClean="0"/>
              <a:t>: Requirements for disabled people to be able to access a workplace</a:t>
            </a:r>
          </a:p>
          <a:p>
            <a:r>
              <a:rPr lang="en-US" dirty="0" smtClean="0"/>
              <a:t> </a:t>
            </a:r>
            <a:r>
              <a:rPr lang="en-US" dirty="0" smtClean="0">
                <a:solidFill>
                  <a:srgbClr val="FF0000"/>
                </a:solidFill>
              </a:rPr>
              <a:t>Query</a:t>
            </a:r>
            <a:r>
              <a:rPr lang="en-US" dirty="0" smtClean="0"/>
              <a:t>: </a:t>
            </a:r>
            <a:r>
              <a:rPr lang="en-US" dirty="0" err="1" smtClean="0"/>
              <a:t>disab</a:t>
            </a:r>
            <a:r>
              <a:rPr lang="en-US" dirty="0" smtClean="0"/>
              <a:t>! /p access! /s work-site work-place (employment /3 place) </a:t>
            </a:r>
          </a:p>
          <a:p>
            <a:pPr>
              <a:buNone/>
            </a:pPr>
            <a:endParaRPr lang="en-US" dirty="0" smtClean="0"/>
          </a:p>
          <a:p>
            <a:r>
              <a:rPr lang="en-US" dirty="0" smtClean="0">
                <a:solidFill>
                  <a:srgbClr val="FF0000"/>
                </a:solidFill>
              </a:rPr>
              <a:t>Information need</a:t>
            </a:r>
            <a:r>
              <a:rPr lang="en-US" dirty="0" smtClean="0"/>
              <a:t>: Cases about a host’s responsibility for drunk guests </a:t>
            </a:r>
          </a:p>
          <a:p>
            <a:r>
              <a:rPr lang="en-US" dirty="0" smtClean="0">
                <a:solidFill>
                  <a:srgbClr val="FF0000"/>
                </a:solidFill>
              </a:rPr>
              <a:t>Query:</a:t>
            </a:r>
            <a:r>
              <a:rPr lang="en-US" dirty="0" smtClean="0"/>
              <a:t> host! /p (</a:t>
            </a:r>
            <a:r>
              <a:rPr lang="en-US" dirty="0" err="1" smtClean="0"/>
              <a:t>responsib</a:t>
            </a:r>
            <a:r>
              <a:rPr lang="en-US" dirty="0" smtClean="0"/>
              <a:t>! </a:t>
            </a:r>
            <a:r>
              <a:rPr lang="en-US" dirty="0" err="1" smtClean="0"/>
              <a:t>liab</a:t>
            </a:r>
            <a:r>
              <a:rPr lang="en-US" dirty="0" smtClean="0"/>
              <a:t>!) /p (</a:t>
            </a:r>
            <a:r>
              <a:rPr lang="en-US" dirty="0" err="1" smtClean="0"/>
              <a:t>intoxicat</a:t>
            </a:r>
            <a:r>
              <a:rPr lang="en-US" dirty="0" smtClean="0"/>
              <a:t>! drunk!) /p guest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 Google, the default interpretation of a query [w1 w2 . . .</a:t>
            </a:r>
            <a:r>
              <a:rPr lang="en-US" dirty="0" err="1" smtClean="0"/>
              <a:t>wn</a:t>
            </a:r>
            <a:r>
              <a:rPr lang="en-US" dirty="0" smtClean="0"/>
              <a:t>] is w1 AND w2 AND . . . AND </a:t>
            </a:r>
            <a:r>
              <a:rPr lang="en-US" dirty="0" err="1" smtClean="0"/>
              <a:t>wn</a:t>
            </a:r>
            <a:r>
              <a:rPr lang="en-US" dirty="0" smtClean="0"/>
              <a:t> </a:t>
            </a:r>
          </a:p>
          <a:p>
            <a:r>
              <a:rPr lang="en-US" dirty="0" smtClean="0"/>
              <a:t>Cases where you get hits that do not contain one of the </a:t>
            </a:r>
            <a:r>
              <a:rPr lang="en-US" dirty="0" err="1" smtClean="0"/>
              <a:t>wi</a:t>
            </a:r>
            <a:r>
              <a:rPr lang="en-US" dirty="0" smtClean="0"/>
              <a:t> : </a:t>
            </a:r>
          </a:p>
          <a:p>
            <a:pPr lvl="1"/>
            <a:r>
              <a:rPr lang="en-US" dirty="0" smtClean="0"/>
              <a:t>anchor text page contains variant of </a:t>
            </a:r>
            <a:r>
              <a:rPr lang="en-US" dirty="0" err="1" smtClean="0"/>
              <a:t>wi</a:t>
            </a:r>
            <a:r>
              <a:rPr lang="en-US" dirty="0" smtClean="0"/>
              <a:t> (morphology, spelling correction, synonym) </a:t>
            </a:r>
          </a:p>
          <a:p>
            <a:pPr lvl="1"/>
            <a:r>
              <a:rPr lang="en-US" dirty="0" smtClean="0"/>
              <a:t>long queries (n large) </a:t>
            </a:r>
            <a:r>
              <a:rPr lang="en-US" dirty="0" err="1" smtClean="0"/>
              <a:t>boolean</a:t>
            </a:r>
            <a:r>
              <a:rPr lang="en-US" dirty="0" smtClean="0"/>
              <a:t> expression generates very few hits </a:t>
            </a:r>
          </a:p>
          <a:p>
            <a:pPr lvl="1"/>
            <a:r>
              <a:rPr lang="en-US" dirty="0" smtClean="0"/>
              <a:t>Simple Boolean vs. Ranking of result set Simple Boolean retrieval returns matching documents in no particular order. </a:t>
            </a:r>
          </a:p>
          <a:p>
            <a:r>
              <a:rPr lang="en-US" dirty="0" smtClean="0"/>
              <a:t>Google (and most well designed Boolean engines) rank the result set – they rank good hits (according to some estimator of relevance) higher than bad hits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atin typeface="Calibri" charset="0"/>
                <a:ea typeface="ＭＳ Ｐゴシック" charset="0"/>
                <a:cs typeface="ＭＳ Ｐゴシック" charset="0"/>
              </a:rPr>
              <a:t>How good are the retrieved docs?</a:t>
            </a:r>
          </a:p>
        </p:txBody>
      </p:sp>
      <p:sp>
        <p:nvSpPr>
          <p:cNvPr id="29699" name="Content Placeholder 2"/>
          <p:cNvSpPr>
            <a:spLocks noGrp="1"/>
          </p:cNvSpPr>
          <p:nvPr>
            <p:ph idx="1"/>
          </p:nvPr>
        </p:nvSpPr>
        <p:spPr/>
        <p:txBody>
          <a:bodyPr/>
          <a:lstStyle/>
          <a:p>
            <a:pPr eaLnBrk="1" hangingPunct="1">
              <a:buFont typeface="Wingdings" charset="2"/>
              <a:buChar char="§"/>
              <a:defRPr/>
            </a:pPr>
            <a:r>
              <a:rPr lang="en-US" i="1" dirty="0">
                <a:solidFill>
                  <a:schemeClr val="accent5"/>
                </a:solidFill>
                <a:ea typeface="ＭＳ Ｐゴシック" charset="-128"/>
                <a:cs typeface="ＭＳ Ｐゴシック" charset="-128"/>
              </a:rPr>
              <a:t>Precision </a:t>
            </a:r>
            <a:r>
              <a:rPr lang="en-US" dirty="0">
                <a:ea typeface="ＭＳ Ｐゴシック" charset="-128"/>
                <a:cs typeface="ＭＳ Ｐゴシック" charset="-128"/>
              </a:rPr>
              <a:t>: Fraction of retrieved docs that are relevant to the user’s </a:t>
            </a:r>
            <a:r>
              <a:rPr lang="en-US" dirty="0">
                <a:solidFill>
                  <a:schemeClr val="accent2"/>
                </a:solidFill>
                <a:ea typeface="ＭＳ Ｐゴシック" charset="-128"/>
                <a:cs typeface="ＭＳ Ｐゴシック" charset="-128"/>
              </a:rPr>
              <a:t>information need</a:t>
            </a:r>
          </a:p>
          <a:p>
            <a:pPr eaLnBrk="1" hangingPunct="1">
              <a:buFont typeface="Wingdings" charset="2"/>
              <a:buChar char="§"/>
              <a:defRPr/>
            </a:pPr>
            <a:r>
              <a:rPr lang="en-US" i="1" dirty="0">
                <a:solidFill>
                  <a:srgbClr val="139CB7"/>
                </a:solidFill>
                <a:ea typeface="ＭＳ Ｐゴシック" charset="-128"/>
                <a:cs typeface="ＭＳ Ｐゴシック" charset="-128"/>
              </a:rPr>
              <a:t>Recall</a:t>
            </a:r>
            <a:r>
              <a:rPr lang="en-US" dirty="0">
                <a:solidFill>
                  <a:srgbClr val="139CB7"/>
                </a:solidFill>
                <a:ea typeface="ＭＳ Ｐゴシック" charset="-128"/>
                <a:cs typeface="ＭＳ Ｐゴシック" charset="-128"/>
              </a:rPr>
              <a:t> </a:t>
            </a:r>
            <a:r>
              <a:rPr lang="en-US" dirty="0">
                <a:ea typeface="ＭＳ Ｐゴシック" charset="-128"/>
                <a:cs typeface="ＭＳ Ｐゴシック" charset="-128"/>
              </a:rPr>
              <a:t>: Fraction of relevant docs in collection that are retrieved</a:t>
            </a:r>
          </a:p>
          <a:p>
            <a:pPr eaLnBrk="1" hangingPunct="1">
              <a:buFont typeface="Wingdings" charset="2"/>
              <a:buChar char="§"/>
              <a:defRPr/>
            </a:pPr>
            <a:endParaRPr lang="en-US" dirty="0">
              <a:ea typeface="ＭＳ Ｐゴシック" charset="-128"/>
              <a:cs typeface="ＭＳ Ｐゴシック" charset="-128"/>
            </a:endParaRPr>
          </a:p>
          <a:p>
            <a:pPr lvl="1" eaLnBrk="1" hangingPunct="1">
              <a:buFont typeface="Wingdings" charset="2"/>
              <a:buChar char="§"/>
              <a:defRPr/>
            </a:pPr>
            <a:r>
              <a:rPr lang="en-US" dirty="0">
                <a:ea typeface="ＭＳ Ｐゴシック" charset="-128"/>
                <a:cs typeface="ＭＳ Ｐゴシック" charset="-128"/>
              </a:rPr>
              <a:t>More precise definitions and measurements to follow later</a:t>
            </a:r>
          </a:p>
        </p:txBody>
      </p:sp>
      <p:sp>
        <p:nvSpPr>
          <p:cNvPr id="3072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C7C971E6-1DA2-2640-A472-FB401E0F24E6}" type="slidenum">
              <a:rPr lang="en-US" sz="1200">
                <a:solidFill>
                  <a:srgbClr val="898989"/>
                </a:solidFill>
                <a:latin typeface="Calibri" charset="0"/>
              </a:rPr>
              <a:pPr eaLnBrk="1" hangingPunct="1"/>
              <a:t>6</a:t>
            </a:fld>
            <a:endParaRPr lang="en-US" sz="1200">
              <a:solidFill>
                <a:srgbClr val="898989"/>
              </a:solidFill>
              <a:latin typeface="Calibri" charset="0"/>
            </a:endParaRPr>
          </a:p>
        </p:txBody>
      </p:sp>
      <p:sp>
        <p:nvSpPr>
          <p:cNvPr id="3072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extLst>
      <p:ext uri="{BB962C8B-B14F-4D97-AF65-F5344CB8AC3E}">
        <p14:creationId xmlns:p14="http://schemas.microsoft.com/office/powerpoint/2010/main" xmlns="" val="259294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Introducing Information Retrieval </a:t>
            </a:r>
          </a:p>
          <a:p>
            <a:pPr eaLnBrk="1" hangingPunct="1"/>
            <a:r>
              <a:rPr lang="en-US" dirty="0">
                <a:latin typeface="Calibri" charset="0"/>
                <a:ea typeface="ＭＳ Ｐゴシック" charset="0"/>
                <a:cs typeface="ＭＳ Ｐゴシック" charset="0"/>
              </a:rPr>
              <a:t>and Web Search</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xmlns="" val="21727701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type="subTitle" idx="1"/>
          </p:nvPr>
        </p:nvSpPr>
        <p:spPr>
          <a:xfrm>
            <a:off x="1066800" y="3886200"/>
            <a:ext cx="7010400" cy="2362200"/>
          </a:xfrm>
        </p:spPr>
        <p:txBody>
          <a:bodyPr/>
          <a:lstStyle/>
          <a:p>
            <a:pPr eaLnBrk="1" hangingPunct="1"/>
            <a:r>
              <a:rPr lang="en-US" dirty="0">
                <a:latin typeface="Calibri" charset="0"/>
                <a:ea typeface="ＭＳ Ｐゴシック" charset="0"/>
                <a:cs typeface="ＭＳ Ｐゴシック" charset="0"/>
              </a:rPr>
              <a:t>Term-document incidence matrices</a:t>
            </a:r>
            <a:endParaRPr lang="en-US" dirty="0">
              <a:latin typeface="Calibri" charset="0"/>
              <a:ea typeface="ＭＳ Ｐゴシック" charset="0"/>
              <a:cs typeface="Times New Roman" charset="0"/>
            </a:endParaRPr>
          </a:p>
        </p:txBody>
      </p:sp>
    </p:spTree>
    <p:extLst>
      <p:ext uri="{BB962C8B-B14F-4D97-AF65-F5344CB8AC3E}">
        <p14:creationId xmlns:p14="http://schemas.microsoft.com/office/powerpoint/2010/main" xmlns="" val="217277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Unstructured data in 1620</a:t>
            </a:r>
          </a:p>
        </p:txBody>
      </p:sp>
      <p:sp>
        <p:nvSpPr>
          <p:cNvPr id="105475" name="Rectangle 1027"/>
          <p:cNvSpPr>
            <a:spLocks noGrp="1" noChangeArrowheads="1"/>
          </p:cNvSpPr>
          <p:nvPr>
            <p:ph idx="1"/>
          </p:nvPr>
        </p:nvSpPr>
        <p:spPr>
          <a:xfrm>
            <a:off x="457200" y="1600200"/>
            <a:ext cx="8382000" cy="4953000"/>
          </a:xfrm>
        </p:spPr>
        <p:txBody>
          <a:bodyPr/>
          <a:lstStyle/>
          <a:p>
            <a:pPr eaLnBrk="1" hangingPunct="1"/>
            <a:r>
              <a:rPr lang="en-US" dirty="0">
                <a:latin typeface="Calibri" charset="0"/>
                <a:ea typeface="ＭＳ Ｐゴシック" charset="0"/>
                <a:cs typeface="ＭＳ Ｐゴシック" charset="0"/>
              </a:rPr>
              <a:t>Which plays of Shakespeare contain the words </a:t>
            </a: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t>
            </a:r>
            <a:r>
              <a:rPr lang="en-US" i="1" dirty="0">
                <a:latin typeface="Calibri" charset="0"/>
                <a:ea typeface="ＭＳ Ｐゴシック" charset="0"/>
                <a:cs typeface="ＭＳ Ｐゴシック" charset="0"/>
              </a:rPr>
              <a:t>AND</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Caesar</a:t>
            </a:r>
            <a:r>
              <a:rPr lang="en-US" dirty="0">
                <a:latin typeface="Calibri" charset="0"/>
                <a:ea typeface="ＭＳ Ｐゴシック" charset="0"/>
                <a:cs typeface="ＭＳ Ｐゴシック" charset="0"/>
              </a:rPr>
              <a:t>  but </a:t>
            </a:r>
            <a:r>
              <a:rPr lang="en-US" i="1" dirty="0">
                <a:latin typeface="Calibri" charset="0"/>
                <a:ea typeface="ＭＳ Ｐゴシック" charset="0"/>
                <a:cs typeface="ＭＳ Ｐゴシック" charset="0"/>
              </a:rPr>
              <a:t>NOT</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a:t>
            </a:r>
          </a:p>
          <a:p>
            <a:pPr eaLnBrk="1" hangingPunct="1"/>
            <a:r>
              <a:rPr lang="en-US" dirty="0">
                <a:latin typeface="Calibri" charset="0"/>
                <a:ea typeface="ＭＳ Ｐゴシック" charset="0"/>
                <a:cs typeface="ＭＳ Ｐゴシック" charset="0"/>
              </a:rPr>
              <a:t>One could </a:t>
            </a:r>
            <a:r>
              <a:rPr lang="en-US" dirty="0" err="1">
                <a:latin typeface="Lucida Sans Typewriter" charset="0"/>
                <a:ea typeface="ＭＳ Ｐゴシック" charset="0"/>
                <a:cs typeface="Lucida Sans Typewriter" charset="0"/>
              </a:rPr>
              <a:t>grep</a:t>
            </a:r>
            <a:r>
              <a:rPr lang="en-US" dirty="0">
                <a:latin typeface="Calibri" charset="0"/>
                <a:ea typeface="ＭＳ Ｐゴシック" charset="0"/>
                <a:cs typeface="ＭＳ Ｐゴシック" charset="0"/>
              </a:rPr>
              <a:t> all of Shakespeare’s plays for </a:t>
            </a:r>
            <a:r>
              <a:rPr lang="en-US" b="1" i="1" dirty="0">
                <a:latin typeface="Calibri" charset="0"/>
                <a:ea typeface="ＭＳ Ｐゴシック" charset="0"/>
                <a:cs typeface="ＭＳ Ｐゴシック" charset="0"/>
              </a:rPr>
              <a:t>Brutus</a:t>
            </a:r>
            <a:r>
              <a:rPr lang="en-US" dirty="0">
                <a:latin typeface="Calibri" charset="0"/>
                <a:ea typeface="ＭＳ Ｐゴシック" charset="0"/>
                <a:cs typeface="ＭＳ Ｐゴシック" charset="0"/>
              </a:rPr>
              <a:t> and </a:t>
            </a:r>
            <a:r>
              <a:rPr lang="en-US" b="1" i="1" dirty="0">
                <a:latin typeface="Calibri" charset="0"/>
                <a:ea typeface="ＭＳ Ｐゴシック" charset="0"/>
                <a:cs typeface="ＭＳ Ｐゴシック" charset="0"/>
              </a:rPr>
              <a:t>Caesar,</a:t>
            </a:r>
            <a:r>
              <a:rPr lang="en-US" dirty="0">
                <a:latin typeface="Calibri" charset="0"/>
                <a:ea typeface="ＭＳ Ｐゴシック" charset="0"/>
                <a:cs typeface="ＭＳ Ｐゴシック" charset="0"/>
              </a:rPr>
              <a:t> then strip out lines containing </a:t>
            </a:r>
            <a:r>
              <a:rPr lang="en-US" b="1" i="1" dirty="0">
                <a:latin typeface="Calibri" charset="0"/>
                <a:ea typeface="ＭＳ Ｐゴシック" charset="0"/>
                <a:cs typeface="ＭＳ Ｐゴシック" charset="0"/>
              </a:rPr>
              <a:t>Calpurnia</a:t>
            </a:r>
            <a:r>
              <a:rPr lang="en-US" dirty="0">
                <a:latin typeface="Calibri" charset="0"/>
                <a:ea typeface="ＭＳ Ｐゴシック" charset="0"/>
                <a:cs typeface="ＭＳ Ｐゴシック" charset="0"/>
              </a:rPr>
              <a:t>?</a:t>
            </a:r>
          </a:p>
          <a:p>
            <a:pPr eaLnBrk="1" hangingPunct="1"/>
            <a:r>
              <a:rPr lang="en-US" dirty="0">
                <a:latin typeface="Calibri" charset="0"/>
                <a:ea typeface="ＭＳ Ｐゴシック" charset="0"/>
                <a:cs typeface="ＭＳ Ｐゴシック" charset="0"/>
              </a:rPr>
              <a:t>Why is that not the answer?</a:t>
            </a:r>
          </a:p>
          <a:p>
            <a:pPr lvl="1" eaLnBrk="1" hangingPunct="1"/>
            <a:r>
              <a:rPr lang="en-US" dirty="0">
                <a:latin typeface="Calibri" charset="0"/>
                <a:ea typeface="ＭＳ Ｐゴシック" charset="0"/>
              </a:rPr>
              <a:t>Slow (for large corpora)</a:t>
            </a:r>
          </a:p>
          <a:p>
            <a:pPr lvl="1" eaLnBrk="1" hangingPunct="1"/>
            <a:r>
              <a:rPr lang="en-US" i="1" u="sng" dirty="0">
                <a:latin typeface="Calibri" charset="0"/>
                <a:ea typeface="ＭＳ Ｐゴシック" charset="0"/>
              </a:rPr>
              <a:t>NOT</a:t>
            </a:r>
            <a:r>
              <a:rPr lang="en-US" dirty="0">
                <a:latin typeface="Calibri" charset="0"/>
                <a:ea typeface="ＭＳ Ｐゴシック" charset="0"/>
              </a:rPr>
              <a:t> </a:t>
            </a:r>
            <a:r>
              <a:rPr lang="en-US" b="1" i="1" dirty="0">
                <a:latin typeface="Calibri" charset="0"/>
                <a:ea typeface="ＭＳ Ｐゴシック" charset="0"/>
              </a:rPr>
              <a:t>Calpurnia</a:t>
            </a:r>
            <a:r>
              <a:rPr lang="en-US" dirty="0">
                <a:latin typeface="Calibri" charset="0"/>
                <a:ea typeface="ＭＳ Ｐゴシック" charset="0"/>
              </a:rPr>
              <a:t> is non-trivial</a:t>
            </a:r>
          </a:p>
          <a:p>
            <a:pPr lvl="1" eaLnBrk="1" hangingPunct="1"/>
            <a:r>
              <a:rPr lang="en-US" dirty="0">
                <a:latin typeface="Calibri" charset="0"/>
                <a:ea typeface="ＭＳ Ｐゴシック" charset="0"/>
              </a:rPr>
              <a:t>Other operations (e.g., find the word </a:t>
            </a:r>
            <a:r>
              <a:rPr lang="en-US" b="1" i="1" dirty="0">
                <a:latin typeface="Calibri" charset="0"/>
                <a:ea typeface="ＭＳ Ｐゴシック" charset="0"/>
              </a:rPr>
              <a:t>Romans </a:t>
            </a:r>
            <a:r>
              <a:rPr lang="en-US" dirty="0">
                <a:latin typeface="Calibri" charset="0"/>
                <a:ea typeface="ＭＳ Ｐゴシック" charset="0"/>
              </a:rPr>
              <a:t>near</a:t>
            </a:r>
            <a:r>
              <a:rPr lang="en-US" b="1" dirty="0">
                <a:latin typeface="Calibri" charset="0"/>
                <a:ea typeface="ＭＳ Ｐゴシック" charset="0"/>
              </a:rPr>
              <a:t> </a:t>
            </a:r>
            <a:r>
              <a:rPr lang="en-US" b="1" i="1" dirty="0">
                <a:latin typeface="Calibri" charset="0"/>
                <a:ea typeface="ＭＳ Ｐゴシック" charset="0"/>
              </a:rPr>
              <a:t>countrymen</a:t>
            </a:r>
            <a:r>
              <a:rPr lang="en-US" dirty="0">
                <a:latin typeface="Calibri" charset="0"/>
                <a:ea typeface="ＭＳ Ｐゴシック" charset="0"/>
              </a:rPr>
              <a:t>) not feasible</a:t>
            </a:r>
          </a:p>
          <a:p>
            <a:pPr lvl="1" eaLnBrk="1" hangingPunct="1"/>
            <a:r>
              <a:rPr lang="en-US" dirty="0">
                <a:latin typeface="Calibri" charset="0"/>
                <a:ea typeface="ＭＳ Ｐゴシック" charset="0"/>
              </a:rPr>
              <a:t>Ranked retrieval (best documents to return)</a:t>
            </a:r>
          </a:p>
          <a:p>
            <a:pPr lvl="2" eaLnBrk="1" hangingPunct="1"/>
            <a:r>
              <a:rPr lang="en-US" dirty="0">
                <a:latin typeface="Calibri" charset="0"/>
                <a:ea typeface="ＭＳ Ｐゴシック" charset="0"/>
              </a:rPr>
              <a:t>Later lectures</a:t>
            </a:r>
          </a:p>
        </p:txBody>
      </p:sp>
      <p:sp>
        <p:nvSpPr>
          <p:cNvPr id="2253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BE377015-F74D-7946-82CD-767C264577B5}" type="slidenum">
              <a:rPr lang="en-US" sz="1200">
                <a:solidFill>
                  <a:srgbClr val="898989"/>
                </a:solidFill>
                <a:latin typeface="Calibri" charset="0"/>
              </a:rPr>
              <a:pPr eaLnBrk="1" hangingPunct="1"/>
              <a:t>9</a:t>
            </a:fld>
            <a:endParaRPr lang="en-US" sz="1200">
              <a:solidFill>
                <a:srgbClr val="898989"/>
              </a:solidFill>
              <a:latin typeface="Calibri" charset="0"/>
            </a:endParaRPr>
          </a:p>
        </p:txBody>
      </p:sp>
      <p:sp>
        <p:nvSpPr>
          <p:cNvPr id="22533"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54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5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54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16724</TotalTime>
  <Words>2591</Words>
  <Application>Microsoft Macintosh PowerPoint</Application>
  <PresentationFormat>On-screen Show (4:3)</PresentationFormat>
  <Paragraphs>562</Paragraphs>
  <Slides>55</Slides>
  <Notes>6</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IIR-slides</vt:lpstr>
      <vt:lpstr>Worksheet</vt:lpstr>
      <vt:lpstr>Slide 1</vt:lpstr>
      <vt:lpstr>Information Retrieval</vt:lpstr>
      <vt:lpstr>Unstructured (text) vs. structured (database) data in the mid-nineties</vt:lpstr>
      <vt:lpstr>Unstructured (text) vs. structured (database) data today</vt:lpstr>
      <vt:lpstr>Basic assumptions of Information Retrieval</vt:lpstr>
      <vt:lpstr>How good are the retrieved docs?</vt:lpstr>
      <vt:lpstr>Slide 7</vt:lpstr>
      <vt:lpstr>Slide 8</vt:lpstr>
      <vt:lpstr>Unstructured data in 1620</vt:lpstr>
      <vt:lpstr>Term-document incidence matrices</vt:lpstr>
      <vt:lpstr>Incidence vectors</vt:lpstr>
      <vt:lpstr>Answers to query</vt:lpstr>
      <vt:lpstr>Bigger collections</vt:lpstr>
      <vt:lpstr>Can’t build the matrix</vt:lpstr>
      <vt:lpstr>Slide 15</vt:lpstr>
      <vt:lpstr>Slide 16</vt:lpstr>
      <vt:lpstr>Inverted index</vt:lpstr>
      <vt:lpstr>Inverted index</vt:lpstr>
      <vt:lpstr>Slide 19</vt:lpstr>
      <vt:lpstr>Building an inverted index</vt:lpstr>
      <vt:lpstr>Inverted index construction</vt:lpstr>
      <vt:lpstr>Inverted index construction</vt:lpstr>
      <vt:lpstr>Initial stages of text processing</vt:lpstr>
      <vt:lpstr>Indexer steps: Token sequence</vt:lpstr>
      <vt:lpstr>Indexer steps: Sort</vt:lpstr>
      <vt:lpstr>Indexer steps: Dictionary &amp; Postings</vt:lpstr>
      <vt:lpstr>Where do we pay in storage?</vt:lpstr>
      <vt:lpstr>Slide 28</vt:lpstr>
      <vt:lpstr>Slide 29</vt:lpstr>
      <vt:lpstr>The index we just built</vt:lpstr>
      <vt:lpstr>Query processing: AND</vt:lpstr>
      <vt:lpstr>The merge</vt:lpstr>
      <vt:lpstr>The merge</vt:lpstr>
      <vt:lpstr>Intersecting two postings lists (a “merge” algorithm)</vt:lpstr>
      <vt:lpstr>Intersecting two postings lists</vt:lpstr>
      <vt:lpstr>Intersecting two postings lists</vt:lpstr>
      <vt:lpstr>Slide 37</vt:lpstr>
      <vt:lpstr>Query processing: Exercise</vt:lpstr>
      <vt:lpstr>Boolean retrieval model: Assessment</vt:lpstr>
      <vt:lpstr>Slide 40</vt:lpstr>
      <vt:lpstr>Query optimization</vt:lpstr>
      <vt:lpstr>Boolean queries: Exact match</vt:lpstr>
      <vt:lpstr>Example: WestLaw   http://www.westlaw.com/</vt:lpstr>
      <vt:lpstr>Example: WestLaw   http://www.westlaw.com/</vt:lpstr>
      <vt:lpstr>Boolean queries:  More general merges</vt:lpstr>
      <vt:lpstr>Merging</vt:lpstr>
      <vt:lpstr>Query optimization</vt:lpstr>
      <vt:lpstr>Query optimization example</vt:lpstr>
      <vt:lpstr>Exercise</vt:lpstr>
      <vt:lpstr>More general optimization</vt:lpstr>
      <vt:lpstr>Slide 51</vt:lpstr>
      <vt:lpstr>Slide 52</vt:lpstr>
      <vt:lpstr>Query processing exercises</vt:lpstr>
      <vt:lpstr>Westlaw: Example queries</vt:lpstr>
      <vt:lpstr>Cont…</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RVR</cp:lastModifiedBy>
  <cp:revision>325</cp:revision>
  <cp:lastPrinted>2019-04-04T04:15:45Z</cp:lastPrinted>
  <dcterms:created xsi:type="dcterms:W3CDTF">2009-09-21T23:46:17Z</dcterms:created>
  <dcterms:modified xsi:type="dcterms:W3CDTF">2022-11-24T08:33:26Z</dcterms:modified>
</cp:coreProperties>
</file>