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0e07146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0e07146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0e07146c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0e07146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0e07146c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0e07146c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0e07146c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0e07146c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0e07146c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0e07146c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0e07146c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0e07146c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0e07146c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0e07146c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55425"/>
            <a:ext cx="8520600" cy="14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/>
              <a:t>L’utilisation des bienfaits de la musique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Sur les individus au sein de la société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4725900"/>
            <a:ext cx="18921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Hugo BOURREAU</a:t>
            </a:r>
            <a:endParaRPr sz="1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6452100" y="4725900"/>
            <a:ext cx="26919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Le 31 Mars 2021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588450"/>
            <a:ext cx="8520600" cy="6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Plan de la présentation</a:t>
            </a:r>
            <a:endParaRPr sz="28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754900"/>
            <a:ext cx="8520600" cy="18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Pourquoi la musique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Quels sont les impacts/effets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Des questions que nous pouvons nous poser</a:t>
            </a:r>
            <a:endParaRPr sz="1800"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8708400" y="4725900"/>
            <a:ext cx="435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2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894025" y="1719775"/>
            <a:ext cx="26919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600">
                <a:solidFill>
                  <a:srgbClr val="3C78D8"/>
                </a:solidFill>
              </a:rPr>
              <a:t>Sujet qui nous touche tous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894038" y="2725000"/>
            <a:ext cx="2691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Prendre conscience des effets</a:t>
            </a:r>
            <a:endParaRPr sz="1600"/>
          </a:p>
        </p:txBody>
      </p:sp>
      <p:cxnSp>
        <p:nvCxnSpPr>
          <p:cNvPr id="71" name="Google Shape;71;p15"/>
          <p:cNvCxnSpPr>
            <a:stCxn id="69" idx="2"/>
            <a:endCxn id="70" idx="0"/>
          </p:cNvCxnSpPr>
          <p:nvPr/>
        </p:nvCxnSpPr>
        <p:spPr>
          <a:xfrm>
            <a:off x="2239975" y="2224975"/>
            <a:ext cx="0" cy="50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5167000" y="1719775"/>
            <a:ext cx="29961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600">
                <a:solidFill>
                  <a:srgbClr val="3C78D8"/>
                </a:solidFill>
              </a:rPr>
              <a:t>Sens important chez l’homme</a:t>
            </a:r>
            <a:endParaRPr sz="1600">
              <a:solidFill>
                <a:srgbClr val="3C78D8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188" y="2431625"/>
            <a:ext cx="3169725" cy="18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080163" y="4283975"/>
            <a:ext cx="31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lt2"/>
                </a:solidFill>
              </a:rPr>
              <a:t>https://www.frontiersin.org/articles/10.3389/fpsyg.2019.02246/full</a:t>
            </a:r>
            <a:endParaRPr sz="800">
              <a:solidFill>
                <a:schemeClr val="lt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531" y="3340301"/>
            <a:ext cx="2078925" cy="13856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708400" y="4725900"/>
            <a:ext cx="435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3</a:t>
            </a:r>
            <a:endParaRPr sz="1600"/>
          </a:p>
        </p:txBody>
      </p:sp>
      <p:sp>
        <p:nvSpPr>
          <p:cNvPr id="77" name="Google Shape;77;p15"/>
          <p:cNvSpPr txBox="1"/>
          <p:nvPr>
            <p:ph type="ctrTitle"/>
          </p:nvPr>
        </p:nvSpPr>
        <p:spPr>
          <a:xfrm>
            <a:off x="311700" y="588450"/>
            <a:ext cx="8520600" cy="6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Pourquoi la musique ?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975" y="2723000"/>
            <a:ext cx="285750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305775" y="2305400"/>
            <a:ext cx="26919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Système limbique</a:t>
            </a:r>
            <a:endParaRPr sz="1600"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1305775" y="1490650"/>
            <a:ext cx="26919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3C78D8"/>
                </a:solidFill>
              </a:rPr>
              <a:t>Effets physiologiques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85" name="Google Shape;85;p16"/>
          <p:cNvCxnSpPr>
            <a:stCxn id="84" idx="2"/>
            <a:endCxn id="83" idx="0"/>
          </p:cNvCxnSpPr>
          <p:nvPr/>
        </p:nvCxnSpPr>
        <p:spPr>
          <a:xfrm>
            <a:off x="2651725" y="1908250"/>
            <a:ext cx="0" cy="39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5746625" y="2532125"/>
            <a:ext cx="19089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6AA84F"/>
                </a:solidFill>
              </a:rPr>
              <a:t>Gère les émotions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5481125" y="3820225"/>
            <a:ext cx="24399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6AA84F"/>
                </a:solidFill>
              </a:rPr>
              <a:t>Faculté d’apprentissage</a:t>
            </a:r>
            <a:endParaRPr sz="1600">
              <a:solidFill>
                <a:srgbClr val="6AA84F"/>
              </a:solidFill>
            </a:endParaRPr>
          </a:p>
        </p:txBody>
      </p:sp>
      <p:cxnSp>
        <p:nvCxnSpPr>
          <p:cNvPr id="88" name="Google Shape;88;p16"/>
          <p:cNvCxnSpPr>
            <a:stCxn id="82" idx="3"/>
            <a:endCxn id="86" idx="1"/>
          </p:cNvCxnSpPr>
          <p:nvPr/>
        </p:nvCxnSpPr>
        <p:spPr>
          <a:xfrm flipH="1" rot="10800000">
            <a:off x="4080475" y="2740813"/>
            <a:ext cx="1666200" cy="76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82" idx="3"/>
            <a:endCxn id="87" idx="1"/>
          </p:cNvCxnSpPr>
          <p:nvPr/>
        </p:nvCxnSpPr>
        <p:spPr>
          <a:xfrm>
            <a:off x="4080475" y="3508813"/>
            <a:ext cx="1400700" cy="52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8708400" y="4725900"/>
            <a:ext cx="435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4</a:t>
            </a:r>
            <a:endParaRPr sz="1600"/>
          </a:p>
        </p:txBody>
      </p:sp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0" y="588450"/>
            <a:ext cx="8520600" cy="6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Quels sont les impacts/effets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1195725" y="2189750"/>
            <a:ext cx="16935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06666"/>
                </a:solidFill>
              </a:rPr>
              <a:t>Sympathique</a:t>
            </a:r>
            <a:endParaRPr sz="1600">
              <a:solidFill>
                <a:srgbClr val="E06666"/>
              </a:solidFill>
            </a:endParaRPr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3199900" y="1385238"/>
            <a:ext cx="26919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3C78D8"/>
                </a:solidFill>
              </a:rPr>
              <a:t>Système nerveux central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98" name="Google Shape;98;p17"/>
          <p:cNvCxnSpPr>
            <a:stCxn id="97" idx="2"/>
            <a:endCxn id="96" idx="0"/>
          </p:cNvCxnSpPr>
          <p:nvPr/>
        </p:nvCxnSpPr>
        <p:spPr>
          <a:xfrm flipH="1">
            <a:off x="2042350" y="1802838"/>
            <a:ext cx="2503500" cy="38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5151900" y="2189750"/>
            <a:ext cx="21699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06666"/>
                </a:solidFill>
              </a:rPr>
              <a:t>Parasympathique</a:t>
            </a:r>
            <a:endParaRPr sz="1600">
              <a:solidFill>
                <a:srgbClr val="E06666"/>
              </a:solidFill>
            </a:endParaRPr>
          </a:p>
        </p:txBody>
      </p:sp>
      <p:cxnSp>
        <p:nvCxnSpPr>
          <p:cNvPr id="100" name="Google Shape;100;p17"/>
          <p:cNvCxnSpPr>
            <a:stCxn id="97" idx="2"/>
            <a:endCxn id="99" idx="0"/>
          </p:cNvCxnSpPr>
          <p:nvPr/>
        </p:nvCxnSpPr>
        <p:spPr>
          <a:xfrm>
            <a:off x="4545850" y="1802838"/>
            <a:ext cx="1691100" cy="38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530850" y="3249000"/>
            <a:ext cx="16935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Augmentation</a:t>
            </a:r>
            <a:endParaRPr sz="1600"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74500" y="4308250"/>
            <a:ext cx="7935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6AA84F"/>
                </a:solidFill>
              </a:rPr>
              <a:t>Force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1306825" y="4308300"/>
            <a:ext cx="18351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6AA84F"/>
                </a:solidFill>
              </a:rPr>
              <a:t>Rythme cardiaque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2400075" y="3150175"/>
            <a:ext cx="18351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6AA84F"/>
                </a:solidFill>
              </a:rPr>
              <a:t>Dilater voies respiratoires</a:t>
            </a:r>
            <a:endParaRPr sz="1600">
              <a:solidFill>
                <a:srgbClr val="6AA84F"/>
              </a:solidFill>
            </a:endParaRPr>
          </a:p>
        </p:txBody>
      </p:sp>
      <p:cxnSp>
        <p:nvCxnSpPr>
          <p:cNvPr id="105" name="Google Shape;105;p17"/>
          <p:cNvCxnSpPr>
            <a:stCxn id="96" idx="2"/>
            <a:endCxn id="101" idx="0"/>
          </p:cNvCxnSpPr>
          <p:nvPr/>
        </p:nvCxnSpPr>
        <p:spPr>
          <a:xfrm flipH="1">
            <a:off x="1377675" y="2607350"/>
            <a:ext cx="664800" cy="64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>
            <a:stCxn id="101" idx="2"/>
            <a:endCxn id="102" idx="0"/>
          </p:cNvCxnSpPr>
          <p:nvPr/>
        </p:nvCxnSpPr>
        <p:spPr>
          <a:xfrm flipH="1">
            <a:off x="671400" y="3666600"/>
            <a:ext cx="706200" cy="64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101" idx="2"/>
            <a:endCxn id="103" idx="0"/>
          </p:cNvCxnSpPr>
          <p:nvPr/>
        </p:nvCxnSpPr>
        <p:spPr>
          <a:xfrm>
            <a:off x="1377600" y="3666600"/>
            <a:ext cx="846900" cy="64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96" idx="2"/>
            <a:endCxn id="104" idx="0"/>
          </p:cNvCxnSpPr>
          <p:nvPr/>
        </p:nvCxnSpPr>
        <p:spPr>
          <a:xfrm>
            <a:off x="2042475" y="2607350"/>
            <a:ext cx="12753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5257650" y="3249025"/>
            <a:ext cx="16935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Diminu</a:t>
            </a:r>
            <a:r>
              <a:rPr lang="fr" sz="1600"/>
              <a:t>tion</a:t>
            </a:r>
            <a:endParaRPr sz="1600"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6749650" y="4308300"/>
            <a:ext cx="18351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6AA84F"/>
                </a:solidFill>
              </a:rPr>
              <a:t>Rythme cardiaque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4662950" y="4308300"/>
            <a:ext cx="18351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6AA84F"/>
                </a:solidFill>
              </a:rPr>
              <a:t>Pression artérielle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034400" y="3150175"/>
            <a:ext cx="18351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6AA84F"/>
                </a:solidFill>
              </a:rPr>
              <a:t>Sensation de bien-être</a:t>
            </a:r>
            <a:endParaRPr sz="1600">
              <a:solidFill>
                <a:srgbClr val="6AA84F"/>
              </a:solidFill>
            </a:endParaRPr>
          </a:p>
        </p:txBody>
      </p:sp>
      <p:cxnSp>
        <p:nvCxnSpPr>
          <p:cNvPr id="113" name="Google Shape;113;p17"/>
          <p:cNvCxnSpPr>
            <a:stCxn id="99" idx="2"/>
            <a:endCxn id="109" idx="0"/>
          </p:cNvCxnSpPr>
          <p:nvPr/>
        </p:nvCxnSpPr>
        <p:spPr>
          <a:xfrm flipH="1">
            <a:off x="6104550" y="2607350"/>
            <a:ext cx="132300" cy="64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stCxn id="99" idx="2"/>
            <a:endCxn id="112" idx="0"/>
          </p:cNvCxnSpPr>
          <p:nvPr/>
        </p:nvCxnSpPr>
        <p:spPr>
          <a:xfrm>
            <a:off x="6236850" y="2607350"/>
            <a:ext cx="1715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109" idx="2"/>
            <a:endCxn id="110" idx="0"/>
          </p:cNvCxnSpPr>
          <p:nvPr/>
        </p:nvCxnSpPr>
        <p:spPr>
          <a:xfrm>
            <a:off x="6104400" y="3666625"/>
            <a:ext cx="1562700" cy="64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stCxn id="109" idx="2"/>
            <a:endCxn id="111" idx="0"/>
          </p:cNvCxnSpPr>
          <p:nvPr/>
        </p:nvCxnSpPr>
        <p:spPr>
          <a:xfrm flipH="1">
            <a:off x="5580600" y="3666625"/>
            <a:ext cx="523800" cy="64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8708400" y="4725900"/>
            <a:ext cx="435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5</a:t>
            </a:r>
            <a:endParaRPr sz="1600"/>
          </a:p>
        </p:txBody>
      </p:sp>
      <p:sp>
        <p:nvSpPr>
          <p:cNvPr id="118" name="Google Shape;118;p17"/>
          <p:cNvSpPr txBox="1"/>
          <p:nvPr>
            <p:ph type="ctrTitle"/>
          </p:nvPr>
        </p:nvSpPr>
        <p:spPr>
          <a:xfrm>
            <a:off x="311700" y="588450"/>
            <a:ext cx="8520600" cy="6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Quels sont les impacts/effets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8708400" y="4725900"/>
            <a:ext cx="435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6</a:t>
            </a:r>
            <a:endParaRPr sz="1600"/>
          </a:p>
        </p:txBody>
      </p:sp>
      <p:sp>
        <p:nvSpPr>
          <p:cNvPr id="124" name="Google Shape;124;p18"/>
          <p:cNvSpPr txBox="1"/>
          <p:nvPr>
            <p:ph type="ctrTitle"/>
          </p:nvPr>
        </p:nvSpPr>
        <p:spPr>
          <a:xfrm>
            <a:off x="311700" y="588450"/>
            <a:ext cx="8520600" cy="6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Des questions que nous pouvons nous poser</a:t>
            </a:r>
            <a:endParaRPr sz="2800"/>
          </a:p>
        </p:txBody>
      </p:sp>
      <p:sp>
        <p:nvSpPr>
          <p:cNvPr id="125" name="Google Shape;125;p18"/>
          <p:cNvSpPr txBox="1"/>
          <p:nvPr/>
        </p:nvSpPr>
        <p:spPr>
          <a:xfrm>
            <a:off x="631650" y="1999950"/>
            <a:ext cx="78807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La musique peut-elle être une solution pour combattre le stress des étudiants ?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Quelle est la place de la musique dans le développement de soi ?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Quelle alternative à la musique pouvons nous utiliser chez les personnes en situation de handicap 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8708400" y="4725900"/>
            <a:ext cx="435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7</a:t>
            </a:r>
            <a:endParaRPr sz="1600"/>
          </a:p>
        </p:txBody>
      </p:sp>
      <p:sp>
        <p:nvSpPr>
          <p:cNvPr id="131" name="Google Shape;131;p19"/>
          <p:cNvSpPr txBox="1"/>
          <p:nvPr>
            <p:ph type="ctrTitle"/>
          </p:nvPr>
        </p:nvSpPr>
        <p:spPr>
          <a:xfrm>
            <a:off x="311700" y="588450"/>
            <a:ext cx="8520600" cy="6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Merci de votre écoute</a:t>
            </a:r>
            <a:endParaRPr sz="2800"/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3226050" y="2362950"/>
            <a:ext cx="26919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Discussion time !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