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9"/>
  </p:notesMasterIdLst>
  <p:handoutMasterIdLst>
    <p:handoutMasterId r:id="rId20"/>
  </p:handoutMasterIdLst>
  <p:sldIdLst>
    <p:sldId id="1368" r:id="rId5"/>
    <p:sldId id="1367" r:id="rId6"/>
    <p:sldId id="1378" r:id="rId7"/>
    <p:sldId id="1318" r:id="rId8"/>
    <p:sldId id="1379" r:id="rId9"/>
    <p:sldId id="1364" r:id="rId10"/>
    <p:sldId id="1386" r:id="rId11"/>
    <p:sldId id="1380" r:id="rId12"/>
    <p:sldId id="1382" r:id="rId13"/>
    <p:sldId id="1381" r:id="rId14"/>
    <p:sldId id="1383" r:id="rId15"/>
    <p:sldId id="1384" r:id="rId16"/>
    <p:sldId id="1385" r:id="rId17"/>
    <p:sldId id="1326" r:id="rId1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chine Learning &amp; Data Science Conference Template" id="{A073DAE3-B461-442F-A3D3-6642BD875E45}">
          <p14:sldIdLst>
            <p14:sldId id="1368"/>
            <p14:sldId id="1367"/>
            <p14:sldId id="1378"/>
            <p14:sldId id="1318"/>
            <p14:sldId id="1379"/>
            <p14:sldId id="1364"/>
            <p14:sldId id="1386"/>
            <p14:sldId id="1380"/>
            <p14:sldId id="1382"/>
            <p14:sldId id="1381"/>
            <p14:sldId id="1383"/>
            <p14:sldId id="1384"/>
            <p14:sldId id="1385"/>
            <p14:sldId id="1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050"/>
    <a:srgbClr val="E81123"/>
    <a:srgbClr val="000000"/>
    <a:srgbClr val="525252"/>
    <a:srgbClr val="0078D7"/>
    <a:srgbClr val="00188F"/>
    <a:srgbClr val="107C10"/>
    <a:srgbClr val="008272"/>
    <a:srgbClr val="B40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94162" autoAdjust="0"/>
  </p:normalViewPr>
  <p:slideViewPr>
    <p:cSldViewPr>
      <p:cViewPr>
        <p:scale>
          <a:sx n="113" d="100"/>
          <a:sy n="113" d="100"/>
        </p:scale>
        <p:origin x="234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51" d="100"/>
          <a:sy n="51" d="100"/>
        </p:scale>
        <p:origin x="2886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D70A26-C2E2-41AC-A1A2-741BF59FCCB9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EA945B-B61B-4D52-88BA-88D35047851D}">
      <dgm:prSet phldrT="[Text]" custT="1"/>
      <dgm:spPr>
        <a:ln w="28575">
          <a:solidFill>
            <a:schemeClr val="tx1"/>
          </a:solidFill>
        </a:ln>
      </dgm:spPr>
      <dgm:t>
        <a:bodyPr/>
        <a:lstStyle/>
        <a:p>
          <a:r>
            <a:rPr lang="en-US" sz="3200" dirty="0" smtClean="0">
              <a:latin typeface="Segoe UI" panose="020B0502040204020203" pitchFamily="34" charset="0"/>
              <a:cs typeface="Segoe UI" panose="020B0502040204020203" pitchFamily="34" charset="0"/>
            </a:rPr>
            <a:t>Acquire</a:t>
          </a:r>
          <a:endParaRPr lang="en-US" sz="3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3BEBCEE-A861-4A3D-A6A9-28BE3CB5D6CB}" type="parTrans" cxnId="{ADF53DC5-F4B4-4FAB-B8A4-75DB1CC3836A}">
      <dgm:prSet/>
      <dgm:spPr/>
      <dgm:t>
        <a:bodyPr/>
        <a:lstStyle/>
        <a:p>
          <a:endParaRPr lang="en-US" sz="3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87708A0-64D7-418F-9288-C177250F2DDF}" type="sibTrans" cxnId="{ADF53DC5-F4B4-4FAB-B8A4-75DB1CC3836A}">
      <dgm:prSet custT="1"/>
      <dgm:spPr/>
      <dgm:t>
        <a:bodyPr/>
        <a:lstStyle/>
        <a:p>
          <a:endParaRPr lang="en-US" sz="3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DF53F73-A605-444D-9A38-FB79C12B7AF9}">
      <dgm:prSet phldrT="[Text]" custT="1"/>
      <dgm:spPr>
        <a:ln w="28575">
          <a:solidFill>
            <a:schemeClr val="tx1"/>
          </a:solidFill>
        </a:ln>
      </dgm:spPr>
      <dgm:t>
        <a:bodyPr/>
        <a:lstStyle/>
        <a:p>
          <a:r>
            <a:rPr lang="en-US" sz="3200" dirty="0" smtClean="0">
              <a:latin typeface="Segoe UI" panose="020B0502040204020203" pitchFamily="34" charset="0"/>
              <a:cs typeface="Segoe UI" panose="020B0502040204020203" pitchFamily="34" charset="0"/>
            </a:rPr>
            <a:t>Explore</a:t>
          </a:r>
          <a:endParaRPr lang="en-US" sz="3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66C40B7-3893-4625-951F-75B0BBD366CA}" type="parTrans" cxnId="{D62AEC07-9DD7-4F72-9881-B327F42EE0B3}">
      <dgm:prSet/>
      <dgm:spPr/>
      <dgm:t>
        <a:bodyPr/>
        <a:lstStyle/>
        <a:p>
          <a:endParaRPr lang="en-US" sz="3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ABE4B5A-0361-4125-A25E-F298A0F08C19}" type="sibTrans" cxnId="{D62AEC07-9DD7-4F72-9881-B327F42EE0B3}">
      <dgm:prSet custT="1"/>
      <dgm:spPr/>
      <dgm:t>
        <a:bodyPr/>
        <a:lstStyle/>
        <a:p>
          <a:endParaRPr lang="en-US" sz="3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71C1AC9-5A6F-484F-8168-DF1D87F1FE9C}">
      <dgm:prSet phldrT="[Text]" custT="1"/>
      <dgm:spPr>
        <a:ln w="28575">
          <a:solidFill>
            <a:schemeClr val="tx1"/>
          </a:solidFill>
        </a:ln>
      </dgm:spPr>
      <dgm:t>
        <a:bodyPr/>
        <a:lstStyle/>
        <a:p>
          <a:r>
            <a:rPr lang="en-US" sz="3200" dirty="0" smtClean="0">
              <a:latin typeface="Segoe UI" panose="020B0502040204020203" pitchFamily="34" charset="0"/>
              <a:cs typeface="Segoe UI" panose="020B0502040204020203" pitchFamily="34" charset="0"/>
            </a:rPr>
            <a:t>Visualize</a:t>
          </a:r>
          <a:endParaRPr lang="en-US" sz="3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04970FE-1B73-473B-83AA-CFEB5111359F}" type="parTrans" cxnId="{1C616808-5873-4854-9F1A-3703D0AE5977}">
      <dgm:prSet/>
      <dgm:spPr/>
      <dgm:t>
        <a:bodyPr/>
        <a:lstStyle/>
        <a:p>
          <a:endParaRPr lang="en-US" sz="3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5B0CDF9-60FB-41C0-9061-CB32891DB9A2}" type="sibTrans" cxnId="{1C616808-5873-4854-9F1A-3703D0AE5977}">
      <dgm:prSet custT="1"/>
      <dgm:spPr/>
      <dgm:t>
        <a:bodyPr/>
        <a:lstStyle/>
        <a:p>
          <a:endParaRPr lang="en-US" sz="3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D3EBB05-A5D2-4F0A-BAC2-0A869E35771B}" type="pres">
      <dgm:prSet presAssocID="{09D70A26-C2E2-41AC-A1A2-741BF59FCCB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DBBAB0-4528-43EB-8C4E-78BE3DBEFFA7}" type="pres">
      <dgm:prSet presAssocID="{5DEA945B-B61B-4D52-88BA-88D35047851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44B7E-3F0E-4D25-8C24-F461112F7788}" type="pres">
      <dgm:prSet presAssocID="{D87708A0-64D7-418F-9288-C177250F2DD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1100895-A39E-41D2-8B8E-70E6952D019E}" type="pres">
      <dgm:prSet presAssocID="{D87708A0-64D7-418F-9288-C177250F2DD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4D27865-2851-4019-8673-8590AF1E94DA}" type="pres">
      <dgm:prSet presAssocID="{8DF53F73-A605-444D-9A38-FB79C12B7AF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E34706-92BD-4778-8047-EB67B4B76786}" type="pres">
      <dgm:prSet presAssocID="{7ABE4B5A-0361-4125-A25E-F298A0F08C1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83DC2CE-5409-40E5-97FE-59983A3DE03A}" type="pres">
      <dgm:prSet presAssocID="{7ABE4B5A-0361-4125-A25E-F298A0F08C1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32FBC0C-CC26-4608-828C-FE0152101D2D}" type="pres">
      <dgm:prSet presAssocID="{871C1AC9-5A6F-484F-8168-DF1D87F1FE9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18E79-CCB9-4D94-858C-CDCF3EBADDD9}" type="pres">
      <dgm:prSet presAssocID="{E5B0CDF9-60FB-41C0-9061-CB32891DB9A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71DC193-FD8C-4148-9B9C-665B1E203260}" type="pres">
      <dgm:prSet presAssocID="{E5B0CDF9-60FB-41C0-9061-CB32891DB9A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2761A98-6E14-4258-8B5E-F81674156C19}" type="presOf" srcId="{871C1AC9-5A6F-484F-8168-DF1D87F1FE9C}" destId="{032FBC0C-CC26-4608-828C-FE0152101D2D}" srcOrd="0" destOrd="0" presId="urn:microsoft.com/office/officeart/2005/8/layout/cycle2"/>
    <dgm:cxn modelId="{BEFCA69E-848E-4FCE-853F-A427903B9159}" type="presOf" srcId="{7ABE4B5A-0361-4125-A25E-F298A0F08C19}" destId="{A83DC2CE-5409-40E5-97FE-59983A3DE03A}" srcOrd="1" destOrd="0" presId="urn:microsoft.com/office/officeart/2005/8/layout/cycle2"/>
    <dgm:cxn modelId="{3E75C885-260B-4376-AB94-4F89BA1143C8}" type="presOf" srcId="{5DEA945B-B61B-4D52-88BA-88D35047851D}" destId="{95DBBAB0-4528-43EB-8C4E-78BE3DBEFFA7}" srcOrd="0" destOrd="0" presId="urn:microsoft.com/office/officeart/2005/8/layout/cycle2"/>
    <dgm:cxn modelId="{817579D3-14B6-445D-9AB3-35277A1CDECD}" type="presOf" srcId="{D87708A0-64D7-418F-9288-C177250F2DDF}" destId="{63744B7E-3F0E-4D25-8C24-F461112F7788}" srcOrd="0" destOrd="0" presId="urn:microsoft.com/office/officeart/2005/8/layout/cycle2"/>
    <dgm:cxn modelId="{1C616808-5873-4854-9F1A-3703D0AE5977}" srcId="{09D70A26-C2E2-41AC-A1A2-741BF59FCCB9}" destId="{871C1AC9-5A6F-484F-8168-DF1D87F1FE9C}" srcOrd="2" destOrd="0" parTransId="{E04970FE-1B73-473B-83AA-CFEB5111359F}" sibTransId="{E5B0CDF9-60FB-41C0-9061-CB32891DB9A2}"/>
    <dgm:cxn modelId="{D62AEC07-9DD7-4F72-9881-B327F42EE0B3}" srcId="{09D70A26-C2E2-41AC-A1A2-741BF59FCCB9}" destId="{8DF53F73-A605-444D-9A38-FB79C12B7AF9}" srcOrd="1" destOrd="0" parTransId="{F66C40B7-3893-4625-951F-75B0BBD366CA}" sibTransId="{7ABE4B5A-0361-4125-A25E-F298A0F08C19}"/>
    <dgm:cxn modelId="{ADF53DC5-F4B4-4FAB-B8A4-75DB1CC3836A}" srcId="{09D70A26-C2E2-41AC-A1A2-741BF59FCCB9}" destId="{5DEA945B-B61B-4D52-88BA-88D35047851D}" srcOrd="0" destOrd="0" parTransId="{93BEBCEE-A861-4A3D-A6A9-28BE3CB5D6CB}" sibTransId="{D87708A0-64D7-418F-9288-C177250F2DDF}"/>
    <dgm:cxn modelId="{7A60D484-B49F-4AE8-9F80-757B52861836}" type="presOf" srcId="{8DF53F73-A605-444D-9A38-FB79C12B7AF9}" destId="{E4D27865-2851-4019-8673-8590AF1E94DA}" srcOrd="0" destOrd="0" presId="urn:microsoft.com/office/officeart/2005/8/layout/cycle2"/>
    <dgm:cxn modelId="{9353A9D9-DDA2-4DB8-9BA6-8B070DA5074F}" type="presOf" srcId="{D87708A0-64D7-418F-9288-C177250F2DDF}" destId="{F1100895-A39E-41D2-8B8E-70E6952D019E}" srcOrd="1" destOrd="0" presId="urn:microsoft.com/office/officeart/2005/8/layout/cycle2"/>
    <dgm:cxn modelId="{379838E5-C66F-48F8-A49F-6504D5410B64}" type="presOf" srcId="{E5B0CDF9-60FB-41C0-9061-CB32891DB9A2}" destId="{271DC193-FD8C-4148-9B9C-665B1E203260}" srcOrd="1" destOrd="0" presId="urn:microsoft.com/office/officeart/2005/8/layout/cycle2"/>
    <dgm:cxn modelId="{2E167A25-9EC5-4D5F-AE2F-B4F8D25C5DBA}" type="presOf" srcId="{E5B0CDF9-60FB-41C0-9061-CB32891DB9A2}" destId="{98B18E79-CCB9-4D94-858C-CDCF3EBADDD9}" srcOrd="0" destOrd="0" presId="urn:microsoft.com/office/officeart/2005/8/layout/cycle2"/>
    <dgm:cxn modelId="{C702AD44-5595-4425-9D6B-747DBDCE7BAA}" type="presOf" srcId="{09D70A26-C2E2-41AC-A1A2-741BF59FCCB9}" destId="{AD3EBB05-A5D2-4F0A-BAC2-0A869E35771B}" srcOrd="0" destOrd="0" presId="urn:microsoft.com/office/officeart/2005/8/layout/cycle2"/>
    <dgm:cxn modelId="{A92A986F-D2F1-49D2-864F-4237FA6A9BDE}" type="presOf" srcId="{7ABE4B5A-0361-4125-A25E-F298A0F08C19}" destId="{53E34706-92BD-4778-8047-EB67B4B76786}" srcOrd="0" destOrd="0" presId="urn:microsoft.com/office/officeart/2005/8/layout/cycle2"/>
    <dgm:cxn modelId="{B5F80EA7-43BA-4C03-96FD-C9CDC52EE401}" type="presParOf" srcId="{AD3EBB05-A5D2-4F0A-BAC2-0A869E35771B}" destId="{95DBBAB0-4528-43EB-8C4E-78BE3DBEFFA7}" srcOrd="0" destOrd="0" presId="urn:microsoft.com/office/officeart/2005/8/layout/cycle2"/>
    <dgm:cxn modelId="{EDBCFEFB-DB95-4D7C-A347-932268F153DF}" type="presParOf" srcId="{AD3EBB05-A5D2-4F0A-BAC2-0A869E35771B}" destId="{63744B7E-3F0E-4D25-8C24-F461112F7788}" srcOrd="1" destOrd="0" presId="urn:microsoft.com/office/officeart/2005/8/layout/cycle2"/>
    <dgm:cxn modelId="{49E382AB-E1AA-4A0B-9940-115A667ED10D}" type="presParOf" srcId="{63744B7E-3F0E-4D25-8C24-F461112F7788}" destId="{F1100895-A39E-41D2-8B8E-70E6952D019E}" srcOrd="0" destOrd="0" presId="urn:microsoft.com/office/officeart/2005/8/layout/cycle2"/>
    <dgm:cxn modelId="{DF3FC0B2-0D3E-41D9-B396-41A90C676818}" type="presParOf" srcId="{AD3EBB05-A5D2-4F0A-BAC2-0A869E35771B}" destId="{E4D27865-2851-4019-8673-8590AF1E94DA}" srcOrd="2" destOrd="0" presId="urn:microsoft.com/office/officeart/2005/8/layout/cycle2"/>
    <dgm:cxn modelId="{4C97CD59-CC09-480B-B2C5-1F578A591973}" type="presParOf" srcId="{AD3EBB05-A5D2-4F0A-BAC2-0A869E35771B}" destId="{53E34706-92BD-4778-8047-EB67B4B76786}" srcOrd="3" destOrd="0" presId="urn:microsoft.com/office/officeart/2005/8/layout/cycle2"/>
    <dgm:cxn modelId="{8E8996C9-30C4-4C5A-92A3-A45066A9AA12}" type="presParOf" srcId="{53E34706-92BD-4778-8047-EB67B4B76786}" destId="{A83DC2CE-5409-40E5-97FE-59983A3DE03A}" srcOrd="0" destOrd="0" presId="urn:microsoft.com/office/officeart/2005/8/layout/cycle2"/>
    <dgm:cxn modelId="{1D692A25-5069-4878-9EB1-2B8FB5CF35E4}" type="presParOf" srcId="{AD3EBB05-A5D2-4F0A-BAC2-0A869E35771B}" destId="{032FBC0C-CC26-4608-828C-FE0152101D2D}" srcOrd="4" destOrd="0" presId="urn:microsoft.com/office/officeart/2005/8/layout/cycle2"/>
    <dgm:cxn modelId="{83DDD303-CFE5-476E-B4D6-1BA7840554B1}" type="presParOf" srcId="{AD3EBB05-A5D2-4F0A-BAC2-0A869E35771B}" destId="{98B18E79-CCB9-4D94-858C-CDCF3EBADDD9}" srcOrd="5" destOrd="0" presId="urn:microsoft.com/office/officeart/2005/8/layout/cycle2"/>
    <dgm:cxn modelId="{EE2650AF-891C-46BF-9F4A-FC797C885C18}" type="presParOf" srcId="{98B18E79-CCB9-4D94-858C-CDCF3EBADDD9}" destId="{271DC193-FD8C-4148-9B9C-665B1E20326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BBAB0-4528-43EB-8C4E-78BE3DBEFFA7}">
      <dsp:nvSpPr>
        <dsp:cNvPr id="0" name=""/>
        <dsp:cNvSpPr/>
      </dsp:nvSpPr>
      <dsp:spPr>
        <a:xfrm>
          <a:off x="2887265" y="808"/>
          <a:ext cx="2353468" cy="23534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Acquire</a:t>
          </a:r>
          <a:endParaRPr lang="en-US" sz="3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231922" y="345465"/>
        <a:ext cx="1664154" cy="1664154"/>
      </dsp:txXfrm>
    </dsp:sp>
    <dsp:sp modelId="{63744B7E-3F0E-4D25-8C24-F461112F7788}">
      <dsp:nvSpPr>
        <dsp:cNvPr id="0" name=""/>
        <dsp:cNvSpPr/>
      </dsp:nvSpPr>
      <dsp:spPr>
        <a:xfrm rot="3600000">
          <a:off x="4625726" y="2296804"/>
          <a:ext cx="627546" cy="79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672792" y="2374142"/>
        <a:ext cx="439282" cy="476577"/>
      </dsp:txXfrm>
    </dsp:sp>
    <dsp:sp modelId="{E4D27865-2851-4019-8673-8590AF1E94DA}">
      <dsp:nvSpPr>
        <dsp:cNvPr id="0" name=""/>
        <dsp:cNvSpPr/>
      </dsp:nvSpPr>
      <dsp:spPr>
        <a:xfrm>
          <a:off x="4656025" y="3064390"/>
          <a:ext cx="2353468" cy="235346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Explore</a:t>
          </a:r>
          <a:endParaRPr lang="en-US" sz="3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000682" y="3409047"/>
        <a:ext cx="1664154" cy="1664154"/>
      </dsp:txXfrm>
    </dsp:sp>
    <dsp:sp modelId="{53E34706-92BD-4778-8047-EB67B4B76786}">
      <dsp:nvSpPr>
        <dsp:cNvPr id="0" name=""/>
        <dsp:cNvSpPr/>
      </dsp:nvSpPr>
      <dsp:spPr>
        <a:xfrm rot="10800000">
          <a:off x="3767987" y="3843976"/>
          <a:ext cx="627546" cy="79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 rot="10800000">
        <a:off x="3956251" y="4002835"/>
        <a:ext cx="439282" cy="476577"/>
      </dsp:txXfrm>
    </dsp:sp>
    <dsp:sp modelId="{032FBC0C-CC26-4608-828C-FE0152101D2D}">
      <dsp:nvSpPr>
        <dsp:cNvPr id="0" name=""/>
        <dsp:cNvSpPr/>
      </dsp:nvSpPr>
      <dsp:spPr>
        <a:xfrm>
          <a:off x="1118505" y="3064390"/>
          <a:ext cx="2353468" cy="23534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Visualize</a:t>
          </a:r>
          <a:endParaRPr lang="en-US" sz="3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463162" y="3409047"/>
        <a:ext cx="1664154" cy="1664154"/>
      </dsp:txXfrm>
    </dsp:sp>
    <dsp:sp modelId="{98B18E79-CCB9-4D94-858C-CDCF3EBADDD9}">
      <dsp:nvSpPr>
        <dsp:cNvPr id="0" name=""/>
        <dsp:cNvSpPr/>
      </dsp:nvSpPr>
      <dsp:spPr>
        <a:xfrm rot="18000000">
          <a:off x="2856966" y="2327566"/>
          <a:ext cx="627546" cy="79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904032" y="2567946"/>
        <a:ext cx="439282" cy="476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Machine Learning &amp; Data Science Conference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5/27/2015 11:55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Machine Learning &amp; Data Science Conference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5/27/2015 11:55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Machine Learning &amp; Data Science Conference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5/27/2015 11:55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5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5/28/2015 12:02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44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5/27/2015 11:55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 bwMode="white">
          <a:xfrm>
            <a:off x="293688" y="3224716"/>
            <a:ext cx="11887200" cy="267765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Machine Learning &amp; Data Science Conference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67957" y="489050"/>
            <a:ext cx="1552931" cy="33266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white">
          <a:xfrm>
            <a:off x="293688" y="5776606"/>
            <a:ext cx="10195024" cy="9325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May 28 – 29, 2015  •  MSCC</a:t>
            </a:r>
          </a:p>
        </p:txBody>
      </p:sp>
    </p:spTree>
    <p:extLst>
      <p:ext uri="{BB962C8B-B14F-4D97-AF65-F5344CB8AC3E}">
        <p14:creationId xmlns:p14="http://schemas.microsoft.com/office/powerpoint/2010/main" val="26559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639" y="1209973"/>
            <a:ext cx="10056812" cy="3658890"/>
          </a:xfrm>
          <a:noFill/>
        </p:spPr>
        <p:txBody>
          <a:bodyPr tIns="91440" bIns="91440" anchor="t" anchorCtr="0">
            <a:no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Animated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274637" y="1211263"/>
            <a:ext cx="8229601" cy="3657600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8332" y="6182440"/>
            <a:ext cx="1552931" cy="3326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89822" y="0"/>
            <a:ext cx="4846900" cy="699516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211263"/>
            <a:ext cx="82295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040063"/>
            <a:ext cx="82311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215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5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2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9" dur="9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  <p:bldP spid="3" grpId="2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Static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274637" y="1211263"/>
            <a:ext cx="8229601" cy="3657600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8332" y="6182440"/>
            <a:ext cx="1552931" cy="3326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89822" y="0"/>
            <a:ext cx="4846900" cy="699516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211263"/>
            <a:ext cx="82295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040063"/>
            <a:ext cx="82311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1411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5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2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9" dur="9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  <p:bldP spid="3" grpId="2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639" y="1209973"/>
            <a:ext cx="10056812" cy="2744490"/>
          </a:xfrm>
          <a:noFill/>
        </p:spPr>
        <p:txBody>
          <a:bodyPr tIns="91440" bIns="91440" anchor="t" anchorCtr="0">
            <a:no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638" y="3954463"/>
            <a:ext cx="10058401" cy="182880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68" r:id="rId2"/>
    <p:sldLayoutId id="2147484270" r:id="rId3"/>
    <p:sldLayoutId id="2147484240" r:id="rId4"/>
    <p:sldLayoutId id="2147484241" r:id="rId5"/>
    <p:sldLayoutId id="214748424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252" r:id="rId13"/>
    <p:sldLayoutId id="2147484253" r:id="rId14"/>
    <p:sldLayoutId id="2147484254" r:id="rId15"/>
    <p:sldLayoutId id="2147484256" r:id="rId16"/>
    <p:sldLayoutId id="2147484257" r:id="rId17"/>
    <p:sldLayoutId id="2147484258" r:id="rId18"/>
    <p:sldLayoutId id="2147484259" r:id="rId19"/>
    <p:sldLayoutId id="2147484260" r:id="rId20"/>
    <p:sldLayoutId id="2147484261" r:id="rId21"/>
    <p:sldLayoutId id="2147484263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sharp.org/" TargetMode="External"/><Relationship Id="rId2" Type="http://schemas.openxmlformats.org/officeDocument/2006/relationships/hyperlink" Target="http://www.fslab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tomas@tomasp.net" TargetMode="External"/><Relationship Id="rId5" Type="http://schemas.openxmlformats.org/officeDocument/2006/relationships/hyperlink" Target="http://twitter.com/tomaspetricek" TargetMode="External"/><Relationship Id="rId4" Type="http://schemas.openxmlformats.org/officeDocument/2006/relationships/hyperlink" Target="http://www.m-brace.net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omasp.net/" TargetMode="External"/><Relationship Id="rId2" Type="http://schemas.openxmlformats.org/officeDocument/2006/relationships/hyperlink" Target="http://twitter.com/tomaspetrice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23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Cloud</a:t>
            </a:r>
            <a:endParaRPr lang="en-US" sz="6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4638" y="2659062"/>
            <a:ext cx="10058401" cy="1828800"/>
          </a:xfrm>
        </p:spPr>
        <p:txBody>
          <a:bodyPr/>
          <a:lstStyle/>
          <a:p>
            <a:r>
              <a:rPr lang="en-US" sz="4000" dirty="0" smtClean="0"/>
              <a:t>Scaling with</a:t>
            </a:r>
            <a:br>
              <a:rPr lang="en-US" sz="4000" dirty="0" smtClean="0"/>
            </a:br>
            <a:r>
              <a:rPr lang="en-US" sz="4000" dirty="0" smtClean="0"/>
              <a:t>M-Brace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37" y="930847"/>
            <a:ext cx="5559552" cy="48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2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56037" y="2582218"/>
            <a:ext cx="10287000" cy="12649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7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fr-FR" sz="7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}</a:t>
            </a:r>
            <a:endParaRPr lang="fr-FR" sz="7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89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56037" y="2582218"/>
            <a:ext cx="10287000" cy="12649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7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cloud { }</a:t>
            </a:r>
            <a:endParaRPr lang="fr-FR" sz="7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5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220662"/>
            <a:ext cx="11887200" cy="6881884"/>
          </a:xfrm>
        </p:spPr>
        <p:txBody>
          <a:bodyPr/>
          <a:lstStyle/>
          <a:p>
            <a:r>
              <a:rPr lang="en-GB" sz="4600" b="1" dirty="0" smtClean="0"/>
              <a:t>Summary</a:t>
            </a:r>
          </a:p>
          <a:p>
            <a:pPr lvl="1"/>
            <a:r>
              <a:rPr lang="en-GB" sz="2600" b="1" dirty="0" smtClean="0"/>
              <a:t>Data </a:t>
            </a:r>
            <a:r>
              <a:rPr lang="en-GB" sz="2600" b="1" dirty="0"/>
              <a:t>Science Package </a:t>
            </a:r>
            <a:r>
              <a:rPr lang="en-GB" sz="2600" b="1" dirty="0" smtClean="0"/>
              <a:t>		</a:t>
            </a:r>
            <a:r>
              <a:rPr lang="en-GB" sz="2600" b="1" dirty="0" smtClean="0">
                <a:hlinkClick r:id="rId2"/>
              </a:rPr>
              <a:t>www.fslab.org</a:t>
            </a:r>
            <a:r>
              <a:rPr lang="en-GB" sz="2600" b="1" dirty="0" smtClean="0"/>
              <a:t> </a:t>
            </a:r>
            <a:endParaRPr lang="en-GB" sz="2600" b="1" dirty="0"/>
          </a:p>
          <a:p>
            <a:pPr lvl="1"/>
            <a:r>
              <a:rPr lang="en-GB" sz="2600" b="1" dirty="0"/>
              <a:t>Fit for Machine Learning </a:t>
            </a:r>
            <a:r>
              <a:rPr lang="en-GB" sz="2600" b="1" dirty="0" smtClean="0"/>
              <a:t>	</a:t>
            </a:r>
            <a:r>
              <a:rPr lang="en-GB" sz="2600" b="1" dirty="0" smtClean="0">
                <a:hlinkClick r:id="rId3"/>
              </a:rPr>
              <a:t>www.fsharp.org</a:t>
            </a:r>
            <a:r>
              <a:rPr lang="en-GB" sz="2600" b="1" dirty="0" smtClean="0"/>
              <a:t> </a:t>
            </a:r>
            <a:endParaRPr lang="en-GB" sz="2600" b="1" dirty="0"/>
          </a:p>
          <a:p>
            <a:pPr lvl="1"/>
            <a:r>
              <a:rPr lang="en-GB" sz="2600" b="1" dirty="0"/>
              <a:t>Scales to the Cloud </a:t>
            </a:r>
            <a:r>
              <a:rPr lang="en-GB" sz="2600" b="1" dirty="0" smtClean="0"/>
              <a:t>		</a:t>
            </a:r>
            <a:r>
              <a:rPr lang="en-GB" sz="2600" b="1" dirty="0" smtClean="0">
                <a:hlinkClick r:id="rId4"/>
              </a:rPr>
              <a:t>www.m-brace.net</a:t>
            </a:r>
            <a:endParaRPr lang="en-GB" sz="2600" b="1" dirty="0" smtClean="0"/>
          </a:p>
          <a:p>
            <a:pPr lvl="1"/>
            <a:endParaRPr lang="en-GB" b="1" dirty="0"/>
          </a:p>
          <a:p>
            <a:r>
              <a:rPr lang="en-GB" sz="4600" b="1" dirty="0"/>
              <a:t>Learn more</a:t>
            </a:r>
          </a:p>
          <a:p>
            <a:pPr lvl="1"/>
            <a:r>
              <a:rPr lang="en-GB" sz="2600" b="1" dirty="0"/>
              <a:t>Come for a Chat at the Poster </a:t>
            </a:r>
            <a:r>
              <a:rPr lang="en-GB" sz="2600" b="1" dirty="0" smtClean="0"/>
              <a:t>Session!</a:t>
            </a:r>
          </a:p>
          <a:p>
            <a:pPr lvl="1"/>
            <a:r>
              <a:rPr lang="en-GB" sz="2600" b="1" dirty="0" smtClean="0"/>
              <a:t>F</a:t>
            </a:r>
            <a:r>
              <a:rPr lang="en-GB" sz="2600" b="1" dirty="0"/>
              <a:t># Meetup on Web + Azure </a:t>
            </a:r>
            <a:r>
              <a:rPr lang="en-GB" sz="2600" b="1" dirty="0" smtClean="0"/>
              <a:t>tonight</a:t>
            </a:r>
          </a:p>
          <a:p>
            <a:pPr lvl="1"/>
            <a:r>
              <a:rPr lang="en-GB" sz="2600" b="1" dirty="0" smtClean="0"/>
              <a:t>F</a:t>
            </a:r>
            <a:r>
              <a:rPr lang="en-GB" sz="2600" b="1" dirty="0"/>
              <a:t># Friday Chat (on campus, Friday 5</a:t>
            </a:r>
            <a:r>
              <a:rPr lang="en-GB" sz="2600" b="1" dirty="0" smtClean="0"/>
              <a:t>)</a:t>
            </a:r>
          </a:p>
          <a:p>
            <a:pPr lvl="1"/>
            <a:endParaRPr lang="en-GB" b="1" dirty="0" smtClean="0"/>
          </a:p>
          <a:p>
            <a:pPr lvl="0"/>
            <a:r>
              <a:rPr lang="en-GB" sz="4600" b="1" dirty="0" smtClean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rPr>
              <a:t>Contact</a:t>
            </a:r>
            <a:endParaRPr lang="en-GB" sz="4600" b="1" dirty="0">
              <a:gradFill>
                <a:gsLst>
                  <a:gs pos="1250">
                    <a:srgbClr val="FFFFFF"/>
                  </a:gs>
                  <a:gs pos="99000">
                    <a:srgbClr val="FFFFFF"/>
                  </a:gs>
                </a:gsLst>
                <a:lin ang="5400000" scaled="0"/>
              </a:gradFill>
            </a:endParaRPr>
          </a:p>
          <a:p>
            <a:r>
              <a:rPr lang="en-GB" sz="3000" b="1" dirty="0" smtClean="0"/>
              <a:t>Tomas Petricek (</a:t>
            </a:r>
            <a:r>
              <a:rPr lang="en-GB" sz="3000" b="1" dirty="0" smtClean="0">
                <a:hlinkClick r:id="rId5"/>
              </a:rPr>
              <a:t>@</a:t>
            </a:r>
            <a:r>
              <a:rPr lang="en-GB" sz="3000" b="1" dirty="0" err="1" smtClean="0">
                <a:hlinkClick r:id="rId5"/>
              </a:rPr>
              <a:t>tomaspetricek</a:t>
            </a:r>
            <a:r>
              <a:rPr lang="en-GB" sz="3000" b="1" dirty="0" smtClean="0"/>
              <a:t> &amp; </a:t>
            </a:r>
            <a:r>
              <a:rPr lang="en-GB" sz="3000" b="1" dirty="0" smtClean="0">
                <a:hlinkClick r:id="rId6"/>
              </a:rPr>
              <a:t>tomas@tomasp.net</a:t>
            </a:r>
            <a:r>
              <a:rPr lang="en-GB" sz="3000" b="1" dirty="0" smtClean="0"/>
              <a:t>)</a:t>
            </a:r>
          </a:p>
          <a:p>
            <a:endParaRPr lang="en-GB" b="1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8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Scalable Machine Learning and Data Science with F#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Tomas Petricek, </a:t>
            </a:r>
            <a:r>
              <a:rPr lang="en-US" dirty="0" err="1" smtClean="0"/>
              <a:t>fsharpWorks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tomaspetricek</a:t>
            </a:r>
            <a:r>
              <a:rPr lang="en-US" dirty="0" smtClean="0"/>
              <a:t>  | </a:t>
            </a:r>
            <a:r>
              <a:rPr lang="en-US" dirty="0" smtClean="0">
                <a:hlinkClick r:id="rId3"/>
              </a:rPr>
              <a:t>http://tomasp.net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2837" y="754062"/>
            <a:ext cx="10056812" cy="2744490"/>
          </a:xfrm>
        </p:spPr>
        <p:txBody>
          <a:bodyPr/>
          <a:lstStyle/>
          <a:p>
            <a:pPr algn="ctr">
              <a:lnSpc>
                <a:spcPct val="140000"/>
              </a:lnSpc>
              <a:spcAft>
                <a:spcPts val="1200"/>
              </a:spcAft>
            </a:pPr>
            <a:r>
              <a:rPr lang="en-GB" sz="3400" dirty="0" smtClean="0"/>
              <a:t>non-profit   </a:t>
            </a:r>
            <a:r>
              <a:rPr lang="en-GB" sz="4000" dirty="0" smtClean="0"/>
              <a:t>books and tutorials</a:t>
            </a:r>
            <a:br>
              <a:rPr lang="en-GB" sz="4000" dirty="0" smtClean="0"/>
            </a:br>
            <a:r>
              <a:rPr lang="en-GB" sz="3700" dirty="0" smtClean="0"/>
              <a:t>cross-platform</a:t>
            </a:r>
            <a:r>
              <a:rPr lang="en-GB" sz="3400" dirty="0" smtClean="0"/>
              <a:t>   </a:t>
            </a:r>
            <a:r>
              <a:rPr lang="en-GB" sz="4000" dirty="0" smtClean="0"/>
              <a:t>community    </a:t>
            </a:r>
            <a:r>
              <a:rPr lang="en-GB" sz="3400" dirty="0" smtClean="0"/>
              <a:t>data science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6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F# Software Foundation</a:t>
            </a:r>
            <a:br>
              <a:rPr lang="en-GB" sz="46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GB" sz="3400" dirty="0" smtClean="0"/>
              <a:t>commercial support   </a:t>
            </a:r>
            <a:r>
              <a:rPr lang="en-GB" sz="4000" dirty="0" smtClean="0"/>
              <a:t>open-source</a:t>
            </a:r>
            <a:r>
              <a:rPr lang="en-GB" sz="3400" dirty="0" smtClean="0"/>
              <a:t>   </a:t>
            </a:r>
            <a:r>
              <a:rPr lang="en-GB" sz="3700" dirty="0" smtClean="0"/>
              <a:t>contributions</a:t>
            </a:r>
            <a:r>
              <a:rPr lang="en-GB" sz="3400" dirty="0" smtClean="0"/>
              <a:t/>
            </a:r>
            <a:br>
              <a:rPr lang="en-GB" sz="3400" dirty="0" smtClean="0"/>
            </a:br>
            <a:r>
              <a:rPr lang="en-GB" sz="3400" dirty="0" smtClean="0"/>
              <a:t>machine learning   </a:t>
            </a:r>
            <a:r>
              <a:rPr lang="en-GB" sz="4400" b="1" dirty="0" smtClean="0">
                <a:solidFill>
                  <a:schemeClr val="accent6"/>
                </a:solidFill>
              </a:rPr>
              <a:t>www.fsharp.org</a:t>
            </a:r>
            <a:r>
              <a:rPr lang="en-GB" sz="4000" dirty="0" smtClean="0"/>
              <a:t>   </a:t>
            </a:r>
            <a:r>
              <a:rPr lang="en-GB" sz="3400" dirty="0" smtClean="0"/>
              <a:t>web and cloud</a:t>
            </a:r>
            <a:br>
              <a:rPr lang="en-GB" sz="3400" dirty="0" smtClean="0"/>
            </a:br>
            <a:r>
              <a:rPr lang="en-GB" sz="3400" dirty="0" smtClean="0"/>
              <a:t>consulting   </a:t>
            </a:r>
            <a:r>
              <a:rPr lang="en-GB" sz="3700" dirty="0" smtClean="0"/>
              <a:t>user groups</a:t>
            </a:r>
            <a:r>
              <a:rPr lang="en-GB" sz="3400" dirty="0" smtClean="0"/>
              <a:t>   research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196530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560637" y="1668462"/>
            <a:ext cx="10056812" cy="27444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5000" dirty="0"/>
              <a:t>❶ Data </a:t>
            </a:r>
            <a:r>
              <a:rPr lang="en-GB" sz="5000" dirty="0" smtClean="0"/>
              <a:t>science</a:t>
            </a:r>
            <a:r>
              <a:rPr lang="en-GB" sz="5000" dirty="0"/>
              <a:t/>
            </a:r>
            <a:br>
              <a:rPr lang="en-GB" sz="5000" dirty="0"/>
            </a:br>
            <a:r>
              <a:rPr lang="en-GB" sz="5000" dirty="0"/>
              <a:t>❷ Machine </a:t>
            </a:r>
            <a:r>
              <a:rPr lang="en-GB" sz="5000" dirty="0" smtClean="0"/>
              <a:t>learning</a:t>
            </a:r>
            <a:r>
              <a:rPr lang="en-GB" sz="5000" dirty="0"/>
              <a:t/>
            </a:r>
            <a:br>
              <a:rPr lang="en-GB" sz="5000" dirty="0"/>
            </a:br>
            <a:r>
              <a:rPr lang="en-GB" sz="5000" dirty="0"/>
              <a:t>❸ Scaling to the cloud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69589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84031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582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Data </a:t>
            </a:r>
            <a:br>
              <a:rPr lang="en-US" sz="6600" dirty="0" smtClean="0"/>
            </a:br>
            <a:r>
              <a:rPr lang="en-US" sz="6600" dirty="0" smtClean="0"/>
              <a:t>Science</a:t>
            </a:r>
            <a:endParaRPr lang="en-US" sz="6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4638" y="3497262"/>
            <a:ext cx="10058401" cy="1828800"/>
          </a:xfrm>
        </p:spPr>
        <p:txBody>
          <a:bodyPr/>
          <a:lstStyle/>
          <a:p>
            <a:r>
              <a:rPr lang="en-US" sz="4000" dirty="0" smtClean="0"/>
              <a:t>Visualizing World </a:t>
            </a:r>
            <a:br>
              <a:rPr lang="en-US" sz="4000" dirty="0" smtClean="0"/>
            </a:br>
            <a:r>
              <a:rPr lang="en-US" sz="4000" dirty="0" smtClean="0"/>
              <a:t>Indicators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37" y="930847"/>
            <a:ext cx="5559552" cy="48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8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49" name="Picture 1" descr="http://localhost:8083/images/logos/fsl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825" y="632190"/>
            <a:ext cx="1450378" cy="145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localhost:8083/images/logos/fsharpdat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83" y="2706538"/>
            <a:ext cx="1433662" cy="143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://localhost:8083/images/logos/deed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83" y="4640262"/>
            <a:ext cx="1452414" cy="14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6"/>
          <p:cNvSpPr txBox="1">
            <a:spLocks/>
          </p:cNvSpPr>
          <p:nvPr/>
        </p:nvSpPr>
        <p:spPr bwMode="white">
          <a:xfrm>
            <a:off x="3779837" y="296862"/>
            <a:ext cx="10056812" cy="2744490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100" baseline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5000" dirty="0" smtClean="0"/>
              <a:t>FsLab</a:t>
            </a:r>
            <a:endParaRPr lang="en-GB" sz="5000" dirty="0"/>
          </a:p>
          <a:p>
            <a:pPr>
              <a:lnSpc>
                <a:spcPct val="150000"/>
              </a:lnSpc>
            </a:pPr>
            <a:r>
              <a:rPr lang="en-GB" sz="3400" dirty="0">
                <a:latin typeface="+mn-lt"/>
              </a:rPr>
              <a:t>Unified data-science package</a:t>
            </a:r>
          </a:p>
          <a:p>
            <a:pPr>
              <a:lnSpc>
                <a:spcPct val="150000"/>
              </a:lnSpc>
            </a:pPr>
            <a:r>
              <a:rPr lang="en-GB" sz="5000" dirty="0" smtClean="0"/>
              <a:t>F</a:t>
            </a:r>
            <a:r>
              <a:rPr lang="en-GB" sz="5000" dirty="0"/>
              <a:t># Data</a:t>
            </a:r>
          </a:p>
          <a:p>
            <a:pPr>
              <a:lnSpc>
                <a:spcPct val="150000"/>
              </a:lnSpc>
            </a:pPr>
            <a:r>
              <a:rPr lang="en-GB" sz="3400" dirty="0" smtClean="0">
                <a:latin typeface="+mn-lt"/>
              </a:rPr>
              <a:t>Type </a:t>
            </a:r>
            <a:r>
              <a:rPr lang="en-GB" sz="3400" dirty="0">
                <a:latin typeface="+mn-lt"/>
              </a:rPr>
              <a:t>providers for data access</a:t>
            </a:r>
          </a:p>
          <a:p>
            <a:pPr>
              <a:lnSpc>
                <a:spcPct val="150000"/>
              </a:lnSpc>
            </a:pPr>
            <a:r>
              <a:rPr lang="en-GB" sz="5000" dirty="0" smtClean="0"/>
              <a:t>Deedle</a:t>
            </a:r>
            <a:endParaRPr lang="en-GB" sz="5000" dirty="0"/>
          </a:p>
          <a:p>
            <a:pPr>
              <a:lnSpc>
                <a:spcPct val="150000"/>
              </a:lnSpc>
            </a:pPr>
            <a:r>
              <a:rPr lang="en-GB" sz="3400" dirty="0" smtClean="0">
                <a:latin typeface="+mn-lt"/>
              </a:rPr>
              <a:t>Data </a:t>
            </a:r>
            <a:r>
              <a:rPr lang="en-GB" sz="3400" dirty="0">
                <a:latin typeface="+mn-lt"/>
              </a:rPr>
              <a:t>frame &amp; time-series for .NET</a:t>
            </a:r>
          </a:p>
          <a:p>
            <a:pPr>
              <a:lnSpc>
                <a:spcPct val="150000"/>
              </a:lnSpc>
            </a:pPr>
            <a:r>
              <a:rPr lang="en-GB" sz="5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16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Machine </a:t>
            </a:r>
            <a:br>
              <a:rPr lang="en-US" sz="6600" dirty="0" smtClean="0"/>
            </a:br>
            <a:r>
              <a:rPr lang="en-US" sz="6600" dirty="0" smtClean="0"/>
              <a:t>Learning</a:t>
            </a:r>
            <a:endParaRPr lang="en-US" sz="6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4638" y="3497262"/>
            <a:ext cx="10058401" cy="1828800"/>
          </a:xfrm>
        </p:spPr>
        <p:txBody>
          <a:bodyPr/>
          <a:lstStyle/>
          <a:p>
            <a:r>
              <a:rPr lang="en-US" sz="4000" dirty="0" smtClean="0"/>
              <a:t>Clustering </a:t>
            </a:r>
            <a:br>
              <a:rPr lang="en-US" sz="4000" dirty="0" smtClean="0"/>
            </a:br>
            <a:r>
              <a:rPr lang="en-US" sz="4000" dirty="0" smtClean="0"/>
              <a:t>Countries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37" y="930847"/>
            <a:ext cx="5559552" cy="48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5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1437" y="2430462"/>
            <a:ext cx="10287000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3600" dirty="0">
                <a:latin typeface="Consolas" panose="020B0609020204030204" pitchFamily="49" charset="0"/>
                <a:cs typeface="Consolas" panose="020B0609020204030204" pitchFamily="49" charset="0"/>
              </a:rPr>
              <a:t>distance </a:t>
            </a:r>
            <a:r>
              <a:rPr lang="fr-F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r-FR" sz="3600" dirty="0">
                <a:latin typeface="Consolas" panose="020B0609020204030204" pitchFamily="49" charset="0"/>
                <a:cs typeface="Consolas" panose="020B0609020204030204" pitchFamily="49" charset="0"/>
              </a:rPr>
              <a:t>('T -&gt; 'T -&gt; </a:t>
            </a:r>
            <a:r>
              <a:rPr lang="fr-FR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fr-FR" sz="3600" dirty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endParaRPr lang="fr-FR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aggregate</a:t>
            </a:r>
            <a:r>
              <a:rPr lang="fr-F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3600" dirty="0">
                <a:latin typeface="Consolas" panose="020B0609020204030204" pitchFamily="49" charset="0"/>
                <a:cs typeface="Consolas" panose="020B0609020204030204" pitchFamily="49" charset="0"/>
              </a:rPr>
              <a:t>: ('T -&gt; 'T[] -&gt; 'T[]) -&gt; </a:t>
            </a:r>
            <a:r>
              <a:rPr lang="fr-F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count:int</a:t>
            </a:r>
            <a:r>
              <a:rPr lang="fr-F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36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fr-FR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input:'T</a:t>
            </a:r>
            <a:r>
              <a:rPr lang="fr-FR" sz="3600" dirty="0">
                <a:latin typeface="Consolas" panose="020B0609020204030204" pitchFamily="49" charset="0"/>
                <a:cs typeface="Consolas" panose="020B0609020204030204" pitchFamily="49" charset="0"/>
              </a:rPr>
              <a:t>[] -&gt; </a:t>
            </a:r>
            <a:r>
              <a:rPr lang="fr-FR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Clustering</a:t>
            </a:r>
            <a:r>
              <a:rPr lang="fr-FR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fr-FR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504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30659_Machine_Learning_Data_Science_Conference_Spring_2015_Template">
  <a:themeElements>
    <a:clrScheme name="MachineLearning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BA141A"/>
      </a:accent1>
      <a:accent2>
        <a:srgbClr val="0072C6"/>
      </a:accent2>
      <a:accent3>
        <a:srgbClr val="442359"/>
      </a:accent3>
      <a:accent4>
        <a:srgbClr val="002050"/>
      </a:accent4>
      <a:accent5>
        <a:srgbClr val="008272"/>
      </a:accent5>
      <a:accent6>
        <a:srgbClr val="DC3C0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chine_Learning_Data_Science_Conference_Spring_2015_Template.potx" id="{922E597F-2412-41D9-B203-26BA5B01F4C9}" vid="{680AC16D-4CE4-41AC-BBA6-F5CBDB9D6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Conference Center</TermName>
          <TermId xmlns="http://schemas.microsoft.com/office/infopath/2007/PartnerControls">9ee5e79d-18a6-44c6-bfde-7021198eb4fc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Machine Learning ＆ Data Science Conference</TermName>
          <TermId xmlns="http://schemas.microsoft.com/office/infopath/2007/PartnerControls">2f5995e3-1e3d-4c27-96d6-c6c80990926c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Redmond</TermName>
          <TermId xmlns="http://schemas.microsoft.com/office/infopath/2007/PartnerControls">c18f3657-b811-49ee-9b08-ce77b3e7702b</TermId>
        </TermInfo>
      </Terms>
    </pfbfa50075a04958bd8757dc155d3e08>
    <Presentation_x0020_Date xmlns="12a172fe-0250-434a-85cf-03b10810c5e5" xsi:nil="true"/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2015-05-28T07:00:00+00:00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 xsi:nil="true"/>
    <Session_x0020_Code xmlns="12a172fe-0250-434a-85cf-03b10810c5e5" xsi:nil="true"/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2015-05-29T07:00:00+00:00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Machine Learning ＆ Data Science Conference</TermName>
          <TermId xmlns="http://schemas.microsoft.com/office/infopath/2007/PartnerControls">ac1bab9b-78f3-4577-9e01-a43173827233</TermId>
        </TermInfo>
      </Terms>
    </TaxKeywordTaxHTField>
    <TaxCatchAll xmlns="230e9df3-be65-4c73-a93b-d1236ebd677e">
      <Value>6</Value>
      <Value>221</Value>
      <Value>23</Value>
      <Value>224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6" ma:contentTypeDescription="Create a new document." ma:contentTypeScope="" ma:versionID="015d1fe3fc1665535cd1c61b4c788a7e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4a08799ffe24ca16e93240db9a18dbb7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38" nillable="true" ma:displayName="Sharing Hint Hash" ma:internalName="SharingHintHash" ma:readOnly="true">
      <xsd:simpleType>
        <xsd:restriction base="dms:Text"/>
      </xsd:simpleType>
    </xsd:element>
    <xsd:element name="SharedWithDetails" ma:index="3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12a172fe-0250-434a-85cf-03b10810c5e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2F94FA6-FA40-4826-9A2C-95430517C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Machine_Learning_Data_Science_Conference_Spring_2015_Template (2)</Template>
  <TotalTime>25</TotalTime>
  <Words>199</Words>
  <Application>Microsoft Office PowerPoint</Application>
  <PresentationFormat>Custom</PresentationFormat>
  <Paragraphs>53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Segoe UI Light</vt:lpstr>
      <vt:lpstr>Wingdings</vt:lpstr>
      <vt:lpstr>5-30659_Machine_Learning_Data_Science_Conference_Spring_2015_Template</vt:lpstr>
      <vt:lpstr>PowerPoint Presentation</vt:lpstr>
      <vt:lpstr>Scalable Machine Learning and Data Science with F#</vt:lpstr>
      <vt:lpstr>non-profit   books and tutorials cross-platform   community    data science F# Software Foundation commercial support   open-source   contributions machine learning   www.fsharp.org   web and cloud consulting   user groups   research</vt:lpstr>
      <vt:lpstr>❶ Data science ❷ Machine learning ❸ Scaling to the cloud</vt:lpstr>
      <vt:lpstr>PowerPoint Presentation</vt:lpstr>
      <vt:lpstr>Data  Science</vt:lpstr>
      <vt:lpstr> </vt:lpstr>
      <vt:lpstr>Machine  Learning</vt:lpstr>
      <vt:lpstr> </vt:lpstr>
      <vt:lpstr>Cloud</vt:lpstr>
      <vt:lpstr> </vt:lpstr>
      <vt:lpstr> </vt:lpstr>
      <vt:lpstr> 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Machine Learning &amp; Data Science Conference</dc:subject>
  <dc:creator>Tomas Petricek</dc:creator>
  <cp:keywords>Machine Learning ＆ Data Science Conference</cp:keywords>
  <dc:description>Template: Mitchell Derrey, Silver Fox Productions
Formatting: 
Audience Type:</dc:description>
  <cp:lastModifiedBy>Tomas Petricek</cp:lastModifiedBy>
  <cp:revision>4</cp:revision>
  <dcterms:created xsi:type="dcterms:W3CDTF">2015-05-28T06:55:58Z</dcterms:created>
  <dcterms:modified xsi:type="dcterms:W3CDTF">2015-05-28T07:21:03Z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6;#Microsoft Conference Center|9ee5e79d-18a6-44c6-bfde-7021198eb4fc</vt:lpwstr>
  </property>
  <property fmtid="{D5CDD505-2E9C-101B-9397-08002B2CF9AE}" pid="7" name="Track">
    <vt:lpwstr/>
  </property>
  <property fmtid="{D5CDD505-2E9C-101B-9397-08002B2CF9AE}" pid="8" name="Event Location">
    <vt:lpwstr>23;#Redmond|c18f3657-b811-49ee-9b08-ce77b3e7702b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221;#Machine Learning ＆ Data Science Conference|ac1bab9b-78f3-4577-9e01-a43173827233</vt:lpwstr>
  </property>
  <property fmtid="{D5CDD505-2E9C-101B-9397-08002B2CF9AE}" pid="12" name="Audience1">
    <vt:lpwstr/>
  </property>
  <property fmtid="{D5CDD505-2E9C-101B-9397-08002B2CF9AE}" pid="13" name="Event Name">
    <vt:lpwstr>224;#Machine Learning ＆ Data Science Conference|2f5995e3-1e3d-4c27-96d6-c6c80990926c</vt:lpwstr>
  </property>
</Properties>
</file>