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303fbfc2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303fbfc2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2842f8c18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2842f8c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284acbb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284acbb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2842f8c18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2842f8c1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303fbfc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303fbfc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303fbfc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303fbfc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303fbfc2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303fbfc2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303fbfc2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303fbfc2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303fbfc2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303fbfc2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303fbfc2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303fbfc2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303fbfc2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303fbfc2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284acbbb2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284acbb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284acc2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284acc2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284acbb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284acbb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284acc217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284acc2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284acc21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284acc2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284acbb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284acbb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Covid Housing Study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COVID- 19 </a:t>
            </a:r>
            <a:r>
              <a:rPr lang="en"/>
              <a:t>affect</a:t>
            </a:r>
            <a:r>
              <a:rPr lang="en"/>
              <a:t> the housing market? </a:t>
            </a:r>
            <a:endParaRPr/>
          </a:p>
        </p:txBody>
      </p:sp>
      <p:sp>
        <p:nvSpPr>
          <p:cNvPr id="87" name="Google Shape;87;p13"/>
          <p:cNvSpPr/>
          <p:nvPr/>
        </p:nvSpPr>
        <p:spPr>
          <a:xfrm>
            <a:off x="3662625" y="3531550"/>
            <a:ext cx="5731200" cy="838800"/>
          </a:xfrm>
          <a:prstGeom prst="parallelogram">
            <a:avLst>
              <a:gd fmla="val 25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8" name="Google Shape;88;p13"/>
          <p:cNvSpPr txBox="1"/>
          <p:nvPr/>
        </p:nvSpPr>
        <p:spPr>
          <a:xfrm>
            <a:off x="3086100" y="3606100"/>
            <a:ext cx="5844300" cy="68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700">
                <a:solidFill>
                  <a:schemeClr val="lt1"/>
                </a:solidFill>
                <a:latin typeface="Roboto"/>
                <a:ea typeface="Roboto"/>
                <a:cs typeface="Roboto"/>
                <a:sym typeface="Roboto"/>
              </a:rPr>
              <a:t>Project by Preeti </a:t>
            </a:r>
            <a:r>
              <a:rPr i="1" lang="en" sz="1700">
                <a:solidFill>
                  <a:schemeClr val="lt1"/>
                </a:solidFill>
                <a:latin typeface="Roboto"/>
                <a:ea typeface="Roboto"/>
                <a:cs typeface="Roboto"/>
                <a:sym typeface="Roboto"/>
              </a:rPr>
              <a:t>Wadhwa, Shannon </a:t>
            </a:r>
            <a:r>
              <a:rPr i="1" lang="en" sz="1700">
                <a:solidFill>
                  <a:schemeClr val="lt1"/>
                </a:solidFill>
                <a:latin typeface="Roboto"/>
                <a:ea typeface="Roboto"/>
                <a:cs typeface="Roboto"/>
                <a:sym typeface="Roboto"/>
              </a:rPr>
              <a:t>Williams, Alana Castellano, David Cortez, and Robert Crozier</a:t>
            </a:r>
            <a:endParaRPr i="1" sz="17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598100" y="248701"/>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Percentage of People Working From Home</a:t>
            </a:r>
            <a:endParaRPr/>
          </a:p>
        </p:txBody>
      </p:sp>
      <p:pic>
        <p:nvPicPr>
          <p:cNvPr id="160" name="Google Shape;160;p22"/>
          <p:cNvPicPr preferRelativeResize="0"/>
          <p:nvPr/>
        </p:nvPicPr>
        <p:blipFill>
          <a:blip r:embed="rId3">
            <a:alphaModFix/>
          </a:blip>
          <a:stretch>
            <a:fillRect/>
          </a:stretch>
        </p:blipFill>
        <p:spPr>
          <a:xfrm>
            <a:off x="1780225" y="1538327"/>
            <a:ext cx="5553425" cy="305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220800" y="571650"/>
            <a:ext cx="4045200" cy="36165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t>How did </a:t>
            </a:r>
            <a:r>
              <a:rPr lang="en">
                <a:solidFill>
                  <a:srgbClr val="FF0000"/>
                </a:solidFill>
              </a:rPr>
              <a:t>average wage</a:t>
            </a:r>
            <a:r>
              <a:rPr lang="en"/>
              <a:t> affect the housing market, pre &amp; post Covid?</a:t>
            </a:r>
            <a:endParaRPr/>
          </a:p>
        </p:txBody>
      </p:sp>
      <p:sp>
        <p:nvSpPr>
          <p:cNvPr id="166" name="Google Shape;166;p23"/>
          <p:cNvSpPr txBox="1"/>
          <p:nvPr>
            <p:ph idx="2" type="body"/>
          </p:nvPr>
        </p:nvSpPr>
        <p:spPr>
          <a:xfrm>
            <a:off x="4747850" y="724200"/>
            <a:ext cx="4193400" cy="36951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How did the average wage change throughout the covid era</a:t>
            </a:r>
            <a:r>
              <a:rPr b="1" lang="en" sz="1600"/>
              <a:t>?</a:t>
            </a:r>
            <a:endParaRPr b="1" sz="1700"/>
          </a:p>
          <a:p>
            <a:pPr indent="-361950" lvl="0" marL="457200" rtl="0" algn="l">
              <a:spcBef>
                <a:spcPts val="1600"/>
              </a:spcBef>
              <a:spcAft>
                <a:spcPts val="0"/>
              </a:spcAft>
              <a:buClr>
                <a:srgbClr val="FFFFFF"/>
              </a:buClr>
              <a:buSzPts val="2100"/>
              <a:buChar char="●"/>
            </a:pPr>
            <a:r>
              <a:rPr lang="en" sz="1500">
                <a:solidFill>
                  <a:srgbClr val="FFFFFF"/>
                </a:solidFill>
              </a:rPr>
              <a:t>Average wage slowly increases  over time, and has since 1985</a:t>
            </a:r>
            <a:endParaRPr sz="1500">
              <a:solidFill>
                <a:srgbClr val="FFFFFF"/>
              </a:solidFill>
            </a:endParaRPr>
          </a:p>
          <a:p>
            <a:pPr indent="-361950" lvl="0" marL="457200" rtl="0" algn="l">
              <a:spcBef>
                <a:spcPts val="0"/>
              </a:spcBef>
              <a:spcAft>
                <a:spcPts val="0"/>
              </a:spcAft>
              <a:buClr>
                <a:srgbClr val="FFFFFF"/>
              </a:buClr>
              <a:buSzPts val="2100"/>
              <a:buChar char="●"/>
            </a:pPr>
            <a:r>
              <a:rPr lang="en" sz="1500">
                <a:solidFill>
                  <a:srgbClr val="FFFFFF"/>
                </a:solidFill>
              </a:rPr>
              <a:t>Sharp increase in 2020, right after COVID-19 begins.</a:t>
            </a:r>
            <a:endParaRPr sz="3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1924375" y="490550"/>
            <a:ext cx="5591175" cy="431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270175" y="379800"/>
            <a:ext cx="4045200" cy="43839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t>How did </a:t>
            </a:r>
            <a:r>
              <a:rPr lang="en">
                <a:solidFill>
                  <a:srgbClr val="FF0000"/>
                </a:solidFill>
              </a:rPr>
              <a:t>mortgage interest rates</a:t>
            </a:r>
            <a:r>
              <a:rPr lang="en"/>
              <a:t> affect the housing market, Pre and Post Covid?</a:t>
            </a:r>
            <a:endParaRPr/>
          </a:p>
        </p:txBody>
      </p:sp>
      <p:sp>
        <p:nvSpPr>
          <p:cNvPr id="177" name="Google Shape;177;p25"/>
          <p:cNvSpPr txBox="1"/>
          <p:nvPr>
            <p:ph idx="2" type="body"/>
          </p:nvPr>
        </p:nvSpPr>
        <p:spPr>
          <a:xfrm>
            <a:off x="4939513" y="210175"/>
            <a:ext cx="3837000" cy="13455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sz="1300"/>
              <a:t>2018-2019, interest rates increased steadily</a:t>
            </a:r>
            <a:endParaRPr sz="1300"/>
          </a:p>
          <a:p>
            <a:pPr indent="-311150" lvl="0" marL="457200" rtl="0" algn="l">
              <a:spcBef>
                <a:spcPts val="0"/>
              </a:spcBef>
              <a:spcAft>
                <a:spcPts val="0"/>
              </a:spcAft>
              <a:buSzPts val="1300"/>
              <a:buChar char="●"/>
            </a:pPr>
            <a:r>
              <a:rPr lang="en" sz="1300"/>
              <a:t>Late 2018 started a decrease</a:t>
            </a:r>
            <a:endParaRPr sz="1300"/>
          </a:p>
          <a:p>
            <a:pPr indent="-311150" lvl="0" marL="457200" rtl="0" algn="l">
              <a:spcBef>
                <a:spcPts val="0"/>
              </a:spcBef>
              <a:spcAft>
                <a:spcPts val="0"/>
              </a:spcAft>
              <a:buSzPts val="1300"/>
              <a:buChar char="●"/>
            </a:pPr>
            <a:r>
              <a:rPr lang="en" sz="1300"/>
              <a:t>Decrease continues till 2021</a:t>
            </a:r>
            <a:endParaRPr sz="2200"/>
          </a:p>
        </p:txBody>
      </p:sp>
      <p:pic>
        <p:nvPicPr>
          <p:cNvPr id="178" name="Google Shape;178;p25"/>
          <p:cNvPicPr preferRelativeResize="0"/>
          <p:nvPr/>
        </p:nvPicPr>
        <p:blipFill>
          <a:blip r:embed="rId3">
            <a:alphaModFix/>
          </a:blip>
          <a:stretch>
            <a:fillRect/>
          </a:stretch>
        </p:blipFill>
        <p:spPr>
          <a:xfrm>
            <a:off x="5247475" y="1302300"/>
            <a:ext cx="3221081" cy="2769000"/>
          </a:xfrm>
          <a:prstGeom prst="rect">
            <a:avLst/>
          </a:prstGeom>
          <a:noFill/>
          <a:ln>
            <a:noFill/>
          </a:ln>
        </p:spPr>
      </p:pic>
      <p:sp>
        <p:nvSpPr>
          <p:cNvPr id="179" name="Google Shape;179;p25"/>
          <p:cNvSpPr txBox="1"/>
          <p:nvPr>
            <p:ph type="title"/>
          </p:nvPr>
        </p:nvSpPr>
        <p:spPr>
          <a:xfrm>
            <a:off x="5032825" y="3895675"/>
            <a:ext cx="3743700" cy="10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lt1"/>
                </a:solidFill>
              </a:rPr>
              <a:t>No relationship found. </a:t>
            </a:r>
            <a:endParaRPr sz="2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Signs of Demand</a:t>
            </a:r>
            <a:endParaRPr/>
          </a:p>
        </p:txBody>
      </p:sp>
      <p:sp>
        <p:nvSpPr>
          <p:cNvPr id="185" name="Google Shape;185;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Discussed in earlier slide and the ability to work from home. This drove up demand for homes. With average buyers competing for the same supply there was an increase in the number of homes sold above asking price.</a:t>
            </a:r>
            <a:endParaRPr/>
          </a:p>
          <a:p>
            <a:pPr indent="0" lvl="0" marL="9144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609425" y="3436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Pre &amp; Post Covid </a:t>
            </a:r>
            <a:endParaRPr sz="3300"/>
          </a:p>
          <a:p>
            <a:pPr indent="0" lvl="0" marL="0" rtl="0" algn="ctr">
              <a:spcBef>
                <a:spcPts val="0"/>
              </a:spcBef>
              <a:spcAft>
                <a:spcPts val="0"/>
              </a:spcAft>
              <a:buNone/>
            </a:pPr>
            <a:r>
              <a:rPr lang="en" sz="3300"/>
              <a:t>% of Homes Sold Above Listing Price (NYC)</a:t>
            </a:r>
            <a:endParaRPr sz="3300"/>
          </a:p>
        </p:txBody>
      </p:sp>
      <p:pic>
        <p:nvPicPr>
          <p:cNvPr id="191" name="Google Shape;191;p27"/>
          <p:cNvPicPr preferRelativeResize="0"/>
          <p:nvPr/>
        </p:nvPicPr>
        <p:blipFill>
          <a:blip r:embed="rId3">
            <a:alphaModFix/>
          </a:blip>
          <a:stretch>
            <a:fillRect/>
          </a:stretch>
        </p:blipFill>
        <p:spPr>
          <a:xfrm>
            <a:off x="129800" y="1640050"/>
            <a:ext cx="4193824" cy="2088383"/>
          </a:xfrm>
          <a:prstGeom prst="rect">
            <a:avLst/>
          </a:prstGeom>
          <a:noFill/>
          <a:ln>
            <a:noFill/>
          </a:ln>
        </p:spPr>
      </p:pic>
      <p:pic>
        <p:nvPicPr>
          <p:cNvPr id="192" name="Google Shape;192;p27"/>
          <p:cNvPicPr preferRelativeResize="0"/>
          <p:nvPr/>
        </p:nvPicPr>
        <p:blipFill>
          <a:blip r:embed="rId4">
            <a:alphaModFix/>
          </a:blip>
          <a:stretch>
            <a:fillRect/>
          </a:stretch>
        </p:blipFill>
        <p:spPr>
          <a:xfrm>
            <a:off x="4428825" y="2667825"/>
            <a:ext cx="4517574" cy="224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609425" y="3436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Pre &amp; Post Covid </a:t>
            </a:r>
            <a:endParaRPr sz="3300"/>
          </a:p>
          <a:p>
            <a:pPr indent="0" lvl="0" marL="0" rtl="0" algn="ctr">
              <a:spcBef>
                <a:spcPts val="0"/>
              </a:spcBef>
              <a:spcAft>
                <a:spcPts val="0"/>
              </a:spcAft>
              <a:buNone/>
            </a:pPr>
            <a:r>
              <a:rPr lang="en" sz="3300"/>
              <a:t>% of Homes Sold Above Listing Price (Chicago)</a:t>
            </a:r>
            <a:endParaRPr sz="3300"/>
          </a:p>
        </p:txBody>
      </p:sp>
      <p:pic>
        <p:nvPicPr>
          <p:cNvPr id="198" name="Google Shape;198;p28"/>
          <p:cNvPicPr preferRelativeResize="0"/>
          <p:nvPr/>
        </p:nvPicPr>
        <p:blipFill>
          <a:blip r:embed="rId3">
            <a:alphaModFix/>
          </a:blip>
          <a:stretch>
            <a:fillRect/>
          </a:stretch>
        </p:blipFill>
        <p:spPr>
          <a:xfrm>
            <a:off x="152400" y="2769890"/>
            <a:ext cx="4267199" cy="2124910"/>
          </a:xfrm>
          <a:prstGeom prst="rect">
            <a:avLst/>
          </a:prstGeom>
          <a:noFill/>
          <a:ln>
            <a:noFill/>
          </a:ln>
        </p:spPr>
      </p:pic>
      <p:pic>
        <p:nvPicPr>
          <p:cNvPr id="199" name="Google Shape;199;p28"/>
          <p:cNvPicPr preferRelativeResize="0"/>
          <p:nvPr/>
        </p:nvPicPr>
        <p:blipFill>
          <a:blip r:embed="rId4">
            <a:alphaModFix/>
          </a:blip>
          <a:stretch>
            <a:fillRect/>
          </a:stretch>
        </p:blipFill>
        <p:spPr>
          <a:xfrm>
            <a:off x="4572000" y="1696575"/>
            <a:ext cx="4419601" cy="22008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1209475" y="251775"/>
            <a:ext cx="6060600" cy="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Price of building a home</a:t>
            </a:r>
            <a:endParaRPr/>
          </a:p>
        </p:txBody>
      </p:sp>
      <p:pic>
        <p:nvPicPr>
          <p:cNvPr id="205" name="Google Shape;205;p29"/>
          <p:cNvPicPr preferRelativeResize="0"/>
          <p:nvPr/>
        </p:nvPicPr>
        <p:blipFill>
          <a:blip r:embed="rId3">
            <a:alphaModFix/>
          </a:blip>
          <a:stretch>
            <a:fillRect/>
          </a:stretch>
        </p:blipFill>
        <p:spPr>
          <a:xfrm>
            <a:off x="4572000" y="1162937"/>
            <a:ext cx="4202225" cy="2817625"/>
          </a:xfrm>
          <a:prstGeom prst="rect">
            <a:avLst/>
          </a:prstGeom>
          <a:noFill/>
          <a:ln>
            <a:noFill/>
          </a:ln>
        </p:spPr>
      </p:pic>
      <p:sp>
        <p:nvSpPr>
          <p:cNvPr id="206" name="Google Shape;206;p29"/>
          <p:cNvSpPr txBox="1"/>
          <p:nvPr/>
        </p:nvSpPr>
        <p:spPr>
          <a:xfrm>
            <a:off x="837325" y="1315775"/>
            <a:ext cx="2830800" cy="2392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Over the time you can </a:t>
            </a:r>
            <a:r>
              <a:rPr lang="en" sz="1900">
                <a:solidFill>
                  <a:schemeClr val="lt1"/>
                </a:solidFill>
                <a:latin typeface="Roboto"/>
                <a:ea typeface="Roboto"/>
                <a:cs typeface="Roboto"/>
                <a:sym typeface="Roboto"/>
              </a:rPr>
              <a:t>clearly</a:t>
            </a:r>
            <a:r>
              <a:rPr lang="en" sz="1900">
                <a:solidFill>
                  <a:schemeClr val="lt1"/>
                </a:solidFill>
                <a:latin typeface="Roboto"/>
                <a:ea typeface="Roboto"/>
                <a:cs typeface="Roboto"/>
                <a:sym typeface="Roboto"/>
              </a:rPr>
              <a:t> see an upward trajectory </a:t>
            </a:r>
            <a:endParaRPr sz="1900">
              <a:solidFill>
                <a:schemeClr val="lt1"/>
              </a:solidFill>
              <a:latin typeface="Roboto"/>
              <a:ea typeface="Roboto"/>
              <a:cs typeface="Roboto"/>
              <a:sym typeface="Roboto"/>
            </a:endParaRPr>
          </a:p>
          <a:p>
            <a:pPr indent="0" lvl="0" marL="0" rtl="0" algn="l">
              <a:spcBef>
                <a:spcPts val="0"/>
              </a:spcBef>
              <a:spcAft>
                <a:spcPts val="0"/>
              </a:spcAft>
              <a:buNone/>
            </a:pPr>
            <a:r>
              <a:t/>
            </a:r>
            <a:endParaRPr sz="1900">
              <a:solidFill>
                <a:schemeClr val="lt1"/>
              </a:solidFill>
              <a:latin typeface="Roboto"/>
              <a:ea typeface="Roboto"/>
              <a:cs typeface="Roboto"/>
              <a:sym typeface="Roboto"/>
            </a:endParaRPr>
          </a:p>
          <a:p>
            <a:pPr indent="0" lvl="0" marL="0" rtl="0" algn="l">
              <a:spcBef>
                <a:spcPts val="0"/>
              </a:spcBef>
              <a:spcAft>
                <a:spcPts val="0"/>
              </a:spcAft>
              <a:buNone/>
            </a:pPr>
            <a:r>
              <a:rPr lang="en" sz="1900">
                <a:solidFill>
                  <a:schemeClr val="lt1"/>
                </a:solidFill>
                <a:latin typeface="Roboto"/>
                <a:ea typeface="Roboto"/>
                <a:cs typeface="Roboto"/>
                <a:sym typeface="Roboto"/>
              </a:rPr>
              <a:t>Components had the most drastic increase and </a:t>
            </a:r>
            <a:r>
              <a:rPr lang="en" sz="1900">
                <a:solidFill>
                  <a:schemeClr val="lt1"/>
                </a:solidFill>
                <a:latin typeface="Roboto"/>
                <a:ea typeface="Roboto"/>
                <a:cs typeface="Roboto"/>
                <a:sym typeface="Roboto"/>
              </a:rPr>
              <a:t>outlier</a:t>
            </a:r>
            <a:r>
              <a:rPr lang="en" sz="1900">
                <a:solidFill>
                  <a:schemeClr val="lt1"/>
                </a:solidFill>
                <a:latin typeface="Roboto"/>
                <a:ea typeface="Roboto"/>
                <a:cs typeface="Roboto"/>
                <a:sym typeface="Roboto"/>
              </a:rPr>
              <a:t> between the 2 variables</a:t>
            </a:r>
            <a:endParaRPr sz="19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60950" y="1720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Percentage change break down side by side comparison</a:t>
            </a:r>
            <a:endParaRPr/>
          </a:p>
        </p:txBody>
      </p:sp>
      <p:pic>
        <p:nvPicPr>
          <p:cNvPr id="212" name="Google Shape;212;p30"/>
          <p:cNvPicPr preferRelativeResize="0"/>
          <p:nvPr/>
        </p:nvPicPr>
        <p:blipFill>
          <a:blip r:embed="rId3">
            <a:alphaModFix/>
          </a:blip>
          <a:stretch>
            <a:fillRect/>
          </a:stretch>
        </p:blipFill>
        <p:spPr>
          <a:xfrm>
            <a:off x="5096525" y="1262974"/>
            <a:ext cx="3728475" cy="2617551"/>
          </a:xfrm>
          <a:prstGeom prst="rect">
            <a:avLst/>
          </a:prstGeom>
          <a:noFill/>
          <a:ln>
            <a:noFill/>
          </a:ln>
        </p:spPr>
      </p:pic>
      <p:sp>
        <p:nvSpPr>
          <p:cNvPr id="213" name="Google Shape;213;p30"/>
          <p:cNvSpPr txBox="1"/>
          <p:nvPr/>
        </p:nvSpPr>
        <p:spPr>
          <a:xfrm>
            <a:off x="505050" y="1528425"/>
            <a:ext cx="4067100" cy="22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This bar graph shows the percentage change of individual types of material.</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0" lvl="0" marL="0" rtl="0" algn="l">
              <a:spcBef>
                <a:spcPts val="0"/>
              </a:spcBef>
              <a:spcAft>
                <a:spcPts val="0"/>
              </a:spcAft>
              <a:buNone/>
            </a:pPr>
            <a:r>
              <a:rPr lang="en" sz="1700">
                <a:solidFill>
                  <a:schemeClr val="lt1"/>
                </a:solidFill>
                <a:latin typeface="Roboto"/>
                <a:ea typeface="Roboto"/>
                <a:cs typeface="Roboto"/>
                <a:sym typeface="Roboto"/>
              </a:rPr>
              <a:t>Plumbing fixtures fittings and Floor coverings saw the highest cost increases. </a:t>
            </a:r>
            <a:endParaRPr sz="17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598100" y="279100"/>
            <a:ext cx="6632100" cy="119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New construction over time percent change</a:t>
            </a:r>
            <a:endParaRPr/>
          </a:p>
        </p:txBody>
      </p:sp>
      <p:pic>
        <p:nvPicPr>
          <p:cNvPr id="219" name="Google Shape;219;p31"/>
          <p:cNvPicPr preferRelativeResize="0"/>
          <p:nvPr/>
        </p:nvPicPr>
        <p:blipFill>
          <a:blip r:embed="rId3">
            <a:alphaModFix/>
          </a:blip>
          <a:stretch>
            <a:fillRect/>
          </a:stretch>
        </p:blipFill>
        <p:spPr>
          <a:xfrm>
            <a:off x="4572000" y="2046750"/>
            <a:ext cx="4009601" cy="2020201"/>
          </a:xfrm>
          <a:prstGeom prst="rect">
            <a:avLst/>
          </a:prstGeom>
          <a:noFill/>
          <a:ln>
            <a:noFill/>
          </a:ln>
        </p:spPr>
      </p:pic>
      <p:sp>
        <p:nvSpPr>
          <p:cNvPr id="220" name="Google Shape;220;p31"/>
          <p:cNvSpPr txBox="1"/>
          <p:nvPr/>
        </p:nvSpPr>
        <p:spPr>
          <a:xfrm>
            <a:off x="673875" y="2046750"/>
            <a:ext cx="3429000" cy="20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This graph shows the percentage </a:t>
            </a:r>
            <a:r>
              <a:rPr lang="en" sz="1600">
                <a:solidFill>
                  <a:schemeClr val="lt1"/>
                </a:solidFill>
                <a:latin typeface="Roboto"/>
                <a:ea typeface="Roboto"/>
                <a:cs typeface="Roboto"/>
                <a:sym typeface="Roboto"/>
              </a:rPr>
              <a:t>change</a:t>
            </a:r>
            <a:r>
              <a:rPr lang="en" sz="1600">
                <a:solidFill>
                  <a:schemeClr val="lt1"/>
                </a:solidFill>
                <a:latin typeface="Roboto"/>
                <a:ea typeface="Roboto"/>
                <a:cs typeface="Roboto"/>
                <a:sym typeface="Roboto"/>
              </a:rPr>
              <a:t> by month starting in January 2019</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You can see how the market initially had </a:t>
            </a:r>
            <a:r>
              <a:rPr lang="en" sz="1600">
                <a:solidFill>
                  <a:schemeClr val="lt1"/>
                </a:solidFill>
                <a:latin typeface="Roboto"/>
                <a:ea typeface="Roboto"/>
                <a:cs typeface="Roboto"/>
                <a:sym typeface="Roboto"/>
              </a:rPr>
              <a:t>inconsistent</a:t>
            </a:r>
            <a:r>
              <a:rPr lang="en" sz="1600">
                <a:solidFill>
                  <a:schemeClr val="lt1"/>
                </a:solidFill>
                <a:latin typeface="Roboto"/>
                <a:ea typeface="Roboto"/>
                <a:cs typeface="Roboto"/>
                <a:sym typeface="Roboto"/>
              </a:rPr>
              <a:t> months going up and down, then once the pandemic hit you saw up to 20% increase in construction costs. </a:t>
            </a:r>
            <a:endParaRPr sz="16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questions:</a:t>
            </a:r>
            <a:endParaRPr/>
          </a:p>
        </p:txBody>
      </p:sp>
      <p:grpSp>
        <p:nvGrpSpPr>
          <p:cNvPr id="96" name="Google Shape;96;p14"/>
          <p:cNvGrpSpPr/>
          <p:nvPr/>
        </p:nvGrpSpPr>
        <p:grpSpPr>
          <a:xfrm>
            <a:off x="428325" y="1304875"/>
            <a:ext cx="2628925" cy="3416400"/>
            <a:chOff x="431925" y="1304875"/>
            <a:chExt cx="2628925" cy="3416400"/>
          </a:xfrm>
        </p:grpSpPr>
        <p:sp>
          <p:nvSpPr>
            <p:cNvPr id="97" name="Google Shape;9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Housing Prices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00" name="Google Shape;100;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How did COVID impact the housing market?</a:t>
            </a:r>
            <a:endParaRPr sz="1600"/>
          </a:p>
          <a:p>
            <a:pPr indent="0" lvl="0" marL="0" rtl="0" algn="l">
              <a:spcBef>
                <a:spcPts val="1600"/>
              </a:spcBef>
              <a:spcAft>
                <a:spcPts val="0"/>
              </a:spcAft>
              <a:buNone/>
            </a:pPr>
            <a:r>
              <a:rPr lang="en" sz="1600"/>
              <a:t>What was the increase in house prices in CA and TX?</a:t>
            </a:r>
            <a:endParaRPr sz="1600"/>
          </a:p>
          <a:p>
            <a:pPr indent="0" lvl="0" marL="0" rtl="0" algn="l">
              <a:spcBef>
                <a:spcPts val="1600"/>
              </a:spcBef>
              <a:spcAft>
                <a:spcPts val="1600"/>
              </a:spcAft>
              <a:buNone/>
            </a:pPr>
            <a:r>
              <a:rPr lang="en" sz="1600"/>
              <a:t>Did % of houses sold over listing price change?</a:t>
            </a:r>
            <a:endParaRPr sz="1600"/>
          </a:p>
        </p:txBody>
      </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Did remote work options increase during COVID?</a:t>
            </a:r>
            <a:endParaRPr sz="1600"/>
          </a:p>
          <a:p>
            <a:pPr indent="0" lvl="0" marL="0" rtl="0" algn="l">
              <a:spcBef>
                <a:spcPts val="1600"/>
              </a:spcBef>
              <a:spcAft>
                <a:spcPts val="0"/>
              </a:spcAft>
              <a:buNone/>
            </a:pPr>
            <a:r>
              <a:rPr lang="en" sz="1600"/>
              <a:t>How did average wage change during and after COVID?</a:t>
            </a:r>
            <a:endParaRPr sz="1600"/>
          </a:p>
          <a:p>
            <a:pPr indent="0" lvl="0" marL="0" rtl="0" algn="l">
              <a:spcBef>
                <a:spcPts val="1600"/>
              </a:spcBef>
              <a:spcAft>
                <a:spcPts val="1600"/>
              </a:spcAft>
              <a:buNone/>
            </a:pPr>
            <a:r>
              <a:rPr lang="en" sz="1600"/>
              <a:t>How were mortgage rates affected by COVID?</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Building Materials</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Did changes in price of building materials affect housing costs?</a:t>
            </a:r>
            <a:endParaRPr sz="1600"/>
          </a:p>
        </p:txBody>
      </p:sp>
      <p:sp>
        <p:nvSpPr>
          <p:cNvPr id="108" name="Google Shape;108;p14"/>
          <p:cNvSpPr txBox="1"/>
          <p:nvPr/>
        </p:nvSpPr>
        <p:spPr>
          <a:xfrm>
            <a:off x="3322238" y="130352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Financial Changes</a:t>
            </a:r>
            <a:endParaRPr sz="18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281575" y="2532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226" name="Google Shape;226;p32"/>
          <p:cNvSpPr txBox="1"/>
          <p:nvPr/>
        </p:nvSpPr>
        <p:spPr>
          <a:xfrm>
            <a:off x="350425" y="1017400"/>
            <a:ext cx="7709700" cy="3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We looked at all the supporting data and agree that COVID had a direct affect on housing prices, specifically, it lead to an increase in price.  Our conclusion is supported by the following data analysis: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A steep rise in housing price index during and post covid as compared to previous years</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Job opportunities to work </a:t>
            </a:r>
            <a:r>
              <a:rPr lang="en" sz="1600">
                <a:solidFill>
                  <a:schemeClr val="lt1"/>
                </a:solidFill>
                <a:latin typeface="Roboto"/>
                <a:ea typeface="Roboto"/>
                <a:cs typeface="Roboto"/>
                <a:sym typeface="Roboto"/>
              </a:rPr>
              <a:t>remotely</a:t>
            </a:r>
            <a:r>
              <a:rPr lang="en" sz="1600">
                <a:solidFill>
                  <a:schemeClr val="lt1"/>
                </a:solidFill>
                <a:latin typeface="Roboto"/>
                <a:ea typeface="Roboto"/>
                <a:cs typeface="Roboto"/>
                <a:sym typeface="Roboto"/>
              </a:rPr>
              <a:t> increased, and the average wage of the American worker increased as well</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Increase in demand for housing is demonstrated by the percentage of houses sold above listing price</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Mortgage rates, while not directly affected by COVID, nonetheless decreased during this period, making buying a house more affordable and </a:t>
            </a:r>
            <a:r>
              <a:rPr lang="en" sz="1600">
                <a:solidFill>
                  <a:schemeClr val="lt1"/>
                </a:solidFill>
                <a:latin typeface="Roboto"/>
                <a:ea typeface="Roboto"/>
                <a:cs typeface="Roboto"/>
                <a:sym typeface="Roboto"/>
              </a:rPr>
              <a:t>desirable</a:t>
            </a:r>
            <a:r>
              <a:rPr lang="en" sz="1600">
                <a:solidFill>
                  <a:schemeClr val="lt1"/>
                </a:solidFill>
                <a:latin typeface="Roboto"/>
                <a:ea typeface="Roboto"/>
                <a:cs typeface="Roboto"/>
                <a:sym typeface="Roboto"/>
              </a:rPr>
              <a:t>.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Limited supply of homes, which was created by price increase in housing materials, caused an increase in price as well </a:t>
            </a:r>
            <a:endParaRPr sz="16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202525" y="35400"/>
            <a:ext cx="4045200" cy="43839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How did COVID impact </a:t>
            </a:r>
            <a:r>
              <a:rPr lang="en">
                <a:solidFill>
                  <a:srgbClr val="FF0000"/>
                </a:solidFill>
              </a:rPr>
              <a:t>the housing market</a:t>
            </a:r>
            <a:r>
              <a:rPr lang="en"/>
              <a:t>?</a:t>
            </a:r>
            <a:endParaRPr/>
          </a:p>
        </p:txBody>
      </p:sp>
      <p:sp>
        <p:nvSpPr>
          <p:cNvPr id="114" name="Google Shape;114;p15"/>
          <p:cNvSpPr txBox="1"/>
          <p:nvPr>
            <p:ph idx="2" type="body"/>
          </p:nvPr>
        </p:nvSpPr>
        <p:spPr>
          <a:xfrm>
            <a:off x="4572000" y="724200"/>
            <a:ext cx="4572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did the </a:t>
            </a:r>
            <a:r>
              <a:rPr lang="en"/>
              <a:t>home</a:t>
            </a:r>
            <a:r>
              <a:rPr lang="en"/>
              <a:t> prices fair in the Post Covid days?</a:t>
            </a:r>
            <a:endParaRPr sz="1900"/>
          </a:p>
          <a:p>
            <a:pPr indent="-323850" lvl="0" marL="457200" rtl="0" algn="l">
              <a:spcBef>
                <a:spcPts val="1600"/>
              </a:spcBef>
              <a:spcAft>
                <a:spcPts val="0"/>
              </a:spcAft>
              <a:buSzPts val="1500"/>
              <a:buChar char="●"/>
            </a:pPr>
            <a:r>
              <a:rPr lang="en" sz="1500"/>
              <a:t>The HPI data indicates that the home prices increased steeply during the Post Covid years of 2020 and 2021 </a:t>
            </a:r>
            <a:endParaRPr sz="1500"/>
          </a:p>
          <a:p>
            <a:pPr indent="0" lvl="0" marL="457200" rtl="0" algn="l">
              <a:spcBef>
                <a:spcPts val="1600"/>
              </a:spcBef>
              <a:spcAft>
                <a:spcPts val="16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6"/>
          <p:cNvPicPr preferRelativeResize="0"/>
          <p:nvPr/>
        </p:nvPicPr>
        <p:blipFill>
          <a:blip r:embed="rId3">
            <a:alphaModFix/>
          </a:blip>
          <a:stretch>
            <a:fillRect/>
          </a:stretch>
        </p:blipFill>
        <p:spPr>
          <a:xfrm>
            <a:off x="1943675" y="826250"/>
            <a:ext cx="4410075" cy="2990850"/>
          </a:xfrm>
          <a:prstGeom prst="rect">
            <a:avLst/>
          </a:prstGeom>
          <a:noFill/>
          <a:ln>
            <a:noFill/>
          </a:ln>
        </p:spPr>
      </p:pic>
      <p:sp>
        <p:nvSpPr>
          <p:cNvPr id="120" name="Google Shape;120;p16"/>
          <p:cNvSpPr txBox="1"/>
          <p:nvPr/>
        </p:nvSpPr>
        <p:spPr>
          <a:xfrm>
            <a:off x="1637725" y="153525"/>
            <a:ext cx="51948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a:ea typeface="Roboto"/>
                <a:cs typeface="Roboto"/>
                <a:sym typeface="Roboto"/>
              </a:rPr>
              <a:t>Over HPI Performance </a:t>
            </a:r>
            <a:endParaRPr sz="1800">
              <a:solidFill>
                <a:schemeClr val="lt1"/>
              </a:solidFill>
              <a:latin typeface="Roboto"/>
              <a:ea typeface="Roboto"/>
              <a:cs typeface="Roboto"/>
              <a:sym typeface="Roboto"/>
            </a:endParaRPr>
          </a:p>
        </p:txBody>
      </p:sp>
      <p:sp>
        <p:nvSpPr>
          <p:cNvPr id="121" name="Google Shape;121;p16"/>
          <p:cNvSpPr txBox="1"/>
          <p:nvPr/>
        </p:nvSpPr>
        <p:spPr>
          <a:xfrm>
            <a:off x="2260400" y="4009025"/>
            <a:ext cx="40005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50">
                <a:solidFill>
                  <a:schemeClr val="lt1"/>
                </a:solidFill>
              </a:rPr>
              <a:t>Average change for all Pre Covid years: 4.94</a:t>
            </a:r>
            <a:endParaRPr sz="1250">
              <a:solidFill>
                <a:schemeClr val="lt1"/>
              </a:solidFill>
            </a:endParaRPr>
          </a:p>
          <a:p>
            <a:pPr indent="0" lvl="0" marL="0" rtl="0" algn="ctr">
              <a:lnSpc>
                <a:spcPct val="115000"/>
              </a:lnSpc>
              <a:spcBef>
                <a:spcPts val="0"/>
              </a:spcBef>
              <a:spcAft>
                <a:spcPts val="0"/>
              </a:spcAft>
              <a:buNone/>
            </a:pPr>
            <a:r>
              <a:rPr lang="en" sz="1250">
                <a:solidFill>
                  <a:schemeClr val="lt1"/>
                </a:solidFill>
              </a:rPr>
              <a:t>Average change for Post Covid years : 43.30</a:t>
            </a:r>
            <a:endParaRPr sz="1250">
              <a:solidFill>
                <a:schemeClr val="lt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7"/>
          <p:cNvPicPr preferRelativeResize="0"/>
          <p:nvPr/>
        </p:nvPicPr>
        <p:blipFill>
          <a:blip r:embed="rId3">
            <a:alphaModFix/>
          </a:blip>
          <a:stretch>
            <a:fillRect/>
          </a:stretch>
        </p:blipFill>
        <p:spPr>
          <a:xfrm>
            <a:off x="543775" y="1006500"/>
            <a:ext cx="3713750" cy="3318125"/>
          </a:xfrm>
          <a:prstGeom prst="rect">
            <a:avLst/>
          </a:prstGeom>
          <a:noFill/>
          <a:ln>
            <a:noFill/>
          </a:ln>
        </p:spPr>
      </p:pic>
      <p:pic>
        <p:nvPicPr>
          <p:cNvPr id="127" name="Google Shape;127;p17"/>
          <p:cNvPicPr preferRelativeResize="0"/>
          <p:nvPr/>
        </p:nvPicPr>
        <p:blipFill>
          <a:blip r:embed="rId4">
            <a:alphaModFix/>
          </a:blip>
          <a:stretch>
            <a:fillRect/>
          </a:stretch>
        </p:blipFill>
        <p:spPr>
          <a:xfrm>
            <a:off x="4742600" y="1006500"/>
            <a:ext cx="3989651" cy="3318125"/>
          </a:xfrm>
          <a:prstGeom prst="rect">
            <a:avLst/>
          </a:prstGeom>
          <a:noFill/>
          <a:ln>
            <a:noFill/>
          </a:ln>
        </p:spPr>
      </p:pic>
      <p:sp>
        <p:nvSpPr>
          <p:cNvPr id="128" name="Google Shape;128;p17"/>
          <p:cNvSpPr txBox="1"/>
          <p:nvPr/>
        </p:nvSpPr>
        <p:spPr>
          <a:xfrm>
            <a:off x="437500" y="170600"/>
            <a:ext cx="3989700" cy="4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a:ea typeface="Roboto"/>
                <a:cs typeface="Roboto"/>
                <a:sym typeface="Roboto"/>
              </a:rPr>
              <a:t>Price increases in Pre and Post Covid Periods </a:t>
            </a:r>
            <a:endParaRPr sz="2100">
              <a:solidFill>
                <a:schemeClr val="lt1"/>
              </a:solidFill>
              <a:latin typeface="Roboto"/>
              <a:ea typeface="Roboto"/>
              <a:cs typeface="Roboto"/>
              <a:sym typeface="Roboto"/>
            </a:endParaRPr>
          </a:p>
        </p:txBody>
      </p:sp>
      <p:sp>
        <p:nvSpPr>
          <p:cNvPr id="129" name="Google Shape;129;p17"/>
          <p:cNvSpPr txBox="1"/>
          <p:nvPr/>
        </p:nvSpPr>
        <p:spPr>
          <a:xfrm>
            <a:off x="4863375" y="170600"/>
            <a:ext cx="3989700" cy="4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a:ea typeface="Roboto"/>
                <a:cs typeface="Roboto"/>
                <a:sym typeface="Roboto"/>
              </a:rPr>
              <a:t>Regression model for price increases</a:t>
            </a:r>
            <a:r>
              <a:rPr lang="en" sz="2100">
                <a:solidFill>
                  <a:schemeClr val="lt1"/>
                </a:solidFill>
                <a:latin typeface="Roboto"/>
                <a:ea typeface="Roboto"/>
                <a:cs typeface="Roboto"/>
                <a:sym typeface="Roboto"/>
              </a:rPr>
              <a:t> </a:t>
            </a:r>
            <a:endParaRPr sz="2100">
              <a:solidFill>
                <a:schemeClr val="lt1"/>
              </a:solidFill>
              <a:latin typeface="Roboto"/>
              <a:ea typeface="Roboto"/>
              <a:cs typeface="Roboto"/>
              <a:sym typeface="Roboto"/>
            </a:endParaRPr>
          </a:p>
        </p:txBody>
      </p:sp>
      <p:sp>
        <p:nvSpPr>
          <p:cNvPr id="130" name="Google Shape;130;p17"/>
          <p:cNvSpPr txBox="1"/>
          <p:nvPr/>
        </p:nvSpPr>
        <p:spPr>
          <a:xfrm>
            <a:off x="4478175" y="4469625"/>
            <a:ext cx="46062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50">
                <a:solidFill>
                  <a:schemeClr val="lt1"/>
                </a:solidFill>
              </a:rPr>
              <a:t>Average change Pre Covid: 16.82</a:t>
            </a:r>
            <a:endParaRPr sz="1050">
              <a:solidFill>
                <a:schemeClr val="lt1"/>
              </a:solidFill>
            </a:endParaRPr>
          </a:p>
          <a:p>
            <a:pPr indent="0" lvl="0" marL="0" rtl="0" algn="ctr">
              <a:lnSpc>
                <a:spcPct val="115000"/>
              </a:lnSpc>
              <a:spcBef>
                <a:spcPts val="0"/>
              </a:spcBef>
              <a:spcAft>
                <a:spcPts val="0"/>
              </a:spcAft>
              <a:buNone/>
            </a:pPr>
            <a:r>
              <a:rPr lang="en" sz="1050">
                <a:solidFill>
                  <a:schemeClr val="lt1"/>
                </a:solidFill>
              </a:rPr>
              <a:t>Average change Post Covid: 54.59</a:t>
            </a:r>
            <a:endParaRPr sz="1050">
              <a:solidFill>
                <a:schemeClr val="lt1"/>
              </a:solidFill>
            </a:endParaRPr>
          </a:p>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202525" y="35400"/>
            <a:ext cx="4045200" cy="43839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What was the increase in house prices in </a:t>
            </a:r>
            <a:r>
              <a:rPr lang="en"/>
              <a:t>California</a:t>
            </a:r>
            <a:r>
              <a:rPr lang="en"/>
              <a:t> and Texas</a:t>
            </a:r>
            <a:endParaRPr/>
          </a:p>
        </p:txBody>
      </p:sp>
      <p:sp>
        <p:nvSpPr>
          <p:cNvPr id="136" name="Google Shape;136;p18"/>
          <p:cNvSpPr txBox="1"/>
          <p:nvPr>
            <p:ph idx="2" type="body"/>
          </p:nvPr>
        </p:nvSpPr>
        <p:spPr>
          <a:xfrm>
            <a:off x="4572000" y="724200"/>
            <a:ext cx="4572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a:t>The price changes in California and Texas followed the same path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nvSpPr>
        <p:spPr>
          <a:xfrm>
            <a:off x="1637725" y="153525"/>
            <a:ext cx="51948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a:ea typeface="Roboto"/>
                <a:cs typeface="Roboto"/>
                <a:sym typeface="Roboto"/>
              </a:rPr>
              <a:t>House Price </a:t>
            </a:r>
            <a:r>
              <a:rPr lang="en" sz="1800">
                <a:solidFill>
                  <a:schemeClr val="lt1"/>
                </a:solidFill>
                <a:latin typeface="Roboto"/>
                <a:ea typeface="Roboto"/>
                <a:cs typeface="Roboto"/>
                <a:sym typeface="Roboto"/>
              </a:rPr>
              <a:t>Increases</a:t>
            </a:r>
            <a:r>
              <a:rPr lang="en" sz="1800">
                <a:solidFill>
                  <a:schemeClr val="lt1"/>
                </a:solidFill>
                <a:latin typeface="Roboto"/>
                <a:ea typeface="Roboto"/>
                <a:cs typeface="Roboto"/>
                <a:sym typeface="Roboto"/>
              </a:rPr>
              <a:t> in California and Texas</a:t>
            </a:r>
            <a:endParaRPr sz="1800">
              <a:solidFill>
                <a:schemeClr val="lt1"/>
              </a:solidFill>
              <a:latin typeface="Roboto"/>
              <a:ea typeface="Roboto"/>
              <a:cs typeface="Roboto"/>
              <a:sym typeface="Roboto"/>
            </a:endParaRPr>
          </a:p>
        </p:txBody>
      </p:sp>
      <p:sp>
        <p:nvSpPr>
          <p:cNvPr id="142" name="Google Shape;142;p19"/>
          <p:cNvSpPr txBox="1"/>
          <p:nvPr/>
        </p:nvSpPr>
        <p:spPr>
          <a:xfrm>
            <a:off x="2260400" y="4009025"/>
            <a:ext cx="40005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50">
                <a:solidFill>
                  <a:schemeClr val="lt1"/>
                </a:solidFill>
              </a:rPr>
              <a:t>Average change for all Pre Covid years: 4.94</a:t>
            </a:r>
            <a:endParaRPr sz="1250">
              <a:solidFill>
                <a:schemeClr val="lt1"/>
              </a:solidFill>
            </a:endParaRPr>
          </a:p>
          <a:p>
            <a:pPr indent="0" lvl="0" marL="0" rtl="0" algn="ctr">
              <a:lnSpc>
                <a:spcPct val="115000"/>
              </a:lnSpc>
              <a:spcBef>
                <a:spcPts val="0"/>
              </a:spcBef>
              <a:spcAft>
                <a:spcPts val="0"/>
              </a:spcAft>
              <a:buNone/>
            </a:pPr>
            <a:r>
              <a:rPr lang="en" sz="1250">
                <a:solidFill>
                  <a:schemeClr val="lt1"/>
                </a:solidFill>
              </a:rPr>
              <a:t>Average change for Post Covid years : 43.30</a:t>
            </a:r>
            <a:endParaRPr sz="1250">
              <a:solidFill>
                <a:schemeClr val="lt1"/>
              </a:solidFill>
            </a:endParaRPr>
          </a:p>
          <a:p>
            <a:pPr indent="0" lvl="0" marL="0" rtl="0" algn="l">
              <a:spcBef>
                <a:spcPts val="0"/>
              </a:spcBef>
              <a:spcAft>
                <a:spcPts val="0"/>
              </a:spcAft>
              <a:buNone/>
            </a:pPr>
            <a:r>
              <a:t/>
            </a:r>
            <a:endParaRPr>
              <a:latin typeface="Roboto"/>
              <a:ea typeface="Roboto"/>
              <a:cs typeface="Roboto"/>
              <a:sym typeface="Roboto"/>
            </a:endParaRPr>
          </a:p>
        </p:txBody>
      </p:sp>
      <p:pic>
        <p:nvPicPr>
          <p:cNvPr id="143" name="Google Shape;143;p19"/>
          <p:cNvPicPr preferRelativeResize="0"/>
          <p:nvPr/>
        </p:nvPicPr>
        <p:blipFill>
          <a:blip r:embed="rId3">
            <a:alphaModFix/>
          </a:blip>
          <a:stretch>
            <a:fillRect/>
          </a:stretch>
        </p:blipFill>
        <p:spPr>
          <a:xfrm>
            <a:off x="1945113" y="843275"/>
            <a:ext cx="4580019" cy="293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202525" y="35400"/>
            <a:ext cx="4045200" cy="43839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t>How did </a:t>
            </a:r>
            <a:r>
              <a:rPr lang="en">
                <a:solidFill>
                  <a:srgbClr val="FF0000"/>
                </a:solidFill>
              </a:rPr>
              <a:t>job opportunities</a:t>
            </a:r>
            <a:r>
              <a:rPr lang="en"/>
              <a:t> </a:t>
            </a:r>
            <a:r>
              <a:rPr lang="en"/>
              <a:t>affect</a:t>
            </a:r>
            <a:r>
              <a:rPr lang="en"/>
              <a:t> the housing market, Pre &amp; Post Covid?</a:t>
            </a:r>
            <a:endParaRPr/>
          </a:p>
        </p:txBody>
      </p:sp>
      <p:sp>
        <p:nvSpPr>
          <p:cNvPr id="149" name="Google Shape;149;p20"/>
          <p:cNvSpPr txBox="1"/>
          <p:nvPr>
            <p:ph idx="2" type="body"/>
          </p:nvPr>
        </p:nvSpPr>
        <p:spPr>
          <a:xfrm>
            <a:off x="4572000" y="724200"/>
            <a:ext cx="4572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What percentage of people work from home each year?</a:t>
            </a:r>
            <a:endParaRPr sz="1500"/>
          </a:p>
          <a:p>
            <a:pPr indent="-323850" lvl="0" marL="457200" rtl="0" algn="l">
              <a:spcBef>
                <a:spcPts val="1600"/>
              </a:spcBef>
              <a:spcAft>
                <a:spcPts val="0"/>
              </a:spcAft>
              <a:buSzPts val="1500"/>
              <a:buChar char="●"/>
            </a:pPr>
            <a:r>
              <a:rPr lang="en" sz="1500"/>
              <a:t>Steep increase in the percentage of people working from home that occurs during 2020. </a:t>
            </a:r>
            <a:endParaRPr sz="1500"/>
          </a:p>
          <a:p>
            <a:pPr indent="-323850" lvl="0" marL="457200" rtl="0" algn="l">
              <a:spcBef>
                <a:spcPts val="0"/>
              </a:spcBef>
              <a:spcAft>
                <a:spcPts val="0"/>
              </a:spcAft>
              <a:buSzPts val="1500"/>
              <a:buChar char="●"/>
            </a:pPr>
            <a:r>
              <a:rPr lang="en" sz="1500"/>
              <a:t>In 2018, 5% of people reported working from home. At the height of the graph, in </a:t>
            </a:r>
            <a:endParaRPr sz="1500"/>
          </a:p>
          <a:p>
            <a:pPr indent="-323850" lvl="0" marL="457200" rtl="0" algn="l">
              <a:spcBef>
                <a:spcPts val="0"/>
              </a:spcBef>
              <a:spcAft>
                <a:spcPts val="0"/>
              </a:spcAft>
              <a:buSzPts val="1500"/>
              <a:buChar char="●"/>
            </a:pPr>
            <a:r>
              <a:rPr lang="en" sz="1500"/>
              <a:t>In 2020, 60% of people are working from home. </a:t>
            </a:r>
            <a:endParaRPr sz="1500"/>
          </a:p>
          <a:p>
            <a:pPr indent="-323850" lvl="0" marL="457200" rtl="0" algn="l">
              <a:spcBef>
                <a:spcPts val="0"/>
              </a:spcBef>
              <a:spcAft>
                <a:spcPts val="0"/>
              </a:spcAft>
              <a:buSzPts val="1500"/>
              <a:buChar char="●"/>
            </a:pPr>
            <a:r>
              <a:rPr lang="en" sz="1500"/>
              <a:t>After 2020, % of people working from home begins decreasing</a:t>
            </a:r>
            <a:endParaRPr sz="1500"/>
          </a:p>
          <a:p>
            <a:pPr indent="-323850" lvl="0" marL="457200" rtl="0" algn="l">
              <a:spcBef>
                <a:spcPts val="0"/>
              </a:spcBef>
              <a:spcAft>
                <a:spcPts val="0"/>
              </a:spcAft>
              <a:buSzPts val="1500"/>
              <a:buChar char="●"/>
            </a:pPr>
            <a:r>
              <a:rPr lang="en" sz="1500"/>
              <a:t>Numbers stop decreasing around 30% in 2021.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1"/>
          <p:cNvPicPr preferRelativeResize="0"/>
          <p:nvPr/>
        </p:nvPicPr>
        <p:blipFill>
          <a:blip r:embed="rId3">
            <a:alphaModFix/>
          </a:blip>
          <a:stretch>
            <a:fillRect/>
          </a:stretch>
        </p:blipFill>
        <p:spPr>
          <a:xfrm>
            <a:off x="2155288" y="692597"/>
            <a:ext cx="4440933" cy="37583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