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cfd74f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cfd74f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f4d713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f4d713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f4d7137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f4d7137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f4d7137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f4d7137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f4d71370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f4d71370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f4d7137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f4d7137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f4d7137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f4d7137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4090a50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4090a50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4090a501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4090a501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4090a501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4090a501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f4d71370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f4d71370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an extra slide after this </a:t>
            </a:r>
            <a:r>
              <a:rPr lang="en"/>
              <a:t>showing</a:t>
            </a:r>
            <a:r>
              <a:rPr lang="en"/>
              <a:t> the pop up.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cfd74fe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cfd74fe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f4d71370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f4d71370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f4d71370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f4d71370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f4d71370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f4d71370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Checking with Tyler this might be same as UC 0.3</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f4d71370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f4d71370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f4d71370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f4d71370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f4d71370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f4d71370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f4d71370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f4d71370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0f7dc6e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0f7dc6ed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f7dc6ed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f7dc6ed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f7dc6ed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f7dc6ed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c503e8c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c503e8c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f7dc6ed5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f7dc6ed5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0f7dc6ed5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0f7dc6ed5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c503e8c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c503e8c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c503e8c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c503e8c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c503e8cb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c503e8cb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not have a load game button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c503e8c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c503e8c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c503e8c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c503e8c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c503e8cb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c503e8cb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hyperlink" Target="https://docs.google.com/document/d/1_Q96LqS4nx6Jbo5spqKtGsxl-X9gNPksnqQgsY3Uirc/edit#heading=h.8bgr3ba1lpyc" TargetMode="External"/><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Software Engineering Group Project - UI Presentation</a:t>
            </a:r>
            <a:r>
              <a:rPr lang="en"/>
              <a:t> </a:t>
            </a:r>
            <a:endParaRPr/>
          </a:p>
        </p:txBody>
      </p:sp>
      <p:sp>
        <p:nvSpPr>
          <p:cNvPr id="55" name="Google Shape;55;p13"/>
          <p:cNvSpPr txBox="1"/>
          <p:nvPr>
            <p:ph idx="1" type="subTitle"/>
          </p:nvPr>
        </p:nvSpPr>
        <p:spPr>
          <a:xfrm>
            <a:off x="311700" y="2834125"/>
            <a:ext cx="8520600" cy="21693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852"/>
              <a:buNone/>
            </a:pPr>
            <a:r>
              <a:rPr lang="en" sz="1800"/>
              <a:t>Author(s): 	Jack Thompson [jat92@aber.ac.uk]</a:t>
            </a:r>
            <a:endParaRPr sz="1800"/>
          </a:p>
          <a:p>
            <a:pPr indent="0" lvl="0" marL="0" rtl="0" algn="l">
              <a:lnSpc>
                <a:spcPct val="115000"/>
              </a:lnSpc>
              <a:spcBef>
                <a:spcPts val="0"/>
              </a:spcBef>
              <a:spcAft>
                <a:spcPts val="0"/>
              </a:spcAft>
              <a:buSzPts val="852"/>
              <a:buNone/>
            </a:pPr>
            <a:r>
              <a:rPr lang="en" sz="1800"/>
              <a:t>			Tyler Lewis [tyw1@aber.ac.uk]</a:t>
            </a:r>
            <a:endParaRPr sz="1800"/>
          </a:p>
          <a:p>
            <a:pPr indent="0" lvl="0" marL="0" rtl="0" algn="l">
              <a:lnSpc>
                <a:spcPct val="115000"/>
              </a:lnSpc>
              <a:spcBef>
                <a:spcPts val="0"/>
              </a:spcBef>
              <a:spcAft>
                <a:spcPts val="0"/>
              </a:spcAft>
              <a:buSzPts val="852"/>
              <a:buNone/>
            </a:pPr>
            <a:r>
              <a:rPr lang="en" sz="1800"/>
              <a:t>			Sean Hobson [seh25@aber.ac.uk]</a:t>
            </a:r>
            <a:endParaRPr sz="1800"/>
          </a:p>
          <a:p>
            <a:pPr indent="0" lvl="0" marL="0" rtl="0" algn="l">
              <a:lnSpc>
                <a:spcPct val="115000"/>
              </a:lnSpc>
              <a:spcBef>
                <a:spcPts val="0"/>
              </a:spcBef>
              <a:spcAft>
                <a:spcPts val="0"/>
              </a:spcAft>
              <a:buSzPts val="852"/>
              <a:buNone/>
            </a:pPr>
            <a:r>
              <a:rPr lang="en" sz="1800"/>
              <a:t>Config Ref: 	UI-Spec-Pres-GP9</a:t>
            </a:r>
            <a:endParaRPr sz="1800"/>
          </a:p>
          <a:p>
            <a:pPr indent="0" lvl="0" marL="0" rtl="0" algn="l">
              <a:lnSpc>
                <a:spcPct val="115000"/>
              </a:lnSpc>
              <a:spcBef>
                <a:spcPts val="0"/>
              </a:spcBef>
              <a:spcAft>
                <a:spcPts val="0"/>
              </a:spcAft>
              <a:buSzPts val="852"/>
              <a:buNone/>
            </a:pPr>
            <a:r>
              <a:rPr lang="en" sz="1800"/>
              <a:t>Date: 		11 May 2023</a:t>
            </a:r>
            <a:endParaRPr sz="1800"/>
          </a:p>
          <a:p>
            <a:pPr indent="0" lvl="0" marL="0" rtl="0" algn="l">
              <a:lnSpc>
                <a:spcPct val="115000"/>
              </a:lnSpc>
              <a:spcBef>
                <a:spcPts val="0"/>
              </a:spcBef>
              <a:spcAft>
                <a:spcPts val="0"/>
              </a:spcAft>
              <a:buSzPts val="852"/>
              <a:buNone/>
            </a:pPr>
            <a:r>
              <a:rPr lang="en" sz="1800"/>
              <a:t>Version: 		2.0</a:t>
            </a:r>
            <a:endParaRPr sz="1800"/>
          </a:p>
          <a:p>
            <a:pPr indent="0" lvl="0" marL="0" rtl="0" algn="l">
              <a:lnSpc>
                <a:spcPct val="115000"/>
              </a:lnSpc>
              <a:spcBef>
                <a:spcPts val="0"/>
              </a:spcBef>
              <a:spcAft>
                <a:spcPts val="0"/>
              </a:spcAft>
              <a:buSzPts val="852"/>
              <a:buNone/>
            </a:pPr>
            <a:r>
              <a:rPr lang="en" sz="1800"/>
              <a:t>Status: 		Release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Moving a piece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Move the selected piece from the current position to the square two positions ahead.</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The selected piece moves to the target position..</a:t>
            </a:r>
            <a:endParaRPr sz="1200">
              <a:solidFill>
                <a:schemeClr val="dk1"/>
              </a:solidFill>
            </a:endParaRPr>
          </a:p>
        </p:txBody>
      </p:sp>
      <p:pic>
        <p:nvPicPr>
          <p:cNvPr id="122" name="Google Shape;122;p22"/>
          <p:cNvPicPr preferRelativeResize="0"/>
          <p:nvPr/>
        </p:nvPicPr>
        <p:blipFill>
          <a:blip r:embed="rId4">
            <a:alphaModFix/>
          </a:blip>
          <a:stretch>
            <a:fillRect/>
          </a:stretch>
        </p:blipFill>
        <p:spPr>
          <a:xfrm>
            <a:off x="0" y="0"/>
            <a:ext cx="6408576" cy="5151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Moving a piece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board showing the a2 pawn moved to the a4 square with all other pieces in the same position.</a:t>
            </a:r>
            <a:endParaRPr sz="1200">
              <a:solidFill>
                <a:schemeClr val="dk1"/>
              </a:solidFill>
            </a:endParaRPr>
          </a:p>
        </p:txBody>
      </p:sp>
      <p:pic>
        <p:nvPicPr>
          <p:cNvPr id="129" name="Google Shape;129;p23"/>
          <p:cNvPicPr preferRelativeResize="0"/>
          <p:nvPr/>
        </p:nvPicPr>
        <p:blipFill>
          <a:blip r:embed="rId4">
            <a:alphaModFix/>
          </a:blip>
          <a:stretch>
            <a:fillRect/>
          </a:stretch>
        </p:blipFill>
        <p:spPr>
          <a:xfrm>
            <a:off x="0" y="0"/>
            <a:ext cx="6408576"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UC-1.2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Capturing a Piece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Click the black pawn in c5 </a:t>
            </a:r>
            <a:r>
              <a:rPr lang="en" sz="1200">
                <a:solidFill>
                  <a:schemeClr val="dk1"/>
                </a:solidFill>
              </a:rPr>
              <a:t> that will capture the white pawn in d4.</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black pawn will move to the board tile that the white pawn was on. The white pawn will no longer be visible on the board.</a:t>
            </a:r>
            <a:endParaRPr sz="1200">
              <a:solidFill>
                <a:schemeClr val="dk1"/>
              </a:solidFill>
            </a:endParaRPr>
          </a:p>
        </p:txBody>
      </p:sp>
      <p:pic>
        <p:nvPicPr>
          <p:cNvPr id="136" name="Google Shape;136;p24"/>
          <p:cNvPicPr preferRelativeResize="0"/>
          <p:nvPr/>
        </p:nvPicPr>
        <p:blipFill>
          <a:blip r:embed="rId4">
            <a:alphaModFix/>
          </a:blip>
          <a:stretch>
            <a:fillRect/>
          </a:stretch>
        </p:blipFill>
        <p:spPr>
          <a:xfrm>
            <a:off x="0" y="8325"/>
            <a:ext cx="6408576"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UC-1.2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Capturing a Piece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board showing the</a:t>
            </a:r>
            <a:r>
              <a:rPr lang="en" sz="1200">
                <a:solidFill>
                  <a:schemeClr val="dk1"/>
                </a:solidFill>
              </a:rPr>
              <a:t> black pawn in c5 </a:t>
            </a:r>
            <a:r>
              <a:rPr lang="en" sz="1200">
                <a:solidFill>
                  <a:schemeClr val="dk1"/>
                </a:solidFill>
              </a:rPr>
              <a:t>moved to </a:t>
            </a:r>
            <a:r>
              <a:rPr lang="en" sz="1200">
                <a:solidFill>
                  <a:schemeClr val="dk1"/>
                </a:solidFill>
              </a:rPr>
              <a:t>where</a:t>
            </a:r>
            <a:r>
              <a:rPr lang="en" sz="1200">
                <a:solidFill>
                  <a:schemeClr val="dk1"/>
                </a:solidFill>
              </a:rPr>
              <a:t> the </a:t>
            </a:r>
            <a:r>
              <a:rPr lang="en" sz="1200">
                <a:solidFill>
                  <a:schemeClr val="dk1"/>
                </a:solidFill>
              </a:rPr>
              <a:t>white pawn in d4</a:t>
            </a:r>
            <a:r>
              <a:rPr lang="en" sz="1200">
                <a:solidFill>
                  <a:schemeClr val="dk1"/>
                </a:solidFill>
              </a:rPr>
              <a:t> was. The white pawn is no longer visible on the board.</a:t>
            </a:r>
            <a:endParaRPr sz="1200">
              <a:solidFill>
                <a:schemeClr val="dk1"/>
              </a:solidFill>
            </a:endParaRPr>
          </a:p>
        </p:txBody>
      </p:sp>
      <p:pic>
        <p:nvPicPr>
          <p:cNvPr id="143" name="Google Shape;143;p25"/>
          <p:cNvPicPr preferRelativeResize="0"/>
          <p:nvPr/>
        </p:nvPicPr>
        <p:blipFill>
          <a:blip r:embed="rId4">
            <a:alphaModFix/>
          </a:blip>
          <a:stretch>
            <a:fillRect/>
          </a:stretch>
        </p:blipFill>
        <p:spPr>
          <a:xfrm>
            <a:off x="0" y="0"/>
            <a:ext cx="640857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UC-1.3</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Changing Piece Selection</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Initially the a2 pawn is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Clr>
                <a:schemeClr val="dk1"/>
              </a:buClr>
              <a:buSzPts val="1100"/>
              <a:buFont typeface="Arial"/>
              <a:buNone/>
            </a:pPr>
            <a:r>
              <a:rPr lang="en" sz="1200">
                <a:solidFill>
                  <a:schemeClr val="dk1"/>
                </a:solidFill>
              </a:rPr>
              <a:t>Only the board square of the a2 pawn and it’s legal moves is highlighted. </a:t>
            </a:r>
            <a:endParaRPr sz="1200">
              <a:solidFill>
                <a:schemeClr val="dk1"/>
              </a:solidFill>
            </a:endParaRPr>
          </a:p>
        </p:txBody>
      </p:sp>
      <p:pic>
        <p:nvPicPr>
          <p:cNvPr id="150" name="Google Shape;150;p26"/>
          <p:cNvPicPr preferRelativeResize="0"/>
          <p:nvPr/>
        </p:nvPicPr>
        <p:blipFill>
          <a:blip r:embed="rId4">
            <a:alphaModFix/>
          </a:blip>
          <a:stretch>
            <a:fillRect/>
          </a:stretch>
        </p:blipFill>
        <p:spPr>
          <a:xfrm>
            <a:off x="0" y="0"/>
            <a:ext cx="6408576" cy="5151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UC-1.3</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Changing Piece Selection</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g1 knight is now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board </a:t>
            </a:r>
            <a:r>
              <a:rPr lang="en" sz="1200">
                <a:solidFill>
                  <a:schemeClr val="dk1"/>
                </a:solidFill>
              </a:rPr>
              <a:t>square</a:t>
            </a:r>
            <a:r>
              <a:rPr lang="en" sz="1200">
                <a:solidFill>
                  <a:schemeClr val="dk1"/>
                </a:solidFill>
              </a:rPr>
              <a:t> of </a:t>
            </a:r>
            <a:r>
              <a:rPr lang="en" sz="1200">
                <a:solidFill>
                  <a:schemeClr val="dk1"/>
                </a:solidFill>
              </a:rPr>
              <a:t>the</a:t>
            </a:r>
            <a:r>
              <a:rPr lang="en" sz="1200">
                <a:solidFill>
                  <a:schemeClr val="dk1"/>
                </a:solidFill>
              </a:rPr>
              <a:t> newly selected knight piece is highlighted.</a:t>
            </a:r>
            <a:endParaRPr sz="1200">
              <a:solidFill>
                <a:schemeClr val="dk1"/>
              </a:solidFill>
            </a:endParaRPr>
          </a:p>
        </p:txBody>
      </p:sp>
      <p:pic>
        <p:nvPicPr>
          <p:cNvPr id="157" name="Google Shape;157;p27"/>
          <p:cNvPicPr preferRelativeResize="0"/>
          <p:nvPr/>
        </p:nvPicPr>
        <p:blipFill>
          <a:blip r:embed="rId4">
            <a:alphaModFix/>
          </a:blip>
          <a:stretch>
            <a:fillRect/>
          </a:stretch>
        </p:blipFill>
        <p:spPr>
          <a:xfrm>
            <a:off x="0" y="8325"/>
            <a:ext cx="6408577" cy="513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a:t>
            </a:r>
            <a:r>
              <a:rPr lang="en" sz="1200" u="sng">
                <a:solidFill>
                  <a:schemeClr val="dk1"/>
                </a:solidFill>
              </a:rPr>
              <a:t>4</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Special Moves</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Click the white king piece</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Clr>
                <a:schemeClr val="dk1"/>
              </a:buClr>
              <a:buSzPts val="1100"/>
              <a:buFont typeface="Arial"/>
              <a:buNone/>
            </a:pPr>
            <a:r>
              <a:rPr lang="en" sz="1200">
                <a:solidFill>
                  <a:schemeClr val="dk1"/>
                </a:solidFill>
              </a:rPr>
              <a:t>The white king piece is selected showing all legal moves including castling.</a:t>
            </a:r>
            <a:endParaRPr sz="1200">
              <a:solidFill>
                <a:schemeClr val="dk1"/>
              </a:solidFill>
            </a:endParaRPr>
          </a:p>
        </p:txBody>
      </p:sp>
      <p:pic>
        <p:nvPicPr>
          <p:cNvPr id="164" name="Google Shape;164;p28"/>
          <p:cNvPicPr preferRelativeResize="0"/>
          <p:nvPr/>
        </p:nvPicPr>
        <p:blipFill>
          <a:blip r:embed="rId4">
            <a:alphaModFix/>
          </a:blip>
          <a:stretch>
            <a:fillRect/>
          </a:stretch>
        </p:blipFill>
        <p:spPr>
          <a:xfrm>
            <a:off x="0" y="8325"/>
            <a:ext cx="6408573"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a:t>
            </a:r>
            <a:r>
              <a:rPr lang="en" sz="1200" u="sng">
                <a:solidFill>
                  <a:schemeClr val="dk1"/>
                </a:solidFill>
              </a:rPr>
              <a:t>4</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Special moves</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king side rook piece is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king will move 2 squares to the right and the kingside rook will move 2 squares to the left.</a:t>
            </a:r>
            <a:endParaRPr sz="1200">
              <a:solidFill>
                <a:schemeClr val="dk1"/>
              </a:solidFill>
            </a:endParaRPr>
          </a:p>
        </p:txBody>
      </p:sp>
      <p:pic>
        <p:nvPicPr>
          <p:cNvPr id="171" name="Google Shape;171;p29"/>
          <p:cNvPicPr preferRelativeResize="0"/>
          <p:nvPr/>
        </p:nvPicPr>
        <p:blipFill>
          <a:blip r:embed="rId4">
            <a:alphaModFix/>
          </a:blip>
          <a:stretch>
            <a:fillRect/>
          </a:stretch>
        </p:blipFill>
        <p:spPr>
          <a:xfrm>
            <a:off x="0" y="8325"/>
            <a:ext cx="6408574"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UC-1.4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Special Moves</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0"/>
              </a:spcAft>
              <a:buNone/>
            </a:pPr>
            <a:r>
              <a:rPr lang="en" sz="1200">
                <a:solidFill>
                  <a:schemeClr val="dk1"/>
                </a:solidFill>
              </a:rPr>
              <a:t>The board is displayed after a successful king side castle.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178" name="Google Shape;178;p30"/>
          <p:cNvPicPr preferRelativeResize="0"/>
          <p:nvPr/>
        </p:nvPicPr>
        <p:blipFill>
          <a:blip r:embed="rId4">
            <a:alphaModFix/>
          </a:blip>
          <a:stretch>
            <a:fillRect/>
          </a:stretch>
        </p:blipFill>
        <p:spPr>
          <a:xfrm>
            <a:off x="0" y="8325"/>
            <a:ext cx="6408576"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1"/>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UC-2.0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Quitting a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quit button is clicked</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A pop up will appear, asking the user if they are sure they would like to quit.</a:t>
            </a:r>
            <a:endParaRPr sz="1200">
              <a:solidFill>
                <a:schemeClr val="dk1"/>
              </a:solidFill>
            </a:endParaRPr>
          </a:p>
        </p:txBody>
      </p:sp>
      <p:pic>
        <p:nvPicPr>
          <p:cNvPr id="185" name="Google Shape;185;p31"/>
          <p:cNvPicPr preferRelativeResize="0"/>
          <p:nvPr/>
        </p:nvPicPr>
        <p:blipFill>
          <a:blip r:embed="rId4">
            <a:alphaModFix/>
          </a:blip>
          <a:stretch>
            <a:fillRect/>
          </a:stretch>
        </p:blipFill>
        <p:spPr>
          <a:xfrm>
            <a:off x="0" y="0"/>
            <a:ext cx="6408574"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2" name="Google Shape;62;p14"/>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uFill>
                  <a:noFill/>
                </a:uFill>
                <a:hlinkClick r:id="rId4">
                  <a:extLst>
                    <a:ext uri="{A12FA001-AC4F-418D-AE19-62706E023703}">
                      <ahyp:hlinkClr val="tx"/>
                    </a:ext>
                  </a:extLst>
                </a:hlinkClick>
              </a:rPr>
              <a:t>Launching The Application</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Launch the application</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main menu appears with 3 buttons.</a:t>
            </a:r>
            <a:endParaRPr sz="1200">
              <a:solidFill>
                <a:schemeClr val="dk1"/>
              </a:solidFill>
            </a:endParaRPr>
          </a:p>
        </p:txBody>
      </p:sp>
      <p:pic>
        <p:nvPicPr>
          <p:cNvPr id="63" name="Google Shape;63;p14"/>
          <p:cNvPicPr preferRelativeResize="0"/>
          <p:nvPr/>
        </p:nvPicPr>
        <p:blipFill>
          <a:blip r:embed="rId5">
            <a:alphaModFix/>
          </a:blip>
          <a:stretch>
            <a:fillRect/>
          </a:stretch>
        </p:blipFill>
        <p:spPr>
          <a:xfrm>
            <a:off x="0" y="0"/>
            <a:ext cx="6400799"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2"/>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UC-2.0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Quitting a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save and exit button is clicked.</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The user will be taken back to the main </a:t>
            </a:r>
            <a:r>
              <a:rPr lang="en" sz="1200">
                <a:solidFill>
                  <a:schemeClr val="dk1"/>
                </a:solidFill>
              </a:rPr>
              <a:t>menu. The game will have been saved but the user will not see this.</a:t>
            </a:r>
            <a:endParaRPr sz="1200">
              <a:solidFill>
                <a:schemeClr val="dk1"/>
              </a:solidFill>
            </a:endParaRPr>
          </a:p>
        </p:txBody>
      </p:sp>
      <p:pic>
        <p:nvPicPr>
          <p:cNvPr id="192" name="Google Shape;192;p32"/>
          <p:cNvPicPr preferRelativeResize="0"/>
          <p:nvPr/>
        </p:nvPicPr>
        <p:blipFill>
          <a:blip r:embed="rId4">
            <a:alphaModFix/>
          </a:blip>
          <a:stretch>
            <a:fillRect/>
          </a:stretch>
        </p:blipFill>
        <p:spPr>
          <a:xfrm>
            <a:off x="0" y="0"/>
            <a:ext cx="6408576"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3"/>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9" name="Google Shape;199;p33"/>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UC-2.0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Quitting a Game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main menu is displayed.</a:t>
            </a:r>
            <a:endParaRPr sz="1200">
              <a:solidFill>
                <a:schemeClr val="dk1"/>
              </a:solidFill>
            </a:endParaRPr>
          </a:p>
        </p:txBody>
      </p:sp>
      <p:pic>
        <p:nvPicPr>
          <p:cNvPr id="200" name="Google Shape;200;p33"/>
          <p:cNvPicPr preferRelativeResize="0"/>
          <p:nvPr/>
        </p:nvPicPr>
        <p:blipFill>
          <a:blip r:embed="rId4">
            <a:alphaModFix/>
          </a:blip>
          <a:stretch>
            <a:fillRect/>
          </a:stretch>
        </p:blipFill>
        <p:spPr>
          <a:xfrm>
            <a:off x="0" y="0"/>
            <a:ext cx="6408576"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4"/>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image to show the in game menu.     </a:t>
            </a:r>
            <a:endParaRPr/>
          </a:p>
        </p:txBody>
      </p:sp>
      <p:sp>
        <p:nvSpPr>
          <p:cNvPr id="207" name="Google Shape;207;p34"/>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UC-3.0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Reviewing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View Finished Game button is selected from the main menu.</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user will be shown a list of possible previous games to view.</a:t>
            </a:r>
            <a:endParaRPr sz="1200">
              <a:solidFill>
                <a:schemeClr val="dk1"/>
              </a:solidFill>
            </a:endParaRPr>
          </a:p>
        </p:txBody>
      </p:sp>
      <p:pic>
        <p:nvPicPr>
          <p:cNvPr id="208" name="Google Shape;208;p34"/>
          <p:cNvPicPr preferRelativeResize="0"/>
          <p:nvPr/>
        </p:nvPicPr>
        <p:blipFill>
          <a:blip r:embed="rId4">
            <a:alphaModFix/>
          </a:blip>
          <a:stretch>
            <a:fillRect/>
          </a:stretch>
        </p:blipFill>
        <p:spPr>
          <a:xfrm>
            <a:off x="0" y="0"/>
            <a:ext cx="6400799" cy="514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5"/>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Reviewing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32Chara.. button is selected</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The user will be shown a list of possible previous games to view.</a:t>
            </a:r>
            <a:endParaRPr sz="1200">
              <a:solidFill>
                <a:schemeClr val="dk1"/>
              </a:solidFill>
            </a:endParaRPr>
          </a:p>
        </p:txBody>
      </p:sp>
      <p:pic>
        <p:nvPicPr>
          <p:cNvPr id="215" name="Google Shape;215;p35"/>
          <p:cNvPicPr preferRelativeResize="0"/>
          <p:nvPr/>
        </p:nvPicPr>
        <p:blipFill>
          <a:blip r:embed="rId4">
            <a:alphaModFix/>
          </a:blip>
          <a:stretch>
            <a:fillRect/>
          </a:stretch>
        </p:blipFill>
        <p:spPr>
          <a:xfrm>
            <a:off x="0" y="8325"/>
            <a:ext cx="6408574"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6"/>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UC-3.0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Reviewing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board is shown in the starting position. Buttons appear to indicate “Step Forward” and “Step Backward”. </a:t>
            </a:r>
            <a:endParaRPr sz="1200">
              <a:solidFill>
                <a:schemeClr val="dk1"/>
              </a:solidFill>
            </a:endParaRPr>
          </a:p>
        </p:txBody>
      </p:sp>
      <p:pic>
        <p:nvPicPr>
          <p:cNvPr id="222" name="Google Shape;222;p36"/>
          <p:cNvPicPr preferRelativeResize="0"/>
          <p:nvPr/>
        </p:nvPicPr>
        <p:blipFill>
          <a:blip r:embed="rId4">
            <a:alphaModFix/>
          </a:blip>
          <a:stretch>
            <a:fillRect/>
          </a:stretch>
        </p:blipFill>
        <p:spPr>
          <a:xfrm>
            <a:off x="0" y="8325"/>
            <a:ext cx="6408577"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7"/>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Stepping Forward</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forward arrow button is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board state is shown after the first move. </a:t>
            </a:r>
            <a:endParaRPr sz="1200">
              <a:solidFill>
                <a:schemeClr val="dk1"/>
              </a:solidFill>
            </a:endParaRPr>
          </a:p>
        </p:txBody>
      </p:sp>
      <p:pic>
        <p:nvPicPr>
          <p:cNvPr id="229" name="Google Shape;229;p37"/>
          <p:cNvPicPr preferRelativeResize="0"/>
          <p:nvPr/>
        </p:nvPicPr>
        <p:blipFill>
          <a:blip r:embed="rId4">
            <a:alphaModFix/>
          </a:blip>
          <a:stretch>
            <a:fillRect/>
          </a:stretch>
        </p:blipFill>
        <p:spPr>
          <a:xfrm>
            <a:off x="0" y="8325"/>
            <a:ext cx="6408577"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8"/>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Stepping Backward</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The backward arrow button is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board state is shown from before the last move. </a:t>
            </a:r>
            <a:endParaRPr sz="1200">
              <a:solidFill>
                <a:schemeClr val="dk1"/>
              </a:solidFill>
            </a:endParaRPr>
          </a:p>
        </p:txBody>
      </p:sp>
      <p:pic>
        <p:nvPicPr>
          <p:cNvPr id="236" name="Google Shape;236;p38"/>
          <p:cNvPicPr preferRelativeResize="0"/>
          <p:nvPr/>
        </p:nvPicPr>
        <p:blipFill>
          <a:blip r:embed="rId4">
            <a:alphaModFix/>
          </a:blip>
          <a:stretch>
            <a:fillRect/>
          </a:stretch>
        </p:blipFill>
        <p:spPr>
          <a:xfrm>
            <a:off x="0" y="8325"/>
            <a:ext cx="6408577"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End of Game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Click the “Resign” button.  </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A pop up </a:t>
            </a:r>
            <a:r>
              <a:rPr lang="en" sz="1200">
                <a:solidFill>
                  <a:schemeClr val="dk1"/>
                </a:solidFill>
              </a:rPr>
              <a:t>appears</a:t>
            </a:r>
            <a:r>
              <a:rPr lang="en" sz="1200">
                <a:solidFill>
                  <a:schemeClr val="dk1"/>
                </a:solidFill>
              </a:rPr>
              <a:t> notifying the user that the game will be saved for replay at a future point.</a:t>
            </a:r>
            <a:endParaRPr sz="1200">
              <a:solidFill>
                <a:schemeClr val="dk1"/>
              </a:solidFill>
            </a:endParaRPr>
          </a:p>
        </p:txBody>
      </p:sp>
      <p:pic>
        <p:nvPicPr>
          <p:cNvPr id="243" name="Google Shape;243;p39"/>
          <p:cNvPicPr preferRelativeResize="0"/>
          <p:nvPr/>
        </p:nvPicPr>
        <p:blipFill>
          <a:blip r:embed="rId4">
            <a:alphaModFix/>
          </a:blip>
          <a:stretch>
            <a:fillRect/>
          </a:stretch>
        </p:blipFill>
        <p:spPr>
          <a:xfrm>
            <a:off x="0" y="8325"/>
            <a:ext cx="6408576"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Detecting Check</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Move the white bishop to check the black king.</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white bishop and black king will be highlighted.</a:t>
            </a:r>
            <a:endParaRPr sz="1200">
              <a:solidFill>
                <a:schemeClr val="dk1"/>
              </a:solidFill>
            </a:endParaRPr>
          </a:p>
        </p:txBody>
      </p:sp>
      <p:pic>
        <p:nvPicPr>
          <p:cNvPr id="250" name="Google Shape;250;p40"/>
          <p:cNvPicPr preferRelativeResize="0"/>
          <p:nvPr/>
        </p:nvPicPr>
        <p:blipFill>
          <a:blip r:embed="rId4">
            <a:alphaModFix/>
          </a:blip>
          <a:stretch>
            <a:fillRect/>
          </a:stretch>
        </p:blipFill>
        <p:spPr>
          <a:xfrm>
            <a:off x="0" y="8325"/>
            <a:ext cx="6408576" cy="5143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1"/>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Detecting Check</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board state after the white bishop has moved to attack the black king. Both the king and attacking piece are highlighted.</a:t>
            </a:r>
            <a:endParaRPr sz="1200">
              <a:solidFill>
                <a:schemeClr val="dk1"/>
              </a:solidFill>
            </a:endParaRPr>
          </a:p>
        </p:txBody>
      </p:sp>
      <p:pic>
        <p:nvPicPr>
          <p:cNvPr id="257" name="Google Shape;257;p41"/>
          <p:cNvPicPr preferRelativeResize="0"/>
          <p:nvPr/>
        </p:nvPicPr>
        <p:blipFill>
          <a:blip r:embed="rId4">
            <a:alphaModFix/>
          </a:blip>
          <a:stretch>
            <a:fillRect/>
          </a:stretch>
        </p:blipFill>
        <p:spPr>
          <a:xfrm>
            <a:off x="0" y="8325"/>
            <a:ext cx="6408577"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0" name="Google Shape;70;p15"/>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Starting a New Game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Click on the Start New Game button</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user will be prompted to enter the names of the players and respective piece colours.</a:t>
            </a:r>
            <a:endParaRPr sz="1200">
              <a:solidFill>
                <a:schemeClr val="dk1"/>
              </a:solidFill>
            </a:endParaRPr>
          </a:p>
        </p:txBody>
      </p:sp>
      <p:pic>
        <p:nvPicPr>
          <p:cNvPr id="71" name="Google Shape;71;p15"/>
          <p:cNvPicPr preferRelativeResize="0"/>
          <p:nvPr/>
        </p:nvPicPr>
        <p:blipFill rotWithShape="1">
          <a:blip r:embed="rId4">
            <a:alphaModFix/>
          </a:blip>
          <a:srcRect b="0" l="0" r="-35851" t="0"/>
          <a:stretch/>
        </p:blipFill>
        <p:spPr>
          <a:xfrm>
            <a:off x="4" y="0"/>
            <a:ext cx="8705695" cy="51435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2"/>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Detecting Checkmate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Move the white queen to checkmate the black king.</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A message will appear in the side pane indicating white has won</a:t>
            </a:r>
            <a:endParaRPr sz="1200">
              <a:solidFill>
                <a:schemeClr val="dk1"/>
              </a:solidFill>
            </a:endParaRPr>
          </a:p>
        </p:txBody>
      </p:sp>
      <p:pic>
        <p:nvPicPr>
          <p:cNvPr id="264" name="Google Shape;264;p42"/>
          <p:cNvPicPr preferRelativeResize="0"/>
          <p:nvPr/>
        </p:nvPicPr>
        <p:blipFill>
          <a:blip r:embed="rId4">
            <a:alphaModFix/>
          </a:blip>
          <a:stretch>
            <a:fillRect/>
          </a:stretch>
        </p:blipFill>
        <p:spPr>
          <a:xfrm>
            <a:off x="-2" y="0"/>
            <a:ext cx="6408574"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3"/>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Detecting Checkmate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A message will appear in the side pane indicating white has won.</a:t>
            </a:r>
            <a:endParaRPr sz="1200">
              <a:solidFill>
                <a:schemeClr val="dk1"/>
              </a:solidFill>
            </a:endParaRPr>
          </a:p>
        </p:txBody>
      </p:sp>
      <p:pic>
        <p:nvPicPr>
          <p:cNvPr id="271" name="Google Shape;271;p43"/>
          <p:cNvPicPr preferRelativeResize="0"/>
          <p:nvPr/>
        </p:nvPicPr>
        <p:blipFill>
          <a:blip r:embed="rId4">
            <a:alphaModFix/>
          </a:blip>
          <a:stretch>
            <a:fillRect/>
          </a:stretch>
        </p:blipFill>
        <p:spPr>
          <a:xfrm>
            <a:off x="0" y="8325"/>
            <a:ext cx="6408577"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Starting a New Game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Enter Player names</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game window will open displaying the board, pieces and other game features. </a:t>
            </a:r>
            <a:endParaRPr sz="1200">
              <a:solidFill>
                <a:schemeClr val="dk1"/>
              </a:solidFill>
            </a:endParaRPr>
          </a:p>
        </p:txBody>
      </p:sp>
      <p:sp>
        <p:nvSpPr>
          <p:cNvPr id="78" name="Google Shape;78;p16"/>
          <p:cNvSpPr txBox="1"/>
          <p:nvPr/>
        </p:nvSpPr>
        <p:spPr>
          <a:xfrm>
            <a:off x="4715775" y="2228500"/>
            <a:ext cx="44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9" name="Google Shape;79;p16"/>
          <p:cNvPicPr preferRelativeResize="0"/>
          <p:nvPr/>
        </p:nvPicPr>
        <p:blipFill>
          <a:blip r:embed="rId4">
            <a:alphaModFix/>
          </a:blip>
          <a:stretch>
            <a:fillRect/>
          </a:stretch>
        </p:blipFill>
        <p:spPr>
          <a:xfrm>
            <a:off x="0" y="0"/>
            <a:ext cx="6408576"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Starting a New Game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0"/>
              </a:spcAft>
              <a:buNone/>
            </a:pPr>
            <a:r>
              <a:rPr lang="en" sz="1200">
                <a:solidFill>
                  <a:schemeClr val="dk1"/>
                </a:solidFill>
              </a:rPr>
              <a:t>The board, pieces and other game features are displayed. White pieces are at the bottom of the screen and black pieces are at the top. The game is ready to start.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86" name="Google Shape;86;p17"/>
          <p:cNvPicPr preferRelativeResize="0"/>
          <p:nvPr/>
        </p:nvPicPr>
        <p:blipFill>
          <a:blip r:embed="rId4">
            <a:alphaModFix/>
          </a:blip>
          <a:stretch>
            <a:fillRect/>
          </a:stretch>
        </p:blipFill>
        <p:spPr>
          <a:xfrm>
            <a:off x="0" y="8325"/>
            <a:ext cx="6408576"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Insert pic of the game prompting the user for player names</a:t>
            </a:r>
            <a:endParaRPr/>
          </a:p>
        </p:txBody>
      </p:sp>
      <p:sp>
        <p:nvSpPr>
          <p:cNvPr id="93" name="Google Shape;93;p18"/>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Restoring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Click the Load Unfinished Game button</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The user is shown a list of saved files. </a:t>
            </a:r>
            <a:endParaRPr sz="1200">
              <a:solidFill>
                <a:schemeClr val="dk1"/>
              </a:solidFill>
            </a:endParaRPr>
          </a:p>
        </p:txBody>
      </p:sp>
      <p:pic>
        <p:nvPicPr>
          <p:cNvPr id="94" name="Google Shape;94;p18"/>
          <p:cNvPicPr preferRelativeResize="0"/>
          <p:nvPr/>
        </p:nvPicPr>
        <p:blipFill>
          <a:blip r:embed="rId4">
            <a:alphaModFix/>
          </a:blip>
          <a:stretch>
            <a:fillRect/>
          </a:stretch>
        </p:blipFill>
        <p:spPr>
          <a:xfrm>
            <a:off x="0" y="0"/>
            <a:ext cx="6400799"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Restoring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Select a save file</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board is set correctly </a:t>
            </a:r>
            <a:r>
              <a:rPr lang="en" sz="1200">
                <a:solidFill>
                  <a:schemeClr val="dk1"/>
                </a:solidFill>
              </a:rPr>
              <a:t>according</a:t>
            </a:r>
            <a:r>
              <a:rPr lang="en" sz="1200">
                <a:solidFill>
                  <a:schemeClr val="dk1"/>
                </a:solidFill>
              </a:rPr>
              <a:t> to the save file.</a:t>
            </a:r>
            <a:endParaRPr sz="1200">
              <a:solidFill>
                <a:schemeClr val="dk1"/>
              </a:solidFill>
            </a:endParaRPr>
          </a:p>
        </p:txBody>
      </p:sp>
      <p:pic>
        <p:nvPicPr>
          <p:cNvPr id="101" name="Google Shape;101;p19"/>
          <p:cNvPicPr preferRelativeResize="0"/>
          <p:nvPr/>
        </p:nvPicPr>
        <p:blipFill>
          <a:blip r:embed="rId4">
            <a:alphaModFix/>
          </a:blip>
          <a:stretch>
            <a:fillRect/>
          </a:stretch>
        </p:blipFill>
        <p:spPr>
          <a:xfrm>
            <a:off x="0" y="0"/>
            <a:ext cx="6408575"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UC-0.2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Restoring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0"/>
              </a:spcAft>
              <a:buNone/>
            </a:pPr>
            <a:r>
              <a:rPr lang="en" sz="1200">
                <a:solidFill>
                  <a:schemeClr val="dk1"/>
                </a:solidFill>
              </a:rPr>
              <a:t>The board pieces are set correctly </a:t>
            </a:r>
            <a:r>
              <a:rPr lang="en" sz="1200">
                <a:solidFill>
                  <a:schemeClr val="dk1"/>
                </a:solidFill>
              </a:rPr>
              <a:t>according</a:t>
            </a:r>
            <a:r>
              <a:rPr lang="en" sz="1200">
                <a:solidFill>
                  <a:schemeClr val="dk1"/>
                </a:solidFill>
              </a:rPr>
              <a:t> to the saved file.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108" name="Google Shape;108;p20"/>
          <p:cNvPicPr preferRelativeResize="0"/>
          <p:nvPr/>
        </p:nvPicPr>
        <p:blipFill>
          <a:blip r:embed="rId4">
            <a:alphaModFix/>
          </a:blip>
          <a:stretch>
            <a:fillRect/>
          </a:stretch>
        </p:blipFill>
        <p:spPr>
          <a:xfrm>
            <a:off x="0" y="8325"/>
            <a:ext cx="640857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Selecting a Piece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Click on the white pawn</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square of the selected piece is highlighted and shows the possible piece moves.</a:t>
            </a:r>
            <a:endParaRPr sz="1200">
              <a:solidFill>
                <a:schemeClr val="dk1"/>
              </a:solidFill>
            </a:endParaRPr>
          </a:p>
        </p:txBody>
      </p:sp>
      <p:pic>
        <p:nvPicPr>
          <p:cNvPr id="115" name="Google Shape;115;p21"/>
          <p:cNvPicPr preferRelativeResize="0"/>
          <p:nvPr/>
        </p:nvPicPr>
        <p:blipFill>
          <a:blip r:embed="rId4">
            <a:alphaModFix/>
          </a:blip>
          <a:stretch>
            <a:fillRect/>
          </a:stretch>
        </p:blipFill>
        <p:spPr>
          <a:xfrm>
            <a:off x="0" y="0"/>
            <a:ext cx="6408576" cy="5151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