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6" r:id="rId2"/>
    <p:sldId id="268" r:id="rId3"/>
    <p:sldId id="267" r:id="rId4"/>
    <p:sldId id="285" r:id="rId5"/>
    <p:sldId id="288" r:id="rId6"/>
    <p:sldId id="271" r:id="rId7"/>
    <p:sldId id="272" r:id="rId8"/>
    <p:sldId id="297" r:id="rId9"/>
    <p:sldId id="291" r:id="rId10"/>
    <p:sldId id="298" r:id="rId11"/>
    <p:sldId id="286" r:id="rId12"/>
    <p:sldId id="293" r:id="rId13"/>
    <p:sldId id="294" r:id="rId14"/>
    <p:sldId id="281" r:id="rId15"/>
    <p:sldId id="299" r:id="rId16"/>
    <p:sldId id="301" r:id="rId17"/>
    <p:sldId id="302" r:id="rId18"/>
    <p:sldId id="296" r:id="rId19"/>
    <p:sldId id="295" r:id="rId20"/>
    <p:sldId id="287" r:id="rId21"/>
    <p:sldId id="292" r:id="rId22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2525"/>
    <a:srgbClr val="E90000"/>
    <a:srgbClr val="E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849" autoAdjust="0"/>
  </p:normalViewPr>
  <p:slideViewPr>
    <p:cSldViewPr snapToGrid="0" snapToObjects="1">
      <p:cViewPr varScale="1">
        <p:scale>
          <a:sx n="106" d="100"/>
          <a:sy n="106" d="100"/>
        </p:scale>
        <p:origin x="169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47D60-E39B-E041-B6CE-3FDC1A8BB989}" type="datetimeFigureOut">
              <a:rPr lang="es-ES_tradnl" smtClean="0"/>
              <a:pPr/>
              <a:t>17/12/2024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D1966-643A-ED45-BFF9-B0FE18A32E2B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33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* Orientación de investigación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pPr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995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8A57-AEEC-4464-B3C2-DCDD7625AB8D}" type="datetime1">
              <a:rPr lang="es-ES_tradnl" smtClean="0"/>
              <a:pPr/>
              <a:t>17/12/2024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2C51-CCE5-4E4E-B562-15682A15C3DF}" type="datetime1">
              <a:rPr lang="es-ES_tradnl" smtClean="0"/>
              <a:pPr/>
              <a:t>17/12/2024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F483-CE49-4C44-B4E1-6372F2D08A04}" type="datetime1">
              <a:rPr lang="es-ES_tradnl" smtClean="0"/>
              <a:pPr/>
              <a:t>17/12/2024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CCD4-780C-41DF-BF06-777173EFDEEB}" type="datetime1">
              <a:rPr lang="es-ES_tradnl" smtClean="0"/>
              <a:pPr/>
              <a:t>17/12/2024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BDFF-D5A3-46B1-98F2-1BB257860C91}" type="datetime1">
              <a:rPr lang="es-ES_tradnl" smtClean="0"/>
              <a:pPr/>
              <a:t>17/12/2024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EF73-6D63-4ED7-A166-942711098C6B}" type="datetime1">
              <a:rPr lang="es-ES_tradnl" smtClean="0"/>
              <a:pPr/>
              <a:t>17/12/2024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37EE-D15B-4E6F-B388-F44B9769E122}" type="datetime1">
              <a:rPr lang="es-ES_tradnl" smtClean="0"/>
              <a:pPr/>
              <a:t>17/12/2024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503-558A-4680-A00C-D1B9C07BADB8}" type="datetime1">
              <a:rPr lang="es-ES_tradnl" smtClean="0"/>
              <a:pPr/>
              <a:t>17/12/2024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C10B-C27E-462F-BCC1-B5EBAA7D286E}" type="datetime1">
              <a:rPr lang="es-ES_tradnl" smtClean="0"/>
              <a:pPr/>
              <a:t>17/12/2024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0DD6-8507-468F-A93F-66BD6B9C72D1}" type="datetime1">
              <a:rPr lang="es-ES_tradnl" smtClean="0"/>
              <a:pPr/>
              <a:t>17/12/2024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C4F6-18CC-4785-B351-29A3169A06D8}" type="datetime1">
              <a:rPr lang="es-ES_tradnl" smtClean="0"/>
              <a:pPr/>
              <a:t>17/12/2024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28026" y="0"/>
            <a:ext cx="9172026" cy="80288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02288"/>
            <a:ext cx="7886700" cy="618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7DF9B-7D3C-4A6D-9986-08978C4D1418}" type="datetime1">
              <a:rPr lang="es-ES_tradnl" smtClean="0"/>
              <a:pPr/>
              <a:t>17/12/2024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F6F5-E16D-F340-A90C-ABCF032D59B6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011" y="89552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492141" y="3591697"/>
            <a:ext cx="77786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2186081" y="2158313"/>
            <a:ext cx="1" cy="12731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2156507" y="2288497"/>
            <a:ext cx="7066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Aumentaci</a:t>
            </a:r>
            <a:r>
              <a:rPr lang="es-E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ó</a:t>
            </a:r>
            <a:r>
              <a:rPr lang="es-E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n de datos usando modelos de difusión y su aplicaci</a:t>
            </a:r>
            <a:r>
              <a:rPr lang="es-E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ó</a:t>
            </a:r>
            <a:r>
              <a:rPr lang="es-E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n en medicina.</a:t>
            </a:r>
            <a:endParaRPr lang="es-ES_tradnl" sz="3200" b="1" dirty="0">
              <a:solidFill>
                <a:schemeClr val="bg1"/>
              </a:solidFill>
              <a:ea typeface="Gungsuh" charset="-127"/>
              <a:cs typeface="Gungsuh" charset="-127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5" b="24764"/>
          <a:stretch/>
        </p:blipFill>
        <p:spPr>
          <a:xfrm>
            <a:off x="-14013" y="0"/>
            <a:ext cx="9172026" cy="143569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-14013" y="5486719"/>
            <a:ext cx="9172026" cy="1371281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0" y="5645444"/>
            <a:ext cx="9158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>
                <a:solidFill>
                  <a:schemeClr val="bg1"/>
                </a:solidFill>
                <a:ea typeface="Gungsuh" charset="-127"/>
                <a:cs typeface="Gungsuh" charset="-127"/>
              </a:rPr>
              <a:t>Miércoles 18 de Diciembre, 2024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9" y="2158313"/>
            <a:ext cx="1279083" cy="1189591"/>
          </a:xfrm>
          <a:prstGeom prst="rect">
            <a:avLst/>
          </a:prstGeom>
        </p:spPr>
      </p:pic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1</a:t>
            </a:fld>
            <a:endParaRPr lang="es-ES_tradnl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276A659-3886-4423-88FB-45A260E34572}"/>
              </a:ext>
            </a:extLst>
          </p:cNvPr>
          <p:cNvSpPr txBox="1"/>
          <p:nvPr/>
        </p:nvSpPr>
        <p:spPr>
          <a:xfrm>
            <a:off x="5689787" y="3735006"/>
            <a:ext cx="3165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Alumno</a:t>
            </a:r>
            <a:r>
              <a:rPr lang="en-GB" sz="1600" dirty="0">
                <a:solidFill>
                  <a:schemeClr val="bg1"/>
                </a:solidFill>
              </a:rPr>
              <a:t>: Halan Villarroel Dueñas</a:t>
            </a:r>
          </a:p>
          <a:p>
            <a:r>
              <a:rPr lang="en-GB" sz="1600" dirty="0" err="1">
                <a:solidFill>
                  <a:schemeClr val="bg1"/>
                </a:solidFill>
              </a:rPr>
              <a:t>Profesor</a:t>
            </a:r>
            <a:r>
              <a:rPr lang="en-GB" sz="1600" dirty="0">
                <a:solidFill>
                  <a:schemeClr val="bg1"/>
                </a:solidFill>
              </a:rPr>
              <a:t> Guía: Billy Peralta</a:t>
            </a:r>
          </a:p>
        </p:txBody>
      </p:sp>
    </p:spTree>
    <p:extLst>
      <p:ext uri="{BB962C8B-B14F-4D97-AF65-F5344CB8AC3E}">
        <p14:creationId xmlns:p14="http://schemas.microsoft.com/office/powerpoint/2010/main" val="73703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1DBD7-F85B-A7AB-2473-3BD8917CD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3A9B9-7E55-B3C0-20E0-2869D6E2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L" dirty="0"/>
              <a:t>Flujo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69DAE2-89BD-3EC1-6FA6-76B86932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10</a:t>
            </a:fld>
            <a:endParaRPr lang="es-ES_tradnl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7C48DE6-8A82-D444-CCC9-06CD31B619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1408" b="43895"/>
          <a:stretch/>
        </p:blipFill>
        <p:spPr>
          <a:xfrm>
            <a:off x="628650" y="1062078"/>
            <a:ext cx="1850002" cy="505265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A94A5F5-B564-D2C6-8780-953B0D5F77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9" t="52805" r="66632"/>
          <a:stretch/>
        </p:blipFill>
        <p:spPr>
          <a:xfrm>
            <a:off x="2797520" y="1864558"/>
            <a:ext cx="1358021" cy="425016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046F5BB-C96A-457C-7C88-A2F3FE3C2D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814" t="52805" r="3594"/>
          <a:stretch/>
        </p:blipFill>
        <p:spPr>
          <a:xfrm>
            <a:off x="4146487" y="1864558"/>
            <a:ext cx="1850003" cy="425017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8CFF2231-1C12-1A7E-21F2-DDE1C22701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424" b="43895"/>
          <a:stretch/>
        </p:blipFill>
        <p:spPr>
          <a:xfrm>
            <a:off x="5996490" y="1062078"/>
            <a:ext cx="2520380" cy="505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41760-46E3-4BE8-906D-A70D8C12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L" dirty="0"/>
              <a:t>Algoritmos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9C3352-9BBC-4D02-839B-657861D5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11</a:t>
            </a:fld>
            <a:endParaRPr lang="es-ES_tradn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E2335C-25FD-5338-8BCC-764E8AB86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107" y="945238"/>
            <a:ext cx="6050911" cy="59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0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AEAE5-D8DC-4817-65EE-F41A9E5CE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1F6C2-238B-0E23-A096-6E958959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L" dirty="0"/>
              <a:t>Algoritmos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7FC646-F917-048A-A3EA-98799087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12</a:t>
            </a:fld>
            <a:endParaRPr lang="es-ES_tradnl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E85D7CA-C298-959A-2E18-48556E4D0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53" y="980535"/>
            <a:ext cx="7442927" cy="205132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D7FC4B2-1AA5-4AE8-43D0-3263AFDC9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53" y="2876535"/>
            <a:ext cx="7263694" cy="347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7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61FD5-2AFA-ADA9-0B64-DA60C9F8C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AB740-4E04-B946-6B05-96ED6500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L" dirty="0"/>
              <a:t>Algoritmos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E9EAE7-1CEE-0353-6AA9-4D0F63E2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13</a:t>
            </a:fld>
            <a:endParaRPr lang="es-ES_tradn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1AD262-6815-B4BA-749F-7EB1FC138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42" y="1737628"/>
            <a:ext cx="7640108" cy="40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01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94C45-D196-4BBC-A59B-C66F80A9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6406"/>
            <a:ext cx="7886700" cy="618167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/>
              <a:t>Experimentos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1E5E50-98D2-4222-9A5D-967D5378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14</a:t>
            </a:fld>
            <a:endParaRPr lang="es-ES_tradn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898FAF-D704-A48D-D5F7-0AB7ADC2C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278" y="883066"/>
            <a:ext cx="3733114" cy="282490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D10DD47-7A27-6BD5-FADB-EE8F3247E203}"/>
              </a:ext>
            </a:extLst>
          </p:cNvPr>
          <p:cNvSpPr txBox="1"/>
          <p:nvPr/>
        </p:nvSpPr>
        <p:spPr>
          <a:xfrm>
            <a:off x="6123630" y="3609088"/>
            <a:ext cx="2175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Imagen creada por Halan Villarroel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4709FAA-7E0A-7A9C-689D-C34FEE92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56" t="2693" r="4171" b="14721"/>
          <a:stretch/>
        </p:blipFill>
        <p:spPr>
          <a:xfrm>
            <a:off x="1932375" y="3933686"/>
            <a:ext cx="5279250" cy="244048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9409ED6-45B8-89D5-3880-064C9819ECB6}"/>
              </a:ext>
            </a:extLst>
          </p:cNvPr>
          <p:cNvSpPr txBox="1"/>
          <p:nvPr/>
        </p:nvSpPr>
        <p:spPr>
          <a:xfrm>
            <a:off x="3484005" y="6405373"/>
            <a:ext cx="2175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Imagen extraída del set de datos 1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0E15C68D-CEE9-6CD9-5254-0EFD86C1C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14" y="1075775"/>
            <a:ext cx="4051992" cy="5256111"/>
          </a:xfrm>
        </p:spPr>
        <p:txBody>
          <a:bodyPr>
            <a:normAutofit/>
          </a:bodyPr>
          <a:lstStyle/>
          <a:p>
            <a:r>
              <a:rPr lang="es-ES" dirty="0"/>
              <a:t>Sets con desbalanceo de clases</a:t>
            </a:r>
          </a:p>
          <a:p>
            <a:endParaRPr lang="es-ES" dirty="0"/>
          </a:p>
          <a:p>
            <a:r>
              <a:rPr lang="es-ES" dirty="0"/>
              <a:t>Complejidad del problema debido a similitud entre clases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62100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17CAF-C512-FEFB-A9D5-88E482E58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9ACE2-1EE7-1D70-929F-FBCE064A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6406"/>
            <a:ext cx="7886700" cy="618167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/>
              <a:t>Experimentos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CF2243-A9BB-F15F-1A08-8F218FA5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CE44801B-C552-ADF8-7BC3-07B94B0A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14" y="1075775"/>
            <a:ext cx="7628110" cy="5256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Extracción:</a:t>
            </a:r>
          </a:p>
          <a:p>
            <a:endParaRPr lang="es-ES" dirty="0"/>
          </a:p>
          <a:p>
            <a:r>
              <a:rPr lang="es-ES" dirty="0"/>
              <a:t>ResNet18 </a:t>
            </a:r>
            <a:r>
              <a:rPr lang="es-ES" dirty="0" err="1"/>
              <a:t>preentrenada</a:t>
            </a:r>
            <a:endParaRPr lang="es-ES" dirty="0"/>
          </a:p>
          <a:p>
            <a:endParaRPr lang="es-ES" dirty="0"/>
          </a:p>
          <a:p>
            <a:r>
              <a:rPr lang="es-ES" dirty="0"/>
              <a:t>Se eliminó la última capa para extraer las </a:t>
            </a:r>
            <a:r>
              <a:rPr lang="es-ES" dirty="0" err="1"/>
              <a:t>features</a:t>
            </a:r>
            <a:endParaRPr lang="es-ES" dirty="0"/>
          </a:p>
          <a:p>
            <a:endParaRPr lang="es-CL" dirty="0"/>
          </a:p>
          <a:p>
            <a:r>
              <a:rPr lang="es-CL" dirty="0"/>
              <a:t>Se utilizaron 30 épocas para el entrenamiento, determinado tras pruebas preliminares.</a:t>
            </a:r>
          </a:p>
        </p:txBody>
      </p:sp>
    </p:spTree>
    <p:extLst>
      <p:ext uri="{BB962C8B-B14F-4D97-AF65-F5344CB8AC3E}">
        <p14:creationId xmlns:p14="http://schemas.microsoft.com/office/powerpoint/2010/main" val="1113032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1913D-4E96-7AF7-2F6A-EA849DEE2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99C4B-33F2-82B8-8079-9C3C8B8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6406"/>
            <a:ext cx="7886700" cy="618167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/>
              <a:t>Experimentos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AD58F4-9F31-C6B1-A7CF-2FB81093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1ED9FB71-B636-11FC-B5C5-01E68C739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14" y="1075775"/>
            <a:ext cx="7628110" cy="5256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Configuración del modelo U-Net:</a:t>
            </a:r>
          </a:p>
          <a:p>
            <a:endParaRPr lang="es-ES" dirty="0"/>
          </a:p>
          <a:p>
            <a:r>
              <a:rPr lang="es-ES" dirty="0"/>
              <a:t>64 dimensiones base</a:t>
            </a:r>
          </a:p>
          <a:p>
            <a:r>
              <a:rPr lang="es-ES" dirty="0"/>
              <a:t>Tamaño de imágenes generadas de 16x16x3</a:t>
            </a:r>
          </a:p>
          <a:p>
            <a:r>
              <a:rPr lang="es-ES" dirty="0"/>
              <a:t>Pasos de difusión: 100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Hiperparámetros de entrenamiento:</a:t>
            </a:r>
          </a:p>
          <a:p>
            <a:r>
              <a:rPr lang="es-ES" dirty="0"/>
              <a:t>Tasa de aprendizaje: 1x10^-4</a:t>
            </a:r>
          </a:p>
          <a:p>
            <a:r>
              <a:rPr lang="es-ES" dirty="0"/>
              <a:t>Lote: 32</a:t>
            </a:r>
          </a:p>
          <a:p>
            <a:r>
              <a:rPr lang="es-ES" dirty="0"/>
              <a:t>400 iteraciones por clase</a:t>
            </a:r>
          </a:p>
        </p:txBody>
      </p:sp>
    </p:spTree>
    <p:extLst>
      <p:ext uri="{BB962C8B-B14F-4D97-AF65-F5344CB8AC3E}">
        <p14:creationId xmlns:p14="http://schemas.microsoft.com/office/powerpoint/2010/main" val="19590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3455F-6D6C-4845-0B7A-E3B471D8D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92068-80D9-2409-1B4D-A2A0CDA2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6406"/>
            <a:ext cx="7886700" cy="618167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/>
              <a:t>Experimentos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1D086F-B278-ED51-C39B-9E906330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346F81FD-4D83-3564-0C5B-3C222F277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14" y="1075775"/>
            <a:ext cx="7628110" cy="5256111"/>
          </a:xfrm>
        </p:spPr>
        <p:txBody>
          <a:bodyPr>
            <a:normAutofit/>
          </a:bodyPr>
          <a:lstStyle/>
          <a:p>
            <a:r>
              <a:rPr lang="es-ES" dirty="0"/>
              <a:t>Conjunto original</a:t>
            </a:r>
          </a:p>
          <a:p>
            <a:endParaRPr lang="es-ES" dirty="0"/>
          </a:p>
          <a:p>
            <a:r>
              <a:rPr lang="es-ES" dirty="0"/>
              <a:t>Conjunto aumentado por difusión</a:t>
            </a:r>
          </a:p>
          <a:p>
            <a:endParaRPr lang="es-ES" dirty="0"/>
          </a:p>
          <a:p>
            <a:r>
              <a:rPr lang="es-ES" dirty="0"/>
              <a:t>Conjunto aumentado por ruido gaussiano</a:t>
            </a:r>
          </a:p>
          <a:p>
            <a:endParaRPr lang="es-ES" dirty="0"/>
          </a:p>
          <a:p>
            <a:r>
              <a:rPr lang="es-ES" dirty="0"/>
              <a:t>Conjuntado aumentado por replicación</a:t>
            </a:r>
          </a:p>
          <a:p>
            <a:endParaRPr lang="es-ES" dirty="0"/>
          </a:p>
          <a:p>
            <a:r>
              <a:rPr lang="es-ES" dirty="0"/>
              <a:t>Conjunto aumentado por ruido gaussiano escalado</a:t>
            </a:r>
          </a:p>
        </p:txBody>
      </p:sp>
    </p:spTree>
    <p:extLst>
      <p:ext uri="{BB962C8B-B14F-4D97-AF65-F5344CB8AC3E}">
        <p14:creationId xmlns:p14="http://schemas.microsoft.com/office/powerpoint/2010/main" val="288926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4F762-81CC-F51E-8F60-25538E6E9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ADE8B-ABD9-3B4B-7680-C2714DCB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6406"/>
            <a:ext cx="7886700" cy="618167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/>
              <a:t>Resultados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098C29-FFB3-0F0D-D014-1DC0D1FA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18</a:t>
            </a:fld>
            <a:endParaRPr lang="es-ES_tradn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2F0E19-AE40-D1FB-15BC-7DDFAA456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244474"/>
            <a:ext cx="5362575" cy="2667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A22EBD-7199-58AF-377B-34F25A63D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1" y="4033838"/>
            <a:ext cx="5400675" cy="250507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CE835D0-B2DE-D7B6-9C87-82F0E6B2700B}"/>
              </a:ext>
            </a:extLst>
          </p:cNvPr>
          <p:cNvSpPr txBox="1"/>
          <p:nvPr/>
        </p:nvSpPr>
        <p:spPr>
          <a:xfrm>
            <a:off x="3484003" y="3849546"/>
            <a:ext cx="2175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Imagen creada por Halan Villarroel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538D30E-DBEC-CE9F-C6F0-1BACFD4B51AD}"/>
              </a:ext>
            </a:extLst>
          </p:cNvPr>
          <p:cNvSpPr txBox="1"/>
          <p:nvPr/>
        </p:nvSpPr>
        <p:spPr>
          <a:xfrm>
            <a:off x="3484003" y="6442320"/>
            <a:ext cx="2175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Imagen creada por Halan Villarroel</a:t>
            </a:r>
          </a:p>
        </p:txBody>
      </p:sp>
    </p:spTree>
    <p:extLst>
      <p:ext uri="{BB962C8B-B14F-4D97-AF65-F5344CB8AC3E}">
        <p14:creationId xmlns:p14="http://schemas.microsoft.com/office/powerpoint/2010/main" val="3874102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A2951-6CEA-B699-91C7-A5FAA5666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CDE47-992E-AE43-0C4F-8ED12A48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6406"/>
            <a:ext cx="7886700" cy="618167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/>
              <a:t>Conclusión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B8337B-8557-6FEC-8268-58CA0961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F9263F-27AB-E1AD-9B3A-9B342379A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14" y="1075775"/>
            <a:ext cx="7628110" cy="5256111"/>
          </a:xfrm>
        </p:spPr>
        <p:txBody>
          <a:bodyPr>
            <a:normAutofit lnSpcReduction="10000"/>
          </a:bodyPr>
          <a:lstStyle/>
          <a:p>
            <a:r>
              <a:rPr lang="es-ES" dirty="0"/>
              <a:t>Importancia ResNet18</a:t>
            </a:r>
          </a:p>
          <a:p>
            <a:endParaRPr lang="es-ES" dirty="0"/>
          </a:p>
          <a:p>
            <a:r>
              <a:rPr lang="es-ES" dirty="0"/>
              <a:t>Eficiencia del uso de modelos de difusión para la generación de datos</a:t>
            </a:r>
          </a:p>
          <a:p>
            <a:endParaRPr lang="es-ES" dirty="0"/>
          </a:p>
          <a:p>
            <a:r>
              <a:rPr lang="es-ES" dirty="0"/>
              <a:t>Aportación</a:t>
            </a:r>
          </a:p>
          <a:p>
            <a:endParaRPr lang="es-ES" dirty="0"/>
          </a:p>
          <a:p>
            <a:r>
              <a:rPr lang="es-ES" dirty="0"/>
              <a:t>Limitaciones y extensiones</a:t>
            </a:r>
          </a:p>
          <a:p>
            <a:endParaRPr lang="es-ES" dirty="0"/>
          </a:p>
          <a:p>
            <a:r>
              <a:rPr lang="es-ES" dirty="0"/>
              <a:t>Efectividad en el problema, importancia y replicabilidad</a:t>
            </a:r>
          </a:p>
        </p:txBody>
      </p:sp>
    </p:spTree>
    <p:extLst>
      <p:ext uri="{BB962C8B-B14F-4D97-AF65-F5344CB8AC3E}">
        <p14:creationId xmlns:p14="http://schemas.microsoft.com/office/powerpoint/2010/main" val="9853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92213-392A-4647-A9A1-099E5E26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AD841-71EE-45B6-A236-F8DAF5E6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5694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s-CL" dirty="0"/>
              <a:t>Introducción</a:t>
            </a:r>
          </a:p>
          <a:p>
            <a:r>
              <a:rPr lang="es-CL" dirty="0"/>
              <a:t>Motivación</a:t>
            </a:r>
          </a:p>
          <a:p>
            <a:r>
              <a:rPr lang="es-CL" dirty="0"/>
              <a:t>Hipótesis y objetivo</a:t>
            </a:r>
          </a:p>
          <a:p>
            <a:r>
              <a:rPr lang="es-CL" dirty="0"/>
              <a:t>Método propuesto</a:t>
            </a:r>
          </a:p>
          <a:p>
            <a:r>
              <a:rPr lang="es-CL" dirty="0"/>
              <a:t>Flujo</a:t>
            </a:r>
          </a:p>
          <a:p>
            <a:r>
              <a:rPr lang="es-CL" dirty="0"/>
              <a:t>Algoritmos</a:t>
            </a:r>
          </a:p>
          <a:p>
            <a:r>
              <a:rPr lang="es-CL" dirty="0"/>
              <a:t>Experimentos</a:t>
            </a:r>
          </a:p>
          <a:p>
            <a:r>
              <a:rPr lang="es-CL" dirty="0"/>
              <a:t>Resultados</a:t>
            </a:r>
          </a:p>
          <a:p>
            <a:r>
              <a:rPr lang="es-CL" dirty="0"/>
              <a:t>Conclusiones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EFBD2D-C010-434A-AFF9-804FB2E5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5823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592E4-F5CE-43DE-944A-5E3586D0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3984"/>
            <a:ext cx="7886700" cy="618167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31B4F-DE84-4C22-9E87-EBBDB5864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97" y="1008877"/>
            <a:ext cx="7886700" cy="553003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s-CL" sz="1200" i="0" dirty="0" err="1">
                <a:effectLst/>
              </a:rPr>
              <a:t>Laikova</a:t>
            </a:r>
            <a:r>
              <a:rPr lang="es-CL" sz="1200" i="0" dirty="0">
                <a:effectLst/>
              </a:rPr>
              <a:t>, K. V., </a:t>
            </a:r>
            <a:r>
              <a:rPr lang="es-CL" sz="1200" i="0" dirty="0" err="1">
                <a:effectLst/>
              </a:rPr>
              <a:t>Oberemok</a:t>
            </a:r>
            <a:r>
              <a:rPr lang="es-CL" sz="1200" i="0" dirty="0">
                <a:effectLst/>
              </a:rPr>
              <a:t>, V. V., </a:t>
            </a:r>
            <a:r>
              <a:rPr lang="es-CL" sz="1200" i="0" dirty="0" err="1">
                <a:effectLst/>
              </a:rPr>
              <a:t>Krasnodubets</a:t>
            </a:r>
            <a:r>
              <a:rPr lang="es-CL" sz="1200" i="0" dirty="0">
                <a:effectLst/>
              </a:rPr>
              <a:t>, A. M., </a:t>
            </a:r>
            <a:r>
              <a:rPr lang="es-CL" sz="1200" i="0" dirty="0" err="1">
                <a:effectLst/>
              </a:rPr>
              <a:t>Gal’chinsky</a:t>
            </a:r>
            <a:r>
              <a:rPr lang="es-CL" sz="1200" i="0" dirty="0">
                <a:effectLst/>
              </a:rPr>
              <a:t>, N. V., </a:t>
            </a:r>
            <a:r>
              <a:rPr lang="es-CL" sz="1200" i="0" dirty="0" err="1">
                <a:effectLst/>
              </a:rPr>
              <a:t>Useinov</a:t>
            </a:r>
            <a:r>
              <a:rPr lang="es-CL" sz="1200" i="0" dirty="0">
                <a:effectLst/>
              </a:rPr>
              <a:t>, R. Z., &amp; </a:t>
            </a:r>
            <a:r>
              <a:rPr lang="es-CL" sz="1200" i="0" dirty="0" err="1">
                <a:effectLst/>
              </a:rPr>
              <a:t>Novikov</a:t>
            </a:r>
            <a:r>
              <a:rPr lang="es-CL" sz="1200" i="0" dirty="0">
                <a:effectLst/>
              </a:rPr>
              <a:t>, I. A., et al. (2019). </a:t>
            </a:r>
            <a:r>
              <a:rPr lang="es-CL" sz="1200" i="0" dirty="0" err="1">
                <a:effectLst/>
              </a:rPr>
              <a:t>Advances</a:t>
            </a:r>
            <a:r>
              <a:rPr lang="es-CL" sz="1200" i="0" dirty="0">
                <a:effectLst/>
              </a:rPr>
              <a:t> in </a:t>
            </a:r>
            <a:r>
              <a:rPr lang="es-CL" sz="1200" i="0" dirty="0" err="1">
                <a:effectLst/>
              </a:rPr>
              <a:t>the</a:t>
            </a:r>
            <a:r>
              <a:rPr lang="es-CL" sz="1200" i="0" dirty="0">
                <a:effectLst/>
              </a:rPr>
              <a:t> </a:t>
            </a:r>
            <a:r>
              <a:rPr lang="es-CL" sz="1200" i="0" dirty="0" err="1">
                <a:effectLst/>
              </a:rPr>
              <a:t>understanding</a:t>
            </a:r>
            <a:r>
              <a:rPr lang="es-CL" sz="1200" i="0" dirty="0">
                <a:effectLst/>
              </a:rPr>
              <a:t> </a:t>
            </a:r>
            <a:r>
              <a:rPr lang="es-CL" sz="1200" i="0" dirty="0" err="1">
                <a:effectLst/>
              </a:rPr>
              <a:t>of</a:t>
            </a:r>
            <a:r>
              <a:rPr lang="es-CL" sz="1200" i="0" dirty="0">
                <a:effectLst/>
              </a:rPr>
              <a:t> skin </a:t>
            </a:r>
            <a:r>
              <a:rPr lang="es-CL" sz="1200" i="0" dirty="0" err="1">
                <a:effectLst/>
              </a:rPr>
              <a:t>cancer</a:t>
            </a:r>
            <a:r>
              <a:rPr lang="es-CL" sz="1200" i="0" dirty="0">
                <a:effectLst/>
              </a:rPr>
              <a:t>: </a:t>
            </a:r>
            <a:r>
              <a:rPr lang="es-CL" sz="1200" i="0" dirty="0" err="1">
                <a:effectLst/>
              </a:rPr>
              <a:t>Ultraviolet</a:t>
            </a:r>
            <a:r>
              <a:rPr lang="es-CL" sz="1200" i="0" dirty="0">
                <a:effectLst/>
              </a:rPr>
              <a:t> </a:t>
            </a:r>
            <a:r>
              <a:rPr lang="es-CL" sz="1200" i="0" dirty="0" err="1">
                <a:effectLst/>
              </a:rPr>
              <a:t>radiation</a:t>
            </a:r>
            <a:r>
              <a:rPr lang="es-CL" sz="1200" i="0" dirty="0">
                <a:effectLst/>
              </a:rPr>
              <a:t>, </a:t>
            </a:r>
            <a:r>
              <a:rPr lang="es-CL" sz="1200" i="0" dirty="0" err="1">
                <a:effectLst/>
              </a:rPr>
              <a:t>mutations</a:t>
            </a:r>
            <a:r>
              <a:rPr lang="es-CL" sz="1200" i="0" dirty="0">
                <a:effectLst/>
              </a:rPr>
              <a:t>, and </a:t>
            </a:r>
            <a:r>
              <a:rPr lang="es-CL" sz="1200" i="0" dirty="0" err="1">
                <a:effectLst/>
              </a:rPr>
              <a:t>antisense</a:t>
            </a:r>
            <a:r>
              <a:rPr lang="es-CL" sz="1200" i="0" dirty="0">
                <a:effectLst/>
              </a:rPr>
              <a:t> </a:t>
            </a:r>
            <a:r>
              <a:rPr lang="es-CL" sz="1200" i="0" dirty="0" err="1">
                <a:effectLst/>
              </a:rPr>
              <a:t>oligonucleotides</a:t>
            </a:r>
            <a:r>
              <a:rPr lang="es-CL" sz="1200" i="0" dirty="0">
                <a:effectLst/>
              </a:rPr>
              <a:t> as </a:t>
            </a:r>
            <a:r>
              <a:rPr lang="es-CL" sz="1200" i="0" dirty="0" err="1">
                <a:effectLst/>
              </a:rPr>
              <a:t>anticancer</a:t>
            </a:r>
            <a:r>
              <a:rPr lang="es-CL" sz="1200" i="0" dirty="0">
                <a:effectLst/>
              </a:rPr>
              <a:t> </a:t>
            </a:r>
            <a:r>
              <a:rPr lang="es-CL" sz="1200" i="0" dirty="0" err="1">
                <a:effectLst/>
              </a:rPr>
              <a:t>drugs</a:t>
            </a:r>
            <a:r>
              <a:rPr lang="es-CL" sz="1200" i="0" dirty="0">
                <a:effectLst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Urban, K., </a:t>
            </a:r>
            <a:r>
              <a:rPr lang="en-US" sz="1200" dirty="0" err="1"/>
              <a:t>Mehrmal</a:t>
            </a:r>
            <a:r>
              <a:rPr lang="en-US" sz="1200" dirty="0"/>
              <a:t>, S., Uppal, P., </a:t>
            </a:r>
            <a:r>
              <a:rPr lang="en-US" sz="1200" dirty="0" err="1"/>
              <a:t>Giesey</a:t>
            </a:r>
            <a:r>
              <a:rPr lang="en-US" sz="1200" dirty="0"/>
              <a:t>, R. L., &amp; </a:t>
            </a:r>
            <a:r>
              <a:rPr lang="en-US" sz="1200" dirty="0" err="1"/>
              <a:t>Delost</a:t>
            </a:r>
            <a:r>
              <a:rPr lang="en-US" sz="1200" dirty="0"/>
              <a:t>, G. R. (2017). The global burden of skin cancer: A longitudinal analysis from the Global Burden of Disease Study, 1990–2017.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Ho, J., Jain, A., &amp; </a:t>
            </a:r>
            <a:r>
              <a:rPr lang="en-US" sz="1200" dirty="0" err="1"/>
              <a:t>Abbeel</a:t>
            </a:r>
            <a:r>
              <a:rPr lang="en-US" sz="1200" dirty="0"/>
              <a:t>, P. (2020). Denoising diffusion probabilistic models.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Kanwal, N., Amundsen, R., </a:t>
            </a:r>
            <a:r>
              <a:rPr lang="en-US" sz="1200" dirty="0" err="1"/>
              <a:t>Hardardottir</a:t>
            </a:r>
            <a:r>
              <a:rPr lang="en-US" sz="1200" dirty="0"/>
              <a:t>, H., Tomasetti, L., </a:t>
            </a:r>
            <a:r>
              <a:rPr lang="en-US" sz="1200" dirty="0" err="1"/>
              <a:t>Sandoy</a:t>
            </a:r>
            <a:r>
              <a:rPr lang="en-US" sz="1200" dirty="0"/>
              <a:t> </a:t>
            </a:r>
            <a:r>
              <a:rPr lang="en-US" sz="1200" dirty="0" err="1"/>
              <a:t>Undersrud</a:t>
            </a:r>
            <a:r>
              <a:rPr lang="en-US" sz="1200" dirty="0"/>
              <a:t>, E., Janssen, E. A. M., &amp; </a:t>
            </a:r>
            <a:r>
              <a:rPr lang="en-US" sz="1200" dirty="0" err="1"/>
              <a:t>Engan</a:t>
            </a:r>
            <a:r>
              <a:rPr lang="en-US" sz="1200" dirty="0"/>
              <a:t>, K. (2023). Detection and localization of melanoma skin cancer in histopathological whole slide images.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Kim, M., </a:t>
            </a:r>
            <a:r>
              <a:rPr lang="en-US" sz="1200" dirty="0" err="1"/>
              <a:t>Zuallaert</a:t>
            </a:r>
            <a:r>
              <a:rPr lang="en-US" sz="1200" dirty="0"/>
              <a:t>, J., &amp; De Neve, W. (2017). Few-shot learning using a small-sized dataset of high-resolution fundus images for glaucoma diagnosis.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Rombach, R., </a:t>
            </a:r>
            <a:r>
              <a:rPr lang="en-US" sz="1200" dirty="0" err="1"/>
              <a:t>Blattmann</a:t>
            </a:r>
            <a:r>
              <a:rPr lang="en-US" sz="1200" dirty="0"/>
              <a:t>, A., Lorenz, D., Esser, P., &amp; </a:t>
            </a:r>
            <a:r>
              <a:rPr lang="en-US" sz="1200" dirty="0" err="1"/>
              <a:t>Ommer</a:t>
            </a:r>
            <a:r>
              <a:rPr lang="en-US" sz="1200" dirty="0"/>
              <a:t>, B. (2022). High-resolution image synthesis with latent diffusion models.</a:t>
            </a:r>
          </a:p>
          <a:p>
            <a:pPr>
              <a:buFont typeface="+mj-lt"/>
              <a:buAutoNum type="arabicPeriod"/>
            </a:pPr>
            <a:r>
              <a:rPr lang="en-US" sz="1200" dirty="0" err="1"/>
              <a:t>Taghizadeh</a:t>
            </a:r>
            <a:r>
              <a:rPr lang="en-US" sz="1200" dirty="0"/>
              <a:t>, M., &amp; Mohammadi, K. (2023). The fast and accurate approach to detection and segmentation of melanoma skin cancer using fine-tuned YOLOv3 and </a:t>
            </a:r>
            <a:r>
              <a:rPr lang="en-US" sz="1200" dirty="0" err="1"/>
              <a:t>SegNet</a:t>
            </a:r>
            <a:r>
              <a:rPr lang="en-US" sz="1200" dirty="0"/>
              <a:t> based on deep transfer learning.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Wang, Y.-X., </a:t>
            </a:r>
            <a:r>
              <a:rPr lang="en-US" sz="1200" dirty="0" err="1"/>
              <a:t>Girshick</a:t>
            </a:r>
            <a:r>
              <a:rPr lang="en-US" sz="1200" dirty="0"/>
              <a:t>, R., Hebert, M., &amp; Hariharan, B. (2018). Low-shot learning from imaginary data.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Ye, Z., &amp; Zhang, W. (2023). A dynamic few-shot learning framework for medical image stream mining based on self-training.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Yao, C. (2023). A comprehensive evaluation study on risk level classification of melanoma by computer vision on ISIC 2016-2020 datasets.</a:t>
            </a:r>
            <a:endParaRPr lang="es-CL" sz="1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71A680-5319-4F10-91A0-B784E751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98131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BD0B0E-1587-04B6-5A0D-9C14A69F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5F8F075-3574-5F41-3885-1628F06585E5}"/>
              </a:ext>
            </a:extLst>
          </p:cNvPr>
          <p:cNvCxnSpPr/>
          <p:nvPr/>
        </p:nvCxnSpPr>
        <p:spPr>
          <a:xfrm>
            <a:off x="492141" y="3591697"/>
            <a:ext cx="77786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096E110-F0CB-679C-8CB4-DD2AE364F2A2}"/>
              </a:ext>
            </a:extLst>
          </p:cNvPr>
          <p:cNvCxnSpPr/>
          <p:nvPr/>
        </p:nvCxnSpPr>
        <p:spPr>
          <a:xfrm flipH="1">
            <a:off x="2186081" y="2158313"/>
            <a:ext cx="1" cy="12731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81E049D-0B06-038B-7E9B-9E8562144A94}"/>
              </a:ext>
            </a:extLst>
          </p:cNvPr>
          <p:cNvSpPr txBox="1"/>
          <p:nvPr/>
        </p:nvSpPr>
        <p:spPr>
          <a:xfrm>
            <a:off x="2156507" y="2288497"/>
            <a:ext cx="7066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Aumentaci</a:t>
            </a:r>
            <a:r>
              <a:rPr lang="es-E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ó</a:t>
            </a:r>
            <a:r>
              <a:rPr lang="es-E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n de datos usando modelos de difusión y su aplicaci</a:t>
            </a:r>
            <a:r>
              <a:rPr lang="es-E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ó</a:t>
            </a:r>
            <a:r>
              <a:rPr lang="es-E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n en medicina.</a:t>
            </a:r>
            <a:endParaRPr lang="es-ES_tradnl" sz="3200" b="1" dirty="0">
              <a:solidFill>
                <a:schemeClr val="bg1"/>
              </a:solidFill>
              <a:ea typeface="Gungsuh" charset="-127"/>
              <a:cs typeface="Gungsuh" charset="-127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8C3BB0-7E9D-25F2-AB46-15E24FA8DA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5" b="24764"/>
          <a:stretch/>
        </p:blipFill>
        <p:spPr>
          <a:xfrm>
            <a:off x="-14013" y="0"/>
            <a:ext cx="9172026" cy="143569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A30E18C-3AEB-55DA-A345-9E24203AAD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-14013" y="5486719"/>
            <a:ext cx="9172026" cy="137128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60D1F021-CC00-22BD-87E2-448245F58B38}"/>
              </a:ext>
            </a:extLst>
          </p:cNvPr>
          <p:cNvSpPr txBox="1"/>
          <p:nvPr/>
        </p:nvSpPr>
        <p:spPr>
          <a:xfrm>
            <a:off x="0" y="5645444"/>
            <a:ext cx="9158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>
                <a:solidFill>
                  <a:schemeClr val="bg1"/>
                </a:solidFill>
                <a:ea typeface="Gungsuh" charset="-127"/>
                <a:cs typeface="Gungsuh" charset="-127"/>
              </a:rPr>
              <a:t>Miércoles 18 de Diciembre, 2024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80CB72C-3365-990A-5BAA-1A845BFE9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9" y="2158313"/>
            <a:ext cx="1279083" cy="1189591"/>
          </a:xfrm>
          <a:prstGeom prst="rect">
            <a:avLst/>
          </a:prstGeom>
        </p:spPr>
      </p:pic>
      <p:sp>
        <p:nvSpPr>
          <p:cNvPr id="12" name="11 Marcador de número de diapositiva">
            <a:extLst>
              <a:ext uri="{FF2B5EF4-FFF2-40B4-BE49-F238E27FC236}">
                <a16:creationId xmlns:a16="http://schemas.microsoft.com/office/drawing/2014/main" id="{6ECEFA78-6016-A2DA-CF02-BB80A0C2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21</a:t>
            </a:fld>
            <a:endParaRPr lang="es-ES_tradnl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3456EC7-AD8A-0766-15EB-8482D152846E}"/>
              </a:ext>
            </a:extLst>
          </p:cNvPr>
          <p:cNvSpPr txBox="1"/>
          <p:nvPr/>
        </p:nvSpPr>
        <p:spPr>
          <a:xfrm>
            <a:off x="5689787" y="3735006"/>
            <a:ext cx="3165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Alumno</a:t>
            </a:r>
            <a:r>
              <a:rPr lang="en-GB" sz="1600" dirty="0">
                <a:solidFill>
                  <a:schemeClr val="bg1"/>
                </a:solidFill>
              </a:rPr>
              <a:t>: Halan Villarroel Dueñas</a:t>
            </a:r>
          </a:p>
          <a:p>
            <a:r>
              <a:rPr lang="en-GB" sz="1600" dirty="0" err="1">
                <a:solidFill>
                  <a:schemeClr val="bg1"/>
                </a:solidFill>
              </a:rPr>
              <a:t>Profesor</a:t>
            </a:r>
            <a:r>
              <a:rPr lang="en-GB" sz="1600" dirty="0">
                <a:solidFill>
                  <a:schemeClr val="bg1"/>
                </a:solidFill>
              </a:rPr>
              <a:t> Guía: Billy Peralta</a:t>
            </a:r>
          </a:p>
        </p:txBody>
      </p:sp>
    </p:spTree>
    <p:extLst>
      <p:ext uri="{BB962C8B-B14F-4D97-AF65-F5344CB8AC3E}">
        <p14:creationId xmlns:p14="http://schemas.microsoft.com/office/powerpoint/2010/main" val="31093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C5F31-0891-40B9-9CD3-A98FA657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L" dirty="0"/>
              <a:t>Introducción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BE48AD-00F0-4C8B-BA3D-7061B8D0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A5EBE86-0E43-4D6A-8B28-BB7CF01A4D31}"/>
              </a:ext>
            </a:extLst>
          </p:cNvPr>
          <p:cNvSpPr txBox="1"/>
          <p:nvPr/>
        </p:nvSpPr>
        <p:spPr>
          <a:xfrm>
            <a:off x="1215230" y="6655712"/>
            <a:ext cx="671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Imagen extraída de : https://mlearninglab.com/2023/10/01/algoritmos-discriminativos-y-generativos-de-aprendizaje/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EC704D-6731-481E-AEE0-4D2FE06739BD}"/>
              </a:ext>
            </a:extLst>
          </p:cNvPr>
          <p:cNvSpPr txBox="1"/>
          <p:nvPr/>
        </p:nvSpPr>
        <p:spPr>
          <a:xfrm>
            <a:off x="156201" y="3367816"/>
            <a:ext cx="4526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Imagen extraída de https://pub.towardsai.net/maximizing-the-impact-of-data-augmentation-effective-techniques-and-best-practices-c4cad9cd16e4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499F9FA-ACBF-40FB-87DD-29C986C75A2D}"/>
              </a:ext>
            </a:extLst>
          </p:cNvPr>
          <p:cNvSpPr txBox="1"/>
          <p:nvPr/>
        </p:nvSpPr>
        <p:spPr>
          <a:xfrm>
            <a:off x="4471061" y="3319785"/>
            <a:ext cx="4789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Imagen extraída de https://www.xiahepublishing.com/2472-0712/ERHM-2023-00048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7C03951-60C8-EB38-E3CF-0F2C8601E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95" y="3767926"/>
            <a:ext cx="4587407" cy="281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BB1AA9A-1167-0389-DC0C-0AF994C2C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847815"/>
            <a:ext cx="3581318" cy="2472105"/>
          </a:xfrm>
          <a:prstGeom prst="rect">
            <a:avLst/>
          </a:prstGeom>
        </p:spPr>
      </p:pic>
      <p:pic>
        <p:nvPicPr>
          <p:cNvPr id="1034" name="Picture 10" descr="Applications of Artificial Intelligence in Medicine">
            <a:extLst>
              <a:ext uri="{FF2B5EF4-FFF2-40B4-BE49-F238E27FC236}">
                <a16:creationId xmlns:a16="http://schemas.microsoft.com/office/drawing/2014/main" id="{A5360D65-9BED-CA81-C6CE-359B24B6B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1020390"/>
            <a:ext cx="4165693" cy="227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23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99E4D-DB96-479C-97AC-9446247F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L" dirty="0"/>
              <a:t>Motivación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3A34CA-1EC2-42F3-9DCA-EDC1ABD9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BDE4EF-973E-4D7B-85F5-DA50C7AD89DB}"/>
              </a:ext>
            </a:extLst>
          </p:cNvPr>
          <p:cNvSpPr txBox="1"/>
          <p:nvPr/>
        </p:nvSpPr>
        <p:spPr>
          <a:xfrm>
            <a:off x="3327224" y="5930066"/>
            <a:ext cx="2175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Imagen extraída de investigación [1]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DD1F64-9C47-8B1C-3E13-37AC18D1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3" y="1730469"/>
            <a:ext cx="8199614" cy="395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2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77850-6913-09CF-4119-CC18B3DFB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B3AAF-6C52-CCEA-44FD-A786B66A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L" dirty="0"/>
              <a:t>Motivación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901780-D50B-1D2D-2348-3DC12F5B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5</a:t>
            </a:fld>
            <a:endParaRPr lang="es-ES_tradn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AD03A3D-EF68-FEB3-F455-46A27590DCDE}"/>
              </a:ext>
            </a:extLst>
          </p:cNvPr>
          <p:cNvSpPr txBox="1"/>
          <p:nvPr/>
        </p:nvSpPr>
        <p:spPr>
          <a:xfrm>
            <a:off x="3484004" y="5912005"/>
            <a:ext cx="2175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Imagen extraída de investigación [2]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F78A6D-3560-9979-E804-C34B6145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07" y="1114127"/>
            <a:ext cx="6894185" cy="452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0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55A0C-3DAB-4FD1-BC9C-1C4CB26C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L" dirty="0"/>
              <a:t>Hipótesis y objetivo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4615D5-93B8-4875-BD97-31E412E3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6DAED346-A619-5D7B-8FAD-56330441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5103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¿Cómo se puede implementar una solución innovadora en el contexto médico ante el escenario de la escasez o desequilibrio de datos?	</a:t>
            </a:r>
            <a:endParaRPr lang="es-CL" dirty="0"/>
          </a:p>
          <a:p>
            <a:r>
              <a:rPr lang="es-CL" dirty="0"/>
              <a:t>Uso de modelos de difusión en medicina y mejora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Objetivo general:</a:t>
            </a:r>
          </a:p>
          <a:p>
            <a:r>
              <a:rPr lang="es-CL" dirty="0"/>
              <a:t>Desarrollar y evaluar un modelo basado en difusión para generar características sintéticas</a:t>
            </a:r>
          </a:p>
        </p:txBody>
      </p:sp>
    </p:spTree>
    <p:extLst>
      <p:ext uri="{BB962C8B-B14F-4D97-AF65-F5344CB8AC3E}">
        <p14:creationId xmlns:p14="http://schemas.microsoft.com/office/powerpoint/2010/main" val="177479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41760-46E3-4BE8-906D-A70D8C12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L" dirty="0"/>
              <a:t>Método propuesto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9C3352-9BBC-4D02-839B-657861D5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903F3F-6955-41D7-CF15-3A66C83F5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0"/>
            <a:ext cx="7886700" cy="5256111"/>
          </a:xfrm>
        </p:spPr>
        <p:txBody>
          <a:bodyPr>
            <a:normAutofit/>
          </a:bodyPr>
          <a:lstStyle/>
          <a:p>
            <a:r>
              <a:rPr lang="es-ES" b="1" dirty="0"/>
              <a:t>Fidelidad: </a:t>
            </a:r>
            <a:r>
              <a:rPr lang="es-ES" dirty="0"/>
              <a:t>Características de alta calidad, capturar con precisión propiedades clave.</a:t>
            </a:r>
          </a:p>
          <a:p>
            <a:endParaRPr lang="es-ES" dirty="0"/>
          </a:p>
          <a:p>
            <a:r>
              <a:rPr lang="es-ES" b="1" dirty="0"/>
              <a:t>Diversidad: </a:t>
            </a:r>
            <a:r>
              <a:rPr lang="es-ES" dirty="0"/>
              <a:t>Generar conjunto amplio reflejando la diversidad.</a:t>
            </a:r>
          </a:p>
          <a:p>
            <a:endParaRPr lang="es-ES" dirty="0"/>
          </a:p>
          <a:p>
            <a:r>
              <a:rPr lang="es-ES" b="1" dirty="0"/>
              <a:t>Eficiencia de Datos: </a:t>
            </a:r>
            <a:r>
              <a:rPr lang="es-ES" dirty="0"/>
              <a:t>Modelo debe operar con efectividad en condiciones con un desbalanceo de datos.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0404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97A27-1888-6DED-DF40-3E0931272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C5F89-347E-D9ED-E89A-588BAA4B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L" dirty="0"/>
              <a:t>Método propuesto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0014D0-34B7-12BA-62FB-E3F1FB5A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71FE55-422D-048D-2E79-0C9477595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0"/>
            <a:ext cx="7886700" cy="5256111"/>
          </a:xfrm>
        </p:spPr>
        <p:txBody>
          <a:bodyPr>
            <a:normAutofit/>
          </a:bodyPr>
          <a:lstStyle/>
          <a:p>
            <a:r>
              <a:rPr lang="es-ES" dirty="0"/>
              <a:t>El modelo se basa en redes de difusión siguiendo la arquitectura propuesta en </a:t>
            </a:r>
            <a:r>
              <a:rPr lang="es-ES" dirty="0" err="1"/>
              <a:t>Denoising</a:t>
            </a:r>
            <a:r>
              <a:rPr lang="es-ES" dirty="0"/>
              <a:t> </a:t>
            </a:r>
            <a:r>
              <a:rPr lang="es-ES" dirty="0" err="1"/>
              <a:t>diffusion</a:t>
            </a:r>
            <a:r>
              <a:rPr lang="es-ES" dirty="0"/>
              <a:t> </a:t>
            </a:r>
            <a:r>
              <a:rPr lang="es-ES" dirty="0" err="1"/>
              <a:t>probabilistic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[3].</a:t>
            </a:r>
          </a:p>
          <a:p>
            <a:endParaRPr lang="es-ES" dirty="0"/>
          </a:p>
          <a:p>
            <a:r>
              <a:rPr lang="es-ES" dirty="0"/>
              <a:t>Generación iterativa de imágenes sintéticas mediante adición y eliminación de ruido.</a:t>
            </a:r>
          </a:p>
          <a:p>
            <a:endParaRPr lang="es-ES" dirty="0"/>
          </a:p>
          <a:p>
            <a:r>
              <a:rPr lang="es-ES" dirty="0"/>
              <a:t>Equilibrio superior entre fidelidad y diversidad en comparación con </a:t>
            </a:r>
            <a:r>
              <a:rPr lang="es-ES" dirty="0" err="1"/>
              <a:t>GANs</a:t>
            </a:r>
            <a:r>
              <a:rPr lang="es-ES" dirty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9535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CCF62-3364-FC2B-7649-02B0E3A5C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BDDB3-7FC7-3266-5112-8AD599CE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L" dirty="0"/>
              <a:t>Método propuesto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FAC7CE-1803-01C5-E396-95438CF0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926E7-BFBC-CB48-9582-34710319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0"/>
            <a:ext cx="7886700" cy="5256111"/>
          </a:xfrm>
        </p:spPr>
        <p:txBody>
          <a:bodyPr>
            <a:normAutofit/>
          </a:bodyPr>
          <a:lstStyle/>
          <a:p>
            <a:r>
              <a:rPr lang="es-ES" dirty="0"/>
              <a:t>Se define mediante una cadena de </a:t>
            </a:r>
            <a:r>
              <a:rPr lang="es-ES" dirty="0" err="1"/>
              <a:t>Markov</a:t>
            </a:r>
            <a:r>
              <a:rPr lang="es-ES" dirty="0"/>
              <a:t> que agrega ruido gaussiano.</a:t>
            </a:r>
          </a:p>
          <a:p>
            <a:endParaRPr lang="es-ES" dirty="0"/>
          </a:p>
          <a:p>
            <a:r>
              <a:rPr lang="es-ES" dirty="0"/>
              <a:t>Paso de difusión:</a:t>
            </a:r>
          </a:p>
          <a:p>
            <a:endParaRPr lang="es-ES" dirty="0"/>
          </a:p>
          <a:p>
            <a:endParaRPr lang="es-ES" dirty="0"/>
          </a:p>
          <a:p>
            <a:r>
              <a:rPr lang="es-CL" dirty="0"/>
              <a:t>Aprendizaje de la reversión: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A46E9E-DDCC-7561-B94B-99741BFEE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3229258"/>
            <a:ext cx="5095875" cy="8001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E5DDFD0-2C23-D004-1319-A4A9E838E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5019480"/>
            <a:ext cx="5686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15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830</Words>
  <Application>Microsoft Office PowerPoint</Application>
  <PresentationFormat>Carta (216 x 279 mm)</PresentationFormat>
  <Paragraphs>139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Gungsuh</vt:lpstr>
      <vt:lpstr>Arial</vt:lpstr>
      <vt:lpstr>Calibri</vt:lpstr>
      <vt:lpstr>Calibri Light</vt:lpstr>
      <vt:lpstr>Tema de Office</vt:lpstr>
      <vt:lpstr>Presentación de PowerPoint</vt:lpstr>
      <vt:lpstr>Contenido</vt:lpstr>
      <vt:lpstr>Introducción</vt:lpstr>
      <vt:lpstr>Motivación</vt:lpstr>
      <vt:lpstr>Motivación</vt:lpstr>
      <vt:lpstr>Hipótesis y objetivo</vt:lpstr>
      <vt:lpstr>Método propuesto</vt:lpstr>
      <vt:lpstr>Método propuesto</vt:lpstr>
      <vt:lpstr>Método propuesto</vt:lpstr>
      <vt:lpstr>Flujo</vt:lpstr>
      <vt:lpstr>Algoritmos</vt:lpstr>
      <vt:lpstr>Algoritmos</vt:lpstr>
      <vt:lpstr>Algoritmos</vt:lpstr>
      <vt:lpstr>Experimentos</vt:lpstr>
      <vt:lpstr>Experimentos</vt:lpstr>
      <vt:lpstr>Experimentos</vt:lpstr>
      <vt:lpstr>Experimentos</vt:lpstr>
      <vt:lpstr>Resultados</vt:lpstr>
      <vt:lpstr>Conclusión</vt:lpstr>
      <vt:lpstr>Bibliografía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diaz</dc:creator>
  <cp:lastModifiedBy>Halan Villarroel Dueñas</cp:lastModifiedBy>
  <cp:revision>117</cp:revision>
  <dcterms:created xsi:type="dcterms:W3CDTF">2019-05-30T20:59:07Z</dcterms:created>
  <dcterms:modified xsi:type="dcterms:W3CDTF">2024-12-18T00:13:57Z</dcterms:modified>
</cp:coreProperties>
</file>