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68" r:id="rId2"/>
    <p:sldId id="714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23" r:id="rId12"/>
    <p:sldId id="724" r:id="rId13"/>
    <p:sldId id="725" r:id="rId14"/>
    <p:sldId id="713" r:id="rId15"/>
    <p:sldId id="709" r:id="rId16"/>
    <p:sldId id="686" r:id="rId17"/>
    <p:sldId id="706" r:id="rId18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FF"/>
    <a:srgbClr val="69BFFF"/>
    <a:srgbClr val="FFFFFF"/>
    <a:srgbClr val="6C432A"/>
    <a:srgbClr val="94B32F"/>
    <a:srgbClr val="4B2F1D"/>
    <a:srgbClr val="5B3823"/>
    <a:srgbClr val="3F2719"/>
    <a:srgbClr val="5F3F1F"/>
    <a:srgbClr val="533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80" d="100"/>
          <a:sy n="80" d="100"/>
        </p:scale>
        <p:origin x="-960" y="-192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13" Type="http://schemas.openxmlformats.org/officeDocument/2006/relationships/hyperlink" Target="https://www.iconfinder.com/icons/6709/green_user_icon#size=128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12" Type="http://schemas.openxmlformats.org/officeDocument/2006/relationships/hyperlink" Target="https://www.iconfinder.com/icons/6710/guy_red_user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11" Type="http://schemas.openxmlformats.org/officeDocument/2006/relationships/hyperlink" Target="https://www.iconfinder.com/icons/6711/pink_us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Relationship Id="rId14" Type="http://schemas.openxmlformats.org/officeDocument/2006/relationships/hyperlink" Target="https://hadoop.apache.org/docs/r2.4.1/hadoop-project-dist/hadoop-hdfs/images/hdfs-logo.jp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kann hilfreich sein, zusätzliche Informationen während der Verarbeitung zu erheben, z.B. Zähler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Lösung: Die Zähler als Teil der Daten ansehen und mitführen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9738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2513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49539"/>
              </p:ext>
            </p:extLst>
          </p:nvPr>
        </p:nvGraphicFramePr>
        <p:xfrm>
          <a:off x="4580938" y="2802767"/>
          <a:ext cx="2858054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6097"/>
                <a:gridCol w="457200"/>
                <a:gridCol w="591671"/>
                <a:gridCol w="3030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99840"/>
              </p:ext>
            </p:extLst>
          </p:nvPr>
        </p:nvGraphicFramePr>
        <p:xfrm>
          <a:off x="4580938" y="1218957"/>
          <a:ext cx="285805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7133"/>
                <a:gridCol w="475129"/>
                <a:gridCol w="582706"/>
                <a:gridCol w="30308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611034" y="2307771"/>
            <a:ext cx="948499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15528"/>
              </p:ext>
            </p:extLst>
          </p:nvPr>
        </p:nvGraphicFramePr>
        <p:xfrm>
          <a:off x="8681223" y="1218957"/>
          <a:ext cx="306254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3718"/>
                <a:gridCol w="457200"/>
                <a:gridCol w="806824"/>
                <a:gridCol w="30480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2001"/>
              </p:ext>
            </p:extLst>
          </p:nvPr>
        </p:nvGraphicFramePr>
        <p:xfrm>
          <a:off x="8681221" y="2819035"/>
          <a:ext cx="306254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84755"/>
                <a:gridCol w="457200"/>
                <a:gridCol w="815789"/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08944"/>
            <a:ext cx="3810000" cy="3810000"/>
          </a:xfrm>
        </p:spPr>
      </p:pic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9167751" y="1350963"/>
            <a:ext cx="2488173" cy="452596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Wünschenswert:</a:t>
            </a:r>
          </a:p>
          <a:p>
            <a:r>
              <a:rPr lang="de-DE" sz="1600" dirty="0" smtClean="0"/>
              <a:t>Orchestrierung arbeitet nur mit den Nutzdaten und muss von den Zählern nichts wissen</a:t>
            </a:r>
          </a:p>
          <a:p>
            <a:endParaRPr lang="de-DE" sz="1600" dirty="0" smtClean="0"/>
          </a:p>
          <a:p>
            <a:r>
              <a:rPr lang="de-DE" sz="1600" dirty="0" smtClean="0"/>
              <a:t>Geschäftslogik kann ohne große Umstände einfach zählen, das Framework kümmert sich um den Rest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 bwMode="auto">
          <a:xfrm>
            <a:off x="5540188" y="1708944"/>
            <a:ext cx="3449433" cy="935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540188" y="3030070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40188" y="4455459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unaware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Gerade Verbindung mit Pfeil 9"/>
          <p:cNvCxnSpPr>
            <a:stCxn id="6" idx="2"/>
            <a:endCxn id="7" idx="0"/>
          </p:cNvCxnSpPr>
          <p:nvPr/>
        </p:nvCxnSpPr>
        <p:spPr bwMode="auto">
          <a:xfrm>
            <a:off x="7264905" y="2644588"/>
            <a:ext cx="0" cy="3854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 bwMode="auto">
          <a:xfrm>
            <a:off x="7264905" y="4093555"/>
            <a:ext cx="0" cy="361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5122" name="Picture 2" descr="D:\projects\mgm\jug-saxony-workshop\src\slides\resources\images\1490832347_user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9" y="3182619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jects\mgm\jug-saxony-workshop\src\slides\resources\images\1490832386_user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6" y="4608008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mgm\jug-saxony-workshop\src\slides\resources\images\1490832417_user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5" y="1797573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7956468" y="1241121"/>
            <a:ext cx="3289464" cy="48984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76304" y="1241121"/>
            <a:ext cx="3366304" cy="4898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61676"/>
              </p:ext>
            </p:extLst>
          </p:nvPr>
        </p:nvGraphicFramePr>
        <p:xfrm>
          <a:off x="887712" y="395979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90675"/>
              </p:ext>
            </p:extLst>
          </p:nvPr>
        </p:nvGraphicFramePr>
        <p:xfrm>
          <a:off x="887712" y="228098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Ellipse 16"/>
          <p:cNvSpPr/>
          <p:nvPr/>
        </p:nvSpPr>
        <p:spPr bwMode="auto">
          <a:xfrm>
            <a:off x="3509730" y="231096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3509730" y="258631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0" name="Ellipse 19"/>
          <p:cNvSpPr/>
          <p:nvPr/>
        </p:nvSpPr>
        <p:spPr bwMode="auto">
          <a:xfrm>
            <a:off x="3509730" y="286166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1" name="Ellipse 20"/>
          <p:cNvSpPr/>
          <p:nvPr/>
        </p:nvSpPr>
        <p:spPr bwMode="auto">
          <a:xfrm>
            <a:off x="3509730" y="313701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3509730" y="341237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3505018" y="398680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3505018" y="426216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3505018" y="453751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3505018" y="481286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3505018" y="508821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3505018" y="536789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4214751" y="2530627"/>
            <a:ext cx="3469573" cy="2226545"/>
          </a:xfrm>
          <a:prstGeom prst="rect">
            <a:avLst/>
          </a:prstGeom>
          <a:noFill/>
          <a:ln w="12700"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Gefaltete Ecke 29"/>
          <p:cNvSpPr/>
          <p:nvPr/>
        </p:nvSpPr>
        <p:spPr bwMode="auto">
          <a:xfrm>
            <a:off x="5682343" y="3080153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6" name="Gefaltete Ecke 35"/>
          <p:cNvSpPr/>
          <p:nvPr/>
        </p:nvSpPr>
        <p:spPr bwMode="auto">
          <a:xfrm>
            <a:off x="5682342" y="3991077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33" name="Gerade Verbindung mit Pfeil 32"/>
          <p:cNvCxnSpPr>
            <a:stCxn id="22" idx="6"/>
            <a:endCxn id="30" idx="1"/>
          </p:cNvCxnSpPr>
          <p:nvPr/>
        </p:nvCxnSpPr>
        <p:spPr bwMode="auto">
          <a:xfrm flipV="1">
            <a:off x="3745766" y="3382238"/>
            <a:ext cx="1936577" cy="139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28" idx="6"/>
            <a:endCxn id="36" idx="1"/>
          </p:cNvCxnSpPr>
          <p:nvPr/>
        </p:nvCxnSpPr>
        <p:spPr bwMode="auto">
          <a:xfrm flipV="1">
            <a:off x="3741054" y="4293162"/>
            <a:ext cx="1941288" cy="118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D:\projects\mgm\jug-saxony-workshop\src\slides\resources\images\hdfs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51" y="2621270"/>
            <a:ext cx="1125619" cy="6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8320087" y="1680456"/>
            <a:ext cx="2562225" cy="4291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8843962" y="2088391"/>
            <a:ext cx="1514475" cy="2828656"/>
          </a:xfrm>
          <a:prstGeom prst="rect">
            <a:avLst/>
          </a:prstGeom>
          <a:solidFill>
            <a:srgbClr val="A7D9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Spezifischer Code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 bwMode="auto">
          <a:xfrm flipH="1" flipV="1">
            <a:off x="3942610" y="2105520"/>
            <a:ext cx="4901352" cy="4251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3942608" y="4647341"/>
            <a:ext cx="4901354" cy="11359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5" name="Ellipse 34"/>
          <p:cNvSpPr/>
          <p:nvPr/>
        </p:nvSpPr>
        <p:spPr bwMode="auto">
          <a:xfrm>
            <a:off x="9394810" y="5345218"/>
            <a:ext cx="412780" cy="4185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cxnSp>
        <p:nvCxnSpPr>
          <p:cNvPr id="37" name="Gerade Verbindung mit Pfeil 36"/>
          <p:cNvCxnSpPr>
            <a:stCxn id="36" idx="3"/>
            <a:endCxn id="35" idx="2"/>
          </p:cNvCxnSpPr>
          <p:nvPr/>
        </p:nvCxnSpPr>
        <p:spPr bwMode="auto">
          <a:xfrm>
            <a:off x="6216731" y="4293162"/>
            <a:ext cx="3178079" cy="1261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8" name="Gerade Verbindung mit Pfeil 37"/>
          <p:cNvCxnSpPr>
            <a:stCxn id="30" idx="3"/>
            <a:endCxn id="35" idx="1"/>
          </p:cNvCxnSpPr>
          <p:nvPr/>
        </p:nvCxnSpPr>
        <p:spPr bwMode="auto">
          <a:xfrm>
            <a:off x="6216732" y="3382238"/>
            <a:ext cx="3238528" cy="2024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2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</a:t>
            </a:r>
            <a:r>
              <a:rPr lang="en-US" dirty="0" smtClean="0"/>
              <a:t> </a:t>
            </a:r>
            <a:r>
              <a:rPr lang="en-US" dirty="0" err="1" smtClean="0"/>
              <a:t>freut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Bewerbungen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Werkstudent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Vollzeitjobs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7" y="197166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47" y="2986697"/>
            <a:ext cx="2348603" cy="10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95" y="1295395"/>
            <a:ext cx="1352539" cy="1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62" y="3139621"/>
            <a:ext cx="14287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www.iconfinder.com/icons/1886978/commerce_market_open_shop_shopping_store_icon#size=256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www.iconfinder.com/icons/1872628/analysis_data_laptop_pie_tab_icon#size=128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www.iconfinder.com/icons/290138/document_extension_file_format_paper_icon#size=128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7"/>
              </a:rPr>
              <a:t>https://de.wikipedia.org/wiki/Git#/</a:t>
            </a:r>
            <a:r>
              <a:rPr lang="en-US" sz="1400" dirty="0" smtClean="0">
                <a:hlinkClick r:id="rId7"/>
              </a:rPr>
              <a:t>media/File:Git-logo.svg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8"/>
              </a:rPr>
              <a:t>https://design.atlassian.com/how-we-design/resources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www.iconfinder.com/icons/369797/application_coffee_cup_java_x_icon#size=128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electric-cloud.com/wp-content/uploads/2014/09/EC-Gerrit.png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1"/>
              </a:rPr>
              <a:t>https://</a:t>
            </a:r>
            <a:r>
              <a:rPr lang="en-US" sz="1400" dirty="0" smtClean="0">
                <a:hlinkClick r:id="rId11"/>
              </a:rPr>
              <a:t>www.iconfinder.com/icons/6711/pink_user_icon#size=128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2"/>
              </a:rPr>
              <a:t>https://</a:t>
            </a:r>
            <a:r>
              <a:rPr lang="en-US" sz="1400" dirty="0" smtClean="0">
                <a:hlinkClick r:id="rId12"/>
              </a:rPr>
              <a:t>www.iconfinder.com/icons/6710/guy_red_user_icon#size=128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3"/>
              </a:rPr>
              <a:t>https://</a:t>
            </a:r>
            <a:r>
              <a:rPr lang="en-US" sz="1400" dirty="0" smtClean="0">
                <a:hlinkClick r:id="rId13"/>
              </a:rPr>
              <a:t>www.iconfinder.com/icons/6709/green_user_icon#size=128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4"/>
              </a:rPr>
              <a:t>https://</a:t>
            </a:r>
            <a:r>
              <a:rPr lang="en-US" sz="1400" dirty="0" smtClean="0">
                <a:hlinkClick r:id="rId14"/>
              </a:rPr>
              <a:t>hadoop.apache.org/docs/r2.4.1/hadoop-project-dist/hadoop-hdfs/images/hdfs-logo.jpg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TODO: Folie zu </a:t>
            </a:r>
            <a:r>
              <a:rPr lang="de-DE" dirty="0" err="1" smtClean="0"/>
              <a:t>mgm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steigende Eingabedatenmengen mit mehr Hardware genauso schnell 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man die 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dirty="0"/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_ [] = []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f (</a:t>
            </a:r>
            <a:r>
              <a:rPr lang="de-DE" dirty="0" err="1"/>
              <a:t>x:xs</a:t>
            </a:r>
            <a:r>
              <a:rPr lang="de-DE" dirty="0"/>
              <a:t>) = f x : </a:t>
            </a:r>
            <a:r>
              <a:rPr lang="de-DE" dirty="0" err="1"/>
              <a:t>map</a:t>
            </a:r>
            <a:r>
              <a:rPr lang="de-DE" dirty="0"/>
              <a:t> f </a:t>
            </a:r>
            <a:r>
              <a:rPr lang="de-DE" dirty="0" err="1"/>
              <a:t>xs</a:t>
            </a:r>
            <a:r>
              <a:rPr lang="de-DE" dirty="0"/>
              <a:t> </a:t>
            </a:r>
            <a:endParaRPr lang="de-DE" dirty="0" smtClean="0"/>
          </a:p>
          <a:p>
            <a:pPr marL="358650" lvl="1" indent="0">
              <a:buNone/>
            </a:pPr>
            <a:endParaRPr lang="de-DE" dirty="0"/>
          </a:p>
          <a:p>
            <a:pPr marL="358650" lvl="1" indent="0">
              <a:buNone/>
            </a:pPr>
            <a:r>
              <a:rPr lang="en-US" dirty="0"/>
              <a:t>map(\x -&gt; (take 2 x))["foo","bar","</a:t>
            </a:r>
            <a:r>
              <a:rPr lang="en-US" dirty="0" err="1"/>
              <a:t>baz</a:t>
            </a:r>
            <a:r>
              <a:rPr lang="en-US" dirty="0"/>
              <a:t>"]</a:t>
            </a:r>
          </a:p>
          <a:p>
            <a:pPr marL="358650" lvl="1" indent="0">
              <a:buNone/>
            </a:pPr>
            <a:r>
              <a:rPr lang="en-US" dirty="0"/>
              <a:t>["</a:t>
            </a:r>
            <a:r>
              <a:rPr lang="en-US" dirty="0" err="1"/>
              <a:t>fo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mithilfe von Transformationen 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1949</Words>
  <Application>Microsoft Office PowerPoint</Application>
  <PresentationFormat>Benutzerdefiniert</PresentationFormat>
  <Paragraphs>709</Paragraphs>
  <Slides>17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mgm-tp_en-16-9-Vorlage</vt:lpstr>
      <vt:lpstr>PowerPoint-Präsentation</vt:lpstr>
      <vt:lpstr>TODO: Folie zu mgm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mithilfe von Transformationen das Ergebnis erzielt ist, kann es persistiert werden</vt:lpstr>
      <vt:lpstr>Es kann hilfreich sein, zusätzliche Informationen während der Verarbeitung zu erheben, z.B. Zähler</vt:lpstr>
      <vt:lpstr>Mögliche Lösung: Die Zähler als Teil der Daten ansehen und mitführen</vt:lpstr>
      <vt:lpstr>Die Metriken müssen bis zur Orchestrierungsschicht gelangen und dort richtig behandelt werden</vt:lpstr>
      <vt:lpstr>Die Metriken müssen bis zur Orchestrierungsschicht gelangen und dort richtig behandelt werden</vt:lpstr>
      <vt:lpstr>Zusammenfassung</vt:lpstr>
      <vt:lpstr>mgm freut sich über Bewerbungen als Werkstudent, für eine Masterarbeit oder Vollzeitjobs!</vt:lpstr>
      <vt:lpstr>Quellen von Bildern</vt:lpstr>
      <vt:lpstr>Innovation Implemented.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Michael Schmeißer</cp:lastModifiedBy>
  <cp:revision>192</cp:revision>
  <cp:lastPrinted>2012-04-24T14:20:15Z</cp:lastPrinted>
  <dcterms:created xsi:type="dcterms:W3CDTF">2017-02-03T08:30:13Z</dcterms:created>
  <dcterms:modified xsi:type="dcterms:W3CDTF">2017-03-30T09:08:19Z</dcterms:modified>
</cp:coreProperties>
</file>