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68" r:id="rId2"/>
    <p:sldId id="714" r:id="rId3"/>
    <p:sldId id="712" r:id="rId4"/>
    <p:sldId id="719" r:id="rId5"/>
    <p:sldId id="717" r:id="rId6"/>
    <p:sldId id="718" r:id="rId7"/>
    <p:sldId id="716" r:id="rId8"/>
    <p:sldId id="710" r:id="rId9"/>
    <p:sldId id="713" r:id="rId10"/>
    <p:sldId id="709" r:id="rId11"/>
    <p:sldId id="686" r:id="rId12"/>
    <p:sldId id="706" r:id="rId13"/>
    <p:sldId id="702" r:id="rId14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8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meißer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432A"/>
    <a:srgbClr val="94B32F"/>
    <a:srgbClr val="4B2F1D"/>
    <a:srgbClr val="5B3823"/>
    <a:srgbClr val="3F2719"/>
    <a:srgbClr val="5F3F1F"/>
    <a:srgbClr val="533209"/>
    <a:srgbClr val="572C05"/>
    <a:srgbClr val="5B2301"/>
    <a:srgbClr val="5B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3929" autoAdjust="0"/>
  </p:normalViewPr>
  <p:slideViewPr>
    <p:cSldViewPr snapToGrid="0" snapToObjects="1">
      <p:cViewPr>
        <p:scale>
          <a:sx n="83" d="100"/>
          <a:sy n="83" d="100"/>
        </p:scale>
        <p:origin x="-1002" y="-72"/>
      </p:cViewPr>
      <p:guideLst>
        <p:guide orient="horz" pos="20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6720" y="203755"/>
            <a:ext cx="3169008" cy="4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672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738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pPr>
              <a:defRPr/>
            </a:pPr>
            <a:fld id="{B41BA6D9-2DBB-4454-9275-3B2632959E23}" type="slidenum">
              <a:rPr lang="de-DE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‹Nr.›</a:t>
            </a:fld>
            <a:endParaRPr lang="de-DE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93" y="249475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1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7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Vorwarnung: In echt sind die Daten niemals so</a:t>
            </a:r>
            <a:r>
              <a:rPr lang="de-DE" baseline="0" dirty="0" smtClean="0"/>
              <a:t> fehlerfrei und harmonisiert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Analogie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MapReduce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flatMap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aggregateByKey</a:t>
            </a:r>
            <a:r>
              <a:rPr lang="de-DE" baseline="0" dirty="0" smtClean="0"/>
              <a:t> (nicht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wie man denken könnte)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4868" y="4498060"/>
            <a:ext cx="10435535" cy="39052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 sz="28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0" y="4930141"/>
            <a:ext cx="10423558" cy="240348"/>
          </a:xfrm>
        </p:spPr>
        <p:txBody>
          <a:bodyPr anchor="ctr"/>
          <a:lstStyle>
            <a:lvl1pPr marL="0" indent="0">
              <a:buNone/>
              <a:defRPr sz="12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4393" y="5281613"/>
            <a:ext cx="10441136" cy="962342"/>
          </a:xfrm>
        </p:spPr>
        <p:txBody>
          <a:bodyPr/>
          <a:lstStyle>
            <a:lvl1pPr marL="0" indent="0">
              <a:buNone/>
              <a:defRPr sz="9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Name 1</a:t>
            </a:r>
            <a:br>
              <a:rPr lang="de-DE" dirty="0"/>
            </a:br>
            <a:r>
              <a:rPr lang="de-DE" dirty="0"/>
              <a:t>Name 2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Location, Date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363156" y="5286294"/>
            <a:ext cx="70007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München/HQ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Bamberg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Nẵng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Dresden    Grenoble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   Cologne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Washington    Zug</a:t>
            </a:r>
          </a:p>
        </p:txBody>
      </p:sp>
    </p:spTree>
    <p:extLst>
      <p:ext uri="{BB962C8B-B14F-4D97-AF65-F5344CB8AC3E}">
        <p14:creationId xmlns:p14="http://schemas.microsoft.com/office/powerpoint/2010/main" val="1132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47925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816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60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51623" y="346075"/>
            <a:ext cx="5513577" cy="490538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105150"/>
            <a:ext cx="12192000" cy="647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3480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2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3" y="6348654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white">
          <a:xfrm>
            <a:off x="9875024" y="6399799"/>
            <a:ext cx="1276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800" kern="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31.03.2017</a:t>
            </a:r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 bwMode="white">
          <a:xfrm>
            <a:off x="10799963" y="6399799"/>
            <a:ext cx="9701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fld id="{619CC47D-FBBA-431D-ABC3-1AA846F61AF7}" type="slidenum">
              <a:rPr lang="de-DE" sz="800" kern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‹Nr.›</a:t>
            </a:fld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7" r:id="rId3"/>
    <p:sldLayoutId id="2147484063" r:id="rId4"/>
    <p:sldLayoutId id="2147484066" r:id="rId5"/>
    <p:sldLayoutId id="2147484065" r:id="rId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baseline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mailto:michael.schmeisser@mgm-tp.com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1872628/analysis_data_laptop_pie_tab_icon#size=128" TargetMode="External"/><Relationship Id="rId2" Type="http://schemas.openxmlformats.org/officeDocument/2006/relationships/hyperlink" Target="https://www.iconfinder.com/icons/1886978/commerce_market_open_shop_shopping_store_icon#size=25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confinder.com/icons/63466/cloud_computing_data_center_datacenter_hosting_server_servers_icon#size=128" TargetMode="External"/><Relationship Id="rId4" Type="http://schemas.openxmlformats.org/officeDocument/2006/relationships/hyperlink" Target="https://www.iconfinder.com/icons/1872631/communication_email_envelope_letter_mail_message_send_icon#size=128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://www.mgm-t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844868" y="4004187"/>
            <a:ext cx="10435535" cy="884399"/>
          </a:xfrm>
        </p:spPr>
        <p:txBody>
          <a:bodyPr/>
          <a:lstStyle/>
          <a:p>
            <a:r>
              <a:rPr lang="de-DE" dirty="0" smtClean="0"/>
              <a:t>Enterprise Spark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Michael </a:t>
            </a:r>
            <a:r>
              <a:rPr lang="de-DE" dirty="0"/>
              <a:t>Schmeißer (mgm)</a:t>
            </a:r>
          </a:p>
        </p:txBody>
      </p:sp>
      <p:pic>
        <p:nvPicPr>
          <p:cNvPr id="12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40982" y="756353"/>
            <a:ext cx="1607908" cy="5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Foo</a:t>
            </a:r>
          </a:p>
          <a:p>
            <a:r>
              <a:rPr lang="de-DE" dirty="0" smtClean="0"/>
              <a:t>Bar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37939"/>
              </p:ext>
            </p:extLst>
          </p:nvPr>
        </p:nvGraphicFramePr>
        <p:xfrm>
          <a:off x="6147925" y="1350964"/>
          <a:ext cx="4988162" cy="1616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26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165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Michael Schmeißer</a:t>
                      </a:r>
                    </a:p>
                    <a:p>
                      <a:r>
                        <a:rPr lang="de-DE" dirty="0">
                          <a:hlinkClick r:id="rId2"/>
                        </a:rPr>
                        <a:t>michael.schmeisser@mgm-tp.com</a:t>
                      </a:r>
                      <a:endParaRPr lang="de-DE" dirty="0"/>
                    </a:p>
                    <a:p>
                      <a:r>
                        <a:rPr lang="de-DE" dirty="0"/>
                        <a:t>mgm </a:t>
                      </a:r>
                      <a:r>
                        <a:rPr lang="de-DE" dirty="0" err="1"/>
                        <a:t>technology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partners</a:t>
                      </a:r>
                      <a:r>
                        <a:rPr lang="de-DE" dirty="0"/>
                        <a:t> GmbH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Picture 2" descr="C:\Seafile\Meine Bibliothek\Michael Schmeißer_400x600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47925" y="1350963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49263" y="1341438"/>
            <a:ext cx="8237537" cy="45339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www.iconfinder.com/icons/1886978/commerce_market_open_shop_shopping_store_icon#size=256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www.iconfinder.com/icons/1872628/analysis_data_laptop_pie_tab_icon#size=128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www.iconfinder.com/icons/1872631/communication_email_envelope_letter_mail_message_send_icon#size=128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www.iconfinder.com/icons/63466/cloud_computing_data_center_datacenter_hosting_server_servers_icon#size=128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Innovation </a:t>
            </a:r>
            <a:r>
              <a:rPr lang="de-DE" dirty="0" err="1"/>
              <a:t>Implemented</a:t>
            </a:r>
            <a:r>
              <a:rPr lang="de-DE" dirty="0"/>
              <a:t>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1647" y="3311405"/>
            <a:ext cx="2678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</a:t>
            </a:r>
            <a:r>
              <a:rPr lang="de-DE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Schmeißer</a:t>
            </a:r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mgm</a:t>
            </a:r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technology partners GmbH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Frankfurter Ring 105a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80807 </a:t>
            </a:r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Tel.:	+49 (0) 89 / 35 86 80-0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Fax:	+49 (0) 89 / 35 86 80-288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http://www.mgm-tp.com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Michael.Schmeisser@mgm-tp.com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73" y="2005891"/>
            <a:ext cx="652055" cy="65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fik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7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fik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8031094" y="2684398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14600" y="2675831"/>
            <a:ext cx="793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500211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248399" y="2675831"/>
            <a:ext cx="7810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62799" y="2675831"/>
            <a:ext cx="7874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Cologne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97949" y="2685008"/>
            <a:ext cx="8382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9549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Grenoble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165284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63222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</a:t>
            </a:r>
          </a:p>
        </p:txBody>
      </p:sp>
    </p:spTree>
    <p:extLst>
      <p:ext uri="{BB962C8B-B14F-4D97-AF65-F5344CB8AC3E}">
        <p14:creationId xmlns:p14="http://schemas.microsoft.com/office/powerpoint/2010/main" val="312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TODO: Folie zu </a:t>
            </a:r>
            <a:r>
              <a:rPr lang="de-DE" dirty="0" err="1" smtClean="0"/>
              <a:t>mgm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0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Problemstellung: Wie erstelle ich Programme, die </a:t>
            </a:r>
            <a:r>
              <a:rPr lang="de-DE" dirty="0" smtClean="0"/>
              <a:t>steigende Eingabedatenmengen </a:t>
            </a:r>
            <a:r>
              <a:rPr lang="de-DE" dirty="0" smtClean="0"/>
              <a:t>mit mehr Hardware genauso schnell </a:t>
            </a:r>
            <a:r>
              <a:rPr lang="de-DE" dirty="0" smtClean="0"/>
              <a:t>verarbeiten?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Kommt auf die Programme an – im einfachen Fall benötigt das Programm nie eine globale Sicht auf alle Daten, dann kann </a:t>
            </a:r>
            <a:r>
              <a:rPr lang="de-DE" dirty="0" smtClean="0"/>
              <a:t>man die </a:t>
            </a:r>
            <a:r>
              <a:rPr lang="de-DE" dirty="0" smtClean="0"/>
              <a:t>Daten und das Programm einfach auf die zur Verfügung stehenden Rechner („Knoten“) verteilen</a:t>
            </a:r>
          </a:p>
          <a:p>
            <a:r>
              <a:rPr lang="de-DE" dirty="0"/>
              <a:t>Hilfsmittel: (Teilweise) Funktionale Formalisierung des Programms mithilfe von Funktionen höherer </a:t>
            </a:r>
            <a:r>
              <a:rPr lang="de-DE" dirty="0" smtClean="0"/>
              <a:t>Ordnung</a:t>
            </a:r>
          </a:p>
          <a:p>
            <a:endParaRPr lang="de-DE" dirty="0"/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:: (a -&gt; b) -&gt; [a] -&gt; [b]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_ [] = []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f (</a:t>
            </a:r>
            <a:r>
              <a:rPr lang="de-DE" dirty="0" err="1"/>
              <a:t>x:xs</a:t>
            </a:r>
            <a:r>
              <a:rPr lang="de-DE" dirty="0"/>
              <a:t>) = f x : </a:t>
            </a:r>
            <a:r>
              <a:rPr lang="de-DE" dirty="0" err="1"/>
              <a:t>map</a:t>
            </a:r>
            <a:r>
              <a:rPr lang="de-DE" dirty="0"/>
              <a:t> f </a:t>
            </a:r>
            <a:r>
              <a:rPr lang="de-DE" dirty="0" err="1"/>
              <a:t>xs</a:t>
            </a:r>
            <a:r>
              <a:rPr lang="de-DE" dirty="0"/>
              <a:t> </a:t>
            </a:r>
            <a:endParaRPr lang="de-DE" dirty="0" smtClean="0"/>
          </a:p>
          <a:p>
            <a:pPr marL="358650" lvl="1" indent="0">
              <a:buNone/>
            </a:pPr>
            <a:endParaRPr lang="de-DE" dirty="0"/>
          </a:p>
          <a:p>
            <a:pPr marL="358650" lvl="1" indent="0">
              <a:buNone/>
            </a:pPr>
            <a:r>
              <a:rPr lang="en-US" dirty="0"/>
              <a:t>map(\x -&gt; (take 2 x))["foo","bar","</a:t>
            </a:r>
            <a:r>
              <a:rPr lang="en-US" dirty="0" err="1"/>
              <a:t>baz</a:t>
            </a:r>
            <a:r>
              <a:rPr lang="en-US" dirty="0"/>
              <a:t>"]</a:t>
            </a:r>
          </a:p>
          <a:p>
            <a:pPr marL="358650" lvl="1" indent="0">
              <a:buNone/>
            </a:pPr>
            <a:r>
              <a:rPr lang="en-US" dirty="0"/>
              <a:t>["</a:t>
            </a:r>
            <a:r>
              <a:rPr lang="en-US" dirty="0" err="1"/>
              <a:t>fo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Beispiele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Erstelle mir eine Zusammenfassung für jeden Wikipedia-Artikel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Eingabe: Alle Wikipedia-Artikel (beständig wachsend + veränderlich)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Ausgabe: Artikel-ID 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Berechne mir die relevantesten Artikel je nach Term</a:t>
            </a:r>
          </a:p>
          <a:p>
            <a:pPr marL="701550" lvl="1" indent="-342900"/>
            <a:r>
              <a:rPr lang="de-DE" dirty="0"/>
              <a:t>Eingabe: Alle Wikipedia-Artikel</a:t>
            </a:r>
          </a:p>
          <a:p>
            <a:pPr marL="701550" lvl="1" indent="-342900"/>
            <a:r>
              <a:rPr lang="de-DE" dirty="0"/>
              <a:t>Ausgabe: Term </a:t>
            </a:r>
            <a:r>
              <a:rPr lang="de-DE" dirty="0">
                <a:sym typeface="Wingdings" panose="05000000000000000000" pitchFamily="2" charset="2"/>
              </a:rPr>
              <a:t> relevanteste Artikel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iger Pfeil 14"/>
          <p:cNvSpPr/>
          <p:nvPr/>
        </p:nvSpPr>
        <p:spPr bwMode="auto">
          <a:xfrm rot="16200000" flipV="1">
            <a:off x="4524812" y="2821742"/>
            <a:ext cx="643016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iger Pfeil 6"/>
          <p:cNvSpPr/>
          <p:nvPr/>
        </p:nvSpPr>
        <p:spPr bwMode="auto">
          <a:xfrm rot="5400000">
            <a:off x="4510843" y="738946"/>
            <a:ext cx="670954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Komplexeres Beispiel: Aggregation von Marktforschungsdaten</a:t>
            </a:r>
            <a:endParaRPr lang="de-DE" dirty="0"/>
          </a:p>
        </p:txBody>
      </p:sp>
      <p:pic>
        <p:nvPicPr>
          <p:cNvPr id="102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137795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387350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 bwMode="white">
          <a:xfrm>
            <a:off x="1696085" y="291127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1</a:t>
            </a:r>
            <a:endParaRPr lang="de-DE" sz="1400" kern="0" dirty="0" smtClean="0"/>
          </a:p>
        </p:txBody>
      </p:sp>
      <p:sp>
        <p:nvSpPr>
          <p:cNvPr id="8" name="Textfeld 7"/>
          <p:cNvSpPr txBox="1"/>
          <p:nvPr/>
        </p:nvSpPr>
        <p:spPr bwMode="white">
          <a:xfrm>
            <a:off x="1696085" y="541063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2</a:t>
            </a:r>
            <a:endParaRPr lang="de-DE" sz="1400" kern="0" dirty="0" smtClean="0"/>
          </a:p>
        </p:txBody>
      </p:sp>
      <p:pic>
        <p:nvPicPr>
          <p:cNvPr id="1027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173291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422846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mgm\jug-saxony-workshop\src\slides\resources\images\1490810845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0" y="260945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mgm\jug-saxony-workshop\src\slides\resources\images\1490810940_data-center-px-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0" y="28126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rechts 8"/>
          <p:cNvSpPr/>
          <p:nvPr/>
        </p:nvSpPr>
        <p:spPr bwMode="auto">
          <a:xfrm>
            <a:off x="7155180" y="3095030"/>
            <a:ext cx="1314450" cy="65444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de-DE" sz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Eingabedaten: Verkaufsdaten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1: </a:t>
            </a:r>
            <a:r>
              <a:rPr lang="de-DE" b="1" dirty="0" err="1" smtClean="0"/>
              <a:t>MideaMarkt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2: </a:t>
            </a:r>
            <a:r>
              <a:rPr lang="de-DE" b="1" dirty="0" err="1" smtClean="0"/>
              <a:t>Sutarn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99807"/>
              </p:ext>
            </p:extLst>
          </p:nvPr>
        </p:nvGraphicFramePr>
        <p:xfrm>
          <a:off x="457200" y="2331296"/>
          <a:ext cx="528066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KU6519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9484"/>
              </p:ext>
            </p:extLst>
          </p:nvPr>
        </p:nvGraphicFramePr>
        <p:xfrm>
          <a:off x="6147925" y="2331296"/>
          <a:ext cx="528066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320</a:t>
                      </a:r>
                      <a:r>
                        <a:rPr lang="de-DE" dirty="0" smtClean="0"/>
                        <a:t>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J6289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Ausgabedaten: Nach Produkten aggregierter Bericht pro Produktgruppe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Bericht für Produktgruppe Fernseher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Bericht für Produktgruppe Kabel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Bericht für Produktgruppe </a:t>
            </a:r>
            <a:r>
              <a:rPr lang="de-DE" dirty="0" smtClean="0"/>
              <a:t>Smartphones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9988"/>
              </p:ext>
            </p:extLst>
          </p:nvPr>
        </p:nvGraphicFramePr>
        <p:xfrm>
          <a:off x="84328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10.800€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1.520€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3.200€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15.520€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89501"/>
              </p:ext>
            </p:extLst>
          </p:nvPr>
        </p:nvGraphicFramePr>
        <p:xfrm>
          <a:off x="651637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680€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1.120€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2.550€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5875"/>
              </p:ext>
            </p:extLst>
          </p:nvPr>
        </p:nvGraphicFramePr>
        <p:xfrm>
          <a:off x="843280" y="4280746"/>
          <a:ext cx="3579749" cy="148336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1.600€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210€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1.810€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für Funktionen höherer Ordnung, die Spark unterstützt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err="1" smtClean="0"/>
              <a:t>filter</a:t>
            </a:r>
            <a:endParaRPr lang="de-DE" dirty="0" smtClean="0"/>
          </a:p>
          <a:p>
            <a:r>
              <a:rPr lang="de-DE" dirty="0" err="1" smtClean="0"/>
              <a:t>flatMap</a:t>
            </a:r>
            <a:endParaRPr lang="de-DE" dirty="0" smtClean="0"/>
          </a:p>
          <a:p>
            <a:r>
              <a:rPr lang="de-DE" dirty="0" err="1" smtClean="0"/>
              <a:t>mapPartitions</a:t>
            </a:r>
            <a:endParaRPr lang="de-DE" dirty="0" smtClean="0"/>
          </a:p>
          <a:p>
            <a:r>
              <a:rPr lang="de-DE" dirty="0" err="1" smtClean="0"/>
              <a:t>reduce</a:t>
            </a:r>
            <a:endParaRPr lang="de-DE" dirty="0" smtClean="0"/>
          </a:p>
          <a:p>
            <a:r>
              <a:rPr lang="de-DE" dirty="0" err="1" smtClean="0"/>
              <a:t>reduceByKey</a:t>
            </a:r>
            <a:r>
              <a:rPr lang="de-DE" dirty="0" smtClean="0"/>
              <a:t> / </a:t>
            </a:r>
            <a:r>
              <a:rPr lang="de-DE" dirty="0" err="1" smtClean="0"/>
              <a:t>aggregateByKey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Anwendung auf das 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4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31" y="1947069"/>
            <a:ext cx="6791325" cy="333375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Enterprise – Was heißt das eigentlich?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Stabilität</a:t>
            </a:r>
          </a:p>
          <a:p>
            <a:r>
              <a:rPr lang="de-DE" dirty="0" smtClean="0"/>
              <a:t>Zuverlässigkeit</a:t>
            </a:r>
          </a:p>
          <a:p>
            <a:r>
              <a:rPr lang="de-DE" dirty="0" smtClean="0"/>
              <a:t>Reproduzierbarkeit</a:t>
            </a:r>
          </a:p>
          <a:p>
            <a:r>
              <a:rPr lang="de-DE" dirty="0" smtClean="0"/>
              <a:t>Audit-Fähigkeit</a:t>
            </a:r>
          </a:p>
          <a:p>
            <a:r>
              <a:rPr lang="de-DE" dirty="0" smtClean="0"/>
              <a:t>Professioneller Support</a:t>
            </a:r>
          </a:p>
          <a:p>
            <a:r>
              <a:rPr lang="de-DE" dirty="0" smtClean="0"/>
              <a:t>Einfachheit</a:t>
            </a:r>
          </a:p>
          <a:p>
            <a:r>
              <a:rPr lang="de-DE" dirty="0" smtClean="0"/>
              <a:t>Betreibbarkeit</a:t>
            </a:r>
          </a:p>
          <a:p>
            <a:r>
              <a:rPr lang="de-DE" dirty="0" smtClean="0"/>
              <a:t>Framework</a:t>
            </a:r>
          </a:p>
          <a:p>
            <a:r>
              <a:rPr lang="de-DE" dirty="0" smtClean="0"/>
              <a:t>Modularisierung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m-tp_en-16-9-Vorlag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400" kern="0" smtClean="0"/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mgm-tp_en-16-9-Vorlage</Template>
  <TotalTime>0</TotalTime>
  <Words>472</Words>
  <Application>Microsoft Office PowerPoint</Application>
  <PresentationFormat>Benutzerdefiniert</PresentationFormat>
  <Paragraphs>186</Paragraphs>
  <Slides>13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mgm-tp_en-16-9-Vorlage</vt:lpstr>
      <vt:lpstr>PowerPoint-Präsentation</vt:lpstr>
      <vt:lpstr>TODO: Folie zu mgm</vt:lpstr>
      <vt:lpstr>Problemstellung: Wie erstelle ich Programme, die steigende Eingabedatenmengen mit mehr Hardware genauso schnell verarbeiten?</vt:lpstr>
      <vt:lpstr>Komplexeres Beispiel: Aggregation von Marktforschungsdaten</vt:lpstr>
      <vt:lpstr>Eingabedaten: Verkaufsdaten</vt:lpstr>
      <vt:lpstr>Ausgabedaten: Nach Produkten aggregierter Bericht pro Produktgruppe</vt:lpstr>
      <vt:lpstr>Beispiele für Funktionen höherer Ordnung, die Spark unterstützt</vt:lpstr>
      <vt:lpstr>Enterprise – Was heißt das eigentlich?</vt:lpstr>
      <vt:lpstr>Zusammenfassung</vt:lpstr>
      <vt:lpstr>Summary</vt:lpstr>
      <vt:lpstr>Sources</vt:lpstr>
      <vt:lpstr>Innovation Implemented.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Schmeißer</dc:creator>
  <cp:lastModifiedBy>Schmeisser, Michael (GfK External)</cp:lastModifiedBy>
  <cp:revision>121</cp:revision>
  <cp:lastPrinted>2012-04-24T14:20:15Z</cp:lastPrinted>
  <dcterms:created xsi:type="dcterms:W3CDTF">2017-02-03T08:30:13Z</dcterms:created>
  <dcterms:modified xsi:type="dcterms:W3CDTF">2017-03-29T13:12:25Z</dcterms:modified>
</cp:coreProperties>
</file>