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68" r:id="rId2"/>
    <p:sldId id="714" r:id="rId3"/>
    <p:sldId id="712" r:id="rId4"/>
    <p:sldId id="719" r:id="rId5"/>
    <p:sldId id="717" r:id="rId6"/>
    <p:sldId id="718" r:id="rId7"/>
    <p:sldId id="716" r:id="rId8"/>
    <p:sldId id="720" r:id="rId9"/>
    <p:sldId id="721" r:id="rId10"/>
    <p:sldId id="722" r:id="rId11"/>
    <p:sldId id="713" r:id="rId12"/>
    <p:sldId id="709" r:id="rId13"/>
    <p:sldId id="686" r:id="rId14"/>
    <p:sldId id="706" r:id="rId15"/>
    <p:sldId id="702" r:id="rId16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84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Schmeißer" initials="M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C432A"/>
    <a:srgbClr val="94B32F"/>
    <a:srgbClr val="4B2F1D"/>
    <a:srgbClr val="5B3823"/>
    <a:srgbClr val="3F2719"/>
    <a:srgbClr val="5F3F1F"/>
    <a:srgbClr val="533209"/>
    <a:srgbClr val="572C05"/>
    <a:srgbClr val="5B2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4173" autoAdjust="0"/>
  </p:normalViewPr>
  <p:slideViewPr>
    <p:cSldViewPr snapToGrid="0" snapToObjects="1">
      <p:cViewPr>
        <p:scale>
          <a:sx n="80" d="100"/>
          <a:sy n="80" d="100"/>
        </p:scale>
        <p:origin x="-1122" y="-18"/>
      </p:cViewPr>
      <p:guideLst>
        <p:guide orient="horz" pos="208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3120" y="-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26720" y="203755"/>
            <a:ext cx="3169008" cy="48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pPr>
              <a:defRPr/>
            </a:pP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672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pPr>
              <a:defRPr/>
            </a:pP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1738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r" defTabSz="922166">
              <a:defRPr sz="1300"/>
            </a:lvl1pPr>
          </a:lstStyle>
          <a:p>
            <a:pPr>
              <a:defRPr/>
            </a:pPr>
            <a:fld id="{B41BA6D9-2DBB-4454-9275-3B2632959E23}" type="slidenum">
              <a:rPr lang="de-DE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>
                <a:defRPr/>
              </a:pPr>
              <a:t>‹Nr.›</a:t>
            </a:fld>
            <a:endParaRPr lang="de-DE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2" descr="\\Mac\Home\Downloads\mgm Logo\mgm Logo 2016 RGB 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893" y="249475"/>
            <a:ext cx="716676" cy="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614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l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484" y="1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r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81" y="4561342"/>
            <a:ext cx="5852843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l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484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r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872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97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Vorwarnung: In echt sind die Daten niemals so</a:t>
            </a:r>
            <a:r>
              <a:rPr lang="de-DE" baseline="0" dirty="0" smtClean="0"/>
              <a:t> fehlerfrei und harmonisiert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7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Analogie</a:t>
            </a:r>
            <a:r>
              <a:rPr lang="de-DE" baseline="0" dirty="0" smtClean="0"/>
              <a:t> zu </a:t>
            </a:r>
            <a:r>
              <a:rPr lang="de-DE" baseline="0" dirty="0" err="1" smtClean="0"/>
              <a:t>MapReduce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flatMap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aggregateByKey</a:t>
            </a:r>
            <a:r>
              <a:rPr lang="de-DE" baseline="0" dirty="0" smtClean="0"/>
              <a:t> (nicht </a:t>
            </a:r>
            <a:r>
              <a:rPr lang="de-DE" baseline="0" dirty="0" err="1" smtClean="0"/>
              <a:t>map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reduce</a:t>
            </a:r>
            <a:r>
              <a:rPr lang="de-DE" baseline="0" dirty="0" smtClean="0"/>
              <a:t> wie man denken könnte)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Narrow vs. Wide </a:t>
            </a:r>
            <a:r>
              <a:rPr lang="de-DE" baseline="0" dirty="0" err="1" smtClean="0"/>
              <a:t>Transformations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Wide </a:t>
            </a:r>
            <a:r>
              <a:rPr lang="de-DE" baseline="0" dirty="0" err="1" smtClean="0">
                <a:sym typeface="Wingdings" panose="05000000000000000000" pitchFamily="2" charset="2"/>
              </a:rPr>
              <a:t>Transformations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result</a:t>
            </a:r>
            <a:r>
              <a:rPr lang="de-DE" baseline="0" dirty="0" smtClean="0">
                <a:sym typeface="Wingdings" panose="05000000000000000000" pitchFamily="2" charset="2"/>
              </a:rPr>
              <a:t> in </a:t>
            </a:r>
            <a:r>
              <a:rPr lang="de-DE" baseline="0" dirty="0" err="1" smtClean="0">
                <a:sym typeface="Wingdings" panose="05000000000000000000" pitchFamily="2" charset="2"/>
              </a:rPr>
              <a:t>stage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boundaries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an in-</a:t>
            </a:r>
            <a:r>
              <a:rPr lang="de-DE" baseline="0" dirty="0" err="1" smtClean="0">
                <a:sym typeface="Wingdings" panose="05000000000000000000" pitchFamily="2" charset="2"/>
              </a:rPr>
              <a:t>between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shuffle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Unterscheidung zwischens Transformationen (die wieder ein RDD erzeugen und </a:t>
            </a:r>
            <a:r>
              <a:rPr lang="de-DE" baseline="0" dirty="0" err="1" smtClean="0">
                <a:sym typeface="Wingdings" panose="05000000000000000000" pitchFamily="2" charset="2"/>
              </a:rPr>
              <a:t>lazy</a:t>
            </a:r>
            <a:r>
              <a:rPr lang="de-DE" baseline="0" dirty="0" smtClean="0">
                <a:sym typeface="Wingdings" panose="05000000000000000000" pitchFamily="2" charset="2"/>
              </a:rPr>
              <a:t> sind) und Aktionen (die kein RDD erzeugen und </a:t>
            </a:r>
            <a:r>
              <a:rPr lang="de-DE" baseline="0" dirty="0" err="1" smtClean="0">
                <a:sym typeface="Wingdings" panose="05000000000000000000" pitchFamily="2" charset="2"/>
              </a:rPr>
              <a:t>eager</a:t>
            </a:r>
            <a:r>
              <a:rPr lang="de-DE" baseline="0" dirty="0" smtClean="0">
                <a:sym typeface="Wingdings" panose="05000000000000000000" pitchFamily="2" charset="2"/>
              </a:rPr>
              <a:t> sind)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255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Jeweils</a:t>
            </a:r>
            <a:r>
              <a:rPr lang="de-DE" baseline="0" dirty="0" smtClean="0"/>
              <a:t> vor und nach einem Pfeil liegt eine RDD in Spark 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Alle der hier dargestellten Operationen würden </a:t>
            </a:r>
            <a:r>
              <a:rPr lang="de-DE" baseline="0" dirty="0" err="1" smtClean="0"/>
              <a:t>lazy</a:t>
            </a:r>
            <a:r>
              <a:rPr lang="de-DE" baseline="0" dirty="0" smtClean="0"/>
              <a:t> (im Sinne von gar nicht) durchgeführt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Jeweils</a:t>
            </a:r>
            <a:r>
              <a:rPr lang="de-DE" baseline="0" dirty="0" smtClean="0"/>
              <a:t> vor und nach einem Pfeil liegt eine RDD in Spark 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Alle der hier dargestellten Operationen würden </a:t>
            </a:r>
            <a:r>
              <a:rPr lang="de-DE" baseline="0" dirty="0" err="1" smtClean="0"/>
              <a:t>lazy</a:t>
            </a:r>
            <a:r>
              <a:rPr lang="de-DE" baseline="0" dirty="0" smtClean="0"/>
              <a:t> (im Sinne von gar nicht) durchgeführt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44868" y="4498060"/>
            <a:ext cx="10435535" cy="39052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SzTx/>
              <a:buFont typeface="Wingdings" pitchFamily="2" charset="2"/>
              <a:buNone/>
              <a:tabLst/>
              <a:defRPr sz="2800" b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0" y="4930141"/>
            <a:ext cx="10423558" cy="240348"/>
          </a:xfrm>
        </p:spPr>
        <p:txBody>
          <a:bodyPr anchor="ctr"/>
          <a:lstStyle>
            <a:lvl1pPr marL="0" indent="0">
              <a:buNone/>
              <a:defRPr sz="1200" b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54393" y="5281613"/>
            <a:ext cx="10441136" cy="962342"/>
          </a:xfrm>
        </p:spPr>
        <p:txBody>
          <a:bodyPr/>
          <a:lstStyle>
            <a:lvl1pPr marL="0" indent="0">
              <a:buNone/>
              <a:defRPr sz="9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Name 1</a:t>
            </a:r>
            <a:br>
              <a:rPr lang="de-DE" dirty="0"/>
            </a:br>
            <a:r>
              <a:rPr lang="de-DE" dirty="0"/>
              <a:t>Name 2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Location, Date</a:t>
            </a:r>
            <a:endParaRPr lang="en-US" dirty="0"/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4363156" y="5286294"/>
            <a:ext cx="70007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de-DE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München/HQ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Bamberg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Berlin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Đà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Nẵng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Dresden    Grenoble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    Cologne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Prague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Washington    Zug</a:t>
            </a:r>
          </a:p>
        </p:txBody>
      </p:sp>
    </p:spTree>
    <p:extLst>
      <p:ext uri="{BB962C8B-B14F-4D97-AF65-F5344CB8AC3E}">
        <p14:creationId xmlns:p14="http://schemas.microsoft.com/office/powerpoint/2010/main" val="11329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1623" y="346075"/>
            <a:ext cx="1121484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0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47925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789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08168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pro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6131858" y="-2116"/>
            <a:ext cx="6060141" cy="68601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51623" y="346075"/>
            <a:ext cx="5513577" cy="490538"/>
          </a:xfrm>
        </p:spPr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4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105150"/>
            <a:ext cx="12192000" cy="6477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134802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1623" y="346075"/>
            <a:ext cx="1121484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  <a:endParaRPr lang="en-US" dirty="0"/>
          </a:p>
        </p:txBody>
      </p:sp>
      <p:pic>
        <p:nvPicPr>
          <p:cNvPr id="1026" name="Picture 2" descr="\\Mac\Home\Downloads\mgm Logo\mgm Logo 2016 RGB SMAL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73" y="6348654"/>
            <a:ext cx="716676" cy="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 bwMode="white">
          <a:xfrm>
            <a:off x="9875024" y="6399799"/>
            <a:ext cx="127681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800" kern="0" dirty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31.03.2017</a:t>
            </a:r>
            <a:endParaRPr lang="de-DE" sz="800" kern="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 bwMode="white">
          <a:xfrm>
            <a:off x="10799963" y="6399799"/>
            <a:ext cx="9701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fld id="{619CC47D-FBBA-431D-ABC3-1AA846F61AF7}" type="slidenum">
              <a:rPr lang="de-DE" sz="800" kern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‹Nr.›</a:t>
            </a:fld>
            <a:endParaRPr lang="de-DE" sz="800" kern="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7" r:id="rId3"/>
    <p:sldLayoutId id="2147484063" r:id="rId4"/>
    <p:sldLayoutId id="2147484066" r:id="rId5"/>
    <p:sldLayoutId id="2147484065" r:id="rId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baseline="0">
          <a:solidFill>
            <a:schemeClr val="accent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44400" indent="-28440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00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6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72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3415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27987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2559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37131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hyperlink" Target="mailto:michael.schmeisser@mgm-tp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esign.atlassian.com/how-we-design/resources/" TargetMode="External"/><Relationship Id="rId3" Type="http://schemas.openxmlformats.org/officeDocument/2006/relationships/hyperlink" Target="https://www.iconfinder.com/icons/1872628/analysis_data_laptop_pie_tab_icon#size=128" TargetMode="External"/><Relationship Id="rId7" Type="http://schemas.openxmlformats.org/officeDocument/2006/relationships/hyperlink" Target="https://de.wikipedia.org/wiki/Git#/media/File:Git-logo.svg" TargetMode="External"/><Relationship Id="rId2" Type="http://schemas.openxmlformats.org/officeDocument/2006/relationships/hyperlink" Target="https://www.iconfinder.com/icons/1886978/commerce_market_open_shop_shopping_store_icon#size=2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onfinder.com/icons/290138/document_extension_file_format_paper_icon#size=128" TargetMode="External"/><Relationship Id="rId5" Type="http://schemas.openxmlformats.org/officeDocument/2006/relationships/hyperlink" Target="https://www.iconfinder.com/icons/63466/cloud_computing_data_center_datacenter_hosting_server_servers_icon#size=128" TargetMode="External"/><Relationship Id="rId10" Type="http://schemas.openxmlformats.org/officeDocument/2006/relationships/hyperlink" Target="http://electric-cloud.com/wp-content/uploads/2014/09/EC-Gerrit.png" TargetMode="External"/><Relationship Id="rId4" Type="http://schemas.openxmlformats.org/officeDocument/2006/relationships/hyperlink" Target="https://www.iconfinder.com/icons/1872631/communication_email_envelope_letter_mail_message_send_icon#size=128" TargetMode="External"/><Relationship Id="rId9" Type="http://schemas.openxmlformats.org/officeDocument/2006/relationships/hyperlink" Target="https://www.iconfinder.com/icons/369797/application_coffee_cup_java_x_icon#size=128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hyperlink" Target="http://www.mgm-tp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844868" y="4004187"/>
            <a:ext cx="10435535" cy="884399"/>
          </a:xfrm>
        </p:spPr>
        <p:txBody>
          <a:bodyPr/>
          <a:lstStyle/>
          <a:p>
            <a:r>
              <a:rPr lang="de-DE" dirty="0" smtClean="0"/>
              <a:t>Enterprise Spark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Michael </a:t>
            </a:r>
            <a:r>
              <a:rPr lang="de-DE" dirty="0"/>
              <a:t>Schmeißer (mgm)</a:t>
            </a:r>
          </a:p>
        </p:txBody>
      </p:sp>
      <p:pic>
        <p:nvPicPr>
          <p:cNvPr id="12" name="Picture 2" descr="\\Mac\Home\Downloads\mgm Logo\mgm Logo tp 2016 RGB SMA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51"/>
          <a:stretch/>
        </p:blipFill>
        <p:spPr bwMode="auto">
          <a:xfrm>
            <a:off x="940982" y="756353"/>
            <a:ext cx="1607908" cy="53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4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 kann hilfreich sein, zusätzliche Informationen während der Verarbeitung zu erheben, z.B. Zähler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39086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/>
                <a:gridCol w="420914"/>
                <a:gridCol w="478971"/>
                <a:gridCol w="61383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</a:t>
                      </a:r>
                      <a:r>
                        <a:rPr lang="de-DE" sz="1200" dirty="0" smtClean="0"/>
                        <a:t>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J6289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59999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/>
                <a:gridCol w="420914"/>
                <a:gridCol w="449943"/>
                <a:gridCol w="64286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KU6519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18354"/>
              </p:ext>
            </p:extLst>
          </p:nvPr>
        </p:nvGraphicFramePr>
        <p:xfrm>
          <a:off x="4580938" y="2802767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/>
                <a:gridCol w="478971"/>
                <a:gridCol w="592063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</a:t>
                      </a:r>
                      <a:r>
                        <a:rPr lang="de-DE" sz="1200" dirty="0" smtClean="0"/>
                        <a:t>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83419"/>
              </p:ext>
            </p:extLst>
          </p:nvPr>
        </p:nvGraphicFramePr>
        <p:xfrm>
          <a:off x="4580938" y="1218957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/>
                <a:gridCol w="472265"/>
                <a:gridCol w="59910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340334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75967"/>
              </p:ext>
            </p:extLst>
          </p:nvPr>
        </p:nvGraphicFramePr>
        <p:xfrm>
          <a:off x="8681223" y="121895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608029"/>
              </p:ext>
            </p:extLst>
          </p:nvPr>
        </p:nvGraphicFramePr>
        <p:xfrm>
          <a:off x="8681223" y="281903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 bwMode="auto">
          <a:xfrm>
            <a:off x="451623" y="1059543"/>
            <a:ext cx="4036654" cy="3686627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7198244" y="1059542"/>
            <a:ext cx="4468226" cy="368662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451622" y="4746171"/>
            <a:ext cx="11214847" cy="1463401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Ellipse 3"/>
          <p:cNvSpPr/>
          <p:nvPr/>
        </p:nvSpPr>
        <p:spPr bwMode="auto">
          <a:xfrm>
            <a:off x="7202956" y="1248936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7202956" y="1524287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7202956" y="1799638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7202956" y="207498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7202956" y="235034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7198244" y="282977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Ellipse 28"/>
          <p:cNvSpPr/>
          <p:nvPr/>
        </p:nvSpPr>
        <p:spPr bwMode="auto">
          <a:xfrm>
            <a:off x="7198244" y="310513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7198244" y="338048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Ellipse 30"/>
          <p:cNvSpPr/>
          <p:nvPr/>
        </p:nvSpPr>
        <p:spPr bwMode="auto">
          <a:xfrm>
            <a:off x="7198244" y="3655832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Ellipse 31"/>
          <p:cNvSpPr/>
          <p:nvPr/>
        </p:nvSpPr>
        <p:spPr bwMode="auto">
          <a:xfrm>
            <a:off x="7198244" y="3931183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Ellipse 32"/>
          <p:cNvSpPr/>
          <p:nvPr/>
        </p:nvSpPr>
        <p:spPr bwMode="auto">
          <a:xfrm>
            <a:off x="7198244" y="421086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Ellipse 33"/>
          <p:cNvSpPr/>
          <p:nvPr/>
        </p:nvSpPr>
        <p:spPr bwMode="auto">
          <a:xfrm>
            <a:off x="9921721" y="4954932"/>
            <a:ext cx="620773" cy="61752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endParaRPr kumimoji="0" lang="de-DE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03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Stabilität</a:t>
            </a:r>
          </a:p>
          <a:p>
            <a:r>
              <a:rPr lang="de-DE" dirty="0" smtClean="0"/>
              <a:t>Zuverlässigkeit</a:t>
            </a:r>
          </a:p>
          <a:p>
            <a:r>
              <a:rPr lang="de-DE" dirty="0" smtClean="0"/>
              <a:t>Reproduzierbarkeit</a:t>
            </a:r>
          </a:p>
          <a:p>
            <a:r>
              <a:rPr lang="de-DE" dirty="0" smtClean="0"/>
              <a:t>Audit-Fähigkeit</a:t>
            </a:r>
          </a:p>
          <a:p>
            <a:r>
              <a:rPr lang="de-DE" dirty="0" smtClean="0"/>
              <a:t>Professioneller Support</a:t>
            </a:r>
          </a:p>
          <a:p>
            <a:r>
              <a:rPr lang="de-DE" dirty="0" smtClean="0"/>
              <a:t>Einfachheit</a:t>
            </a:r>
          </a:p>
          <a:p>
            <a:r>
              <a:rPr lang="de-DE" dirty="0" smtClean="0"/>
              <a:t>Betreibbarkeit</a:t>
            </a:r>
          </a:p>
          <a:p>
            <a:r>
              <a:rPr lang="de-DE" dirty="0" smtClean="0"/>
              <a:t>Framework</a:t>
            </a:r>
          </a:p>
          <a:p>
            <a:r>
              <a:rPr lang="de-DE" dirty="0" smtClean="0"/>
              <a:t>Modularisierung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mgm</a:t>
            </a:r>
            <a:r>
              <a:rPr lang="en-US" dirty="0" smtClean="0"/>
              <a:t> </a:t>
            </a:r>
            <a:r>
              <a:rPr lang="en-US" dirty="0" err="1" smtClean="0"/>
              <a:t>freut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Bewerbungen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Werkstudent</a:t>
            </a:r>
            <a:r>
              <a:rPr lang="en-US" dirty="0" smtClean="0"/>
              <a:t>,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Masterarbeit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Vollzeitjobs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282936"/>
              </p:ext>
            </p:extLst>
          </p:nvPr>
        </p:nvGraphicFramePr>
        <p:xfrm>
          <a:off x="6147925" y="4799240"/>
          <a:ext cx="4988162" cy="1077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5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426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776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Michael Schmeißer</a:t>
                      </a:r>
                    </a:p>
                    <a:p>
                      <a:r>
                        <a:rPr lang="de-DE" dirty="0">
                          <a:hlinkClick r:id="rId2"/>
                        </a:rPr>
                        <a:t>michael.schmeisser@mgm-tp.com</a:t>
                      </a:r>
                      <a:endParaRPr lang="de-DE" dirty="0"/>
                    </a:p>
                    <a:p>
                      <a:r>
                        <a:rPr lang="de-DE" dirty="0"/>
                        <a:t>mgm </a:t>
                      </a:r>
                      <a:r>
                        <a:rPr lang="de-DE" dirty="0" err="1"/>
                        <a:t>technology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partners</a:t>
                      </a:r>
                      <a:r>
                        <a:rPr lang="de-DE" dirty="0"/>
                        <a:t> GmbH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9" name="Picture 2" descr="C:\Seafile\Meine Bibliothek\Michael Schmeißer_400x600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147925" y="4799239"/>
            <a:ext cx="1077686" cy="107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projects\mgm\jug-saxony-workshop\src\slides\resources\images\220px-Git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587" y="197166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projects\mgm\jug-saxony-workshop\src\slides\resources\images\jira_rbg_blu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47" y="2986697"/>
            <a:ext cx="2348603" cy="10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projects\mgm\jug-saxony-workshop\src\slides\resources\images\1490828991_1416364765_java_coffee_x_cup_applicati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695" y="1295395"/>
            <a:ext cx="1352539" cy="135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projects\mgm\jug-saxony-workshop\src\slides\resources\images\EC-Gerri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962" y="3139621"/>
            <a:ext cx="14287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9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449263" y="1341438"/>
            <a:ext cx="8237537" cy="45339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www.iconfinder.com/icons/1886978/commerce_market_open_shop_shopping_store_icon#size=256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www.iconfinder.com/icons/1872628/analysis_data_laptop_pie_tab_icon#size=128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www.iconfinder.com/icons/1872631/communication_email_envelope_letter_mail_message_send_icon#size=128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www.iconfinder.com/icons/63466/cloud_computing_data_center_datacenter_hosting_server_servers_icon#size=128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www.iconfinder.com/icons/290138/document_extension_file_format_paper_icon#size=128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7"/>
              </a:rPr>
              <a:t>https://de.wikipedia.org/wiki/Git#/</a:t>
            </a:r>
            <a:r>
              <a:rPr lang="en-US" dirty="0" smtClean="0">
                <a:hlinkClick r:id="rId7"/>
              </a:rPr>
              <a:t>media/File:Git-logo.svg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8"/>
              </a:rPr>
              <a:t>https://design.atlassian.com/how-we-design/resources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www.iconfinder.com/icons/369797/application_coffee_cup_java_x_icon#size=128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electric-cloud.com/wp-content/uploads/2014/09/EC-Gerrit.png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von Bildern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Innovation </a:t>
            </a:r>
            <a:r>
              <a:rPr lang="de-DE" dirty="0" err="1"/>
              <a:t>Implemented</a:t>
            </a:r>
            <a:r>
              <a:rPr lang="de-DE" dirty="0"/>
              <a:t>.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571647" y="3311405"/>
            <a:ext cx="26781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</a:t>
            </a:r>
            <a:r>
              <a:rPr lang="de-DE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Schmeißer</a:t>
            </a:r>
            <a:endParaRPr lang="de-DE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mgm</a:t>
            </a:r>
            <a:r>
              <a:rPr lang="de-DE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technology partners GmbH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Frankfurter Ring 105a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80807 </a:t>
            </a:r>
            <a:r>
              <a:rPr lang="de-DE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Munich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Tel.:	+49 (0) 89 / 35 86 80-0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Fax:	+49 (0) 89 / 35 86 80-288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http://www.mgm-tp.com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Michael.Schmeisser@mgm-tp.com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73" y="2005891"/>
            <a:ext cx="652055" cy="652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fik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755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fik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06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fik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1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fik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6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fik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2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fik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5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fik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27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fik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72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feld 46"/>
          <p:cNvSpPr txBox="1"/>
          <p:nvPr/>
        </p:nvSpPr>
        <p:spPr>
          <a:xfrm>
            <a:off x="8031094" y="2684398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Prague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14600" y="2675831"/>
            <a:ext cx="793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Munich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1500211" y="2675831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Berlin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4248399" y="2675831"/>
            <a:ext cx="7810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162799" y="2675831"/>
            <a:ext cx="7874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Cologne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6997949" y="2685008"/>
            <a:ext cx="8382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289549" y="2675831"/>
            <a:ext cx="8255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Grenoble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6165284" y="2675831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363222" y="2675831"/>
            <a:ext cx="8255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</a:t>
            </a:r>
          </a:p>
        </p:txBody>
      </p:sp>
    </p:spTree>
    <p:extLst>
      <p:ext uri="{BB962C8B-B14F-4D97-AF65-F5344CB8AC3E}">
        <p14:creationId xmlns:p14="http://schemas.microsoft.com/office/powerpoint/2010/main" val="31258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Backup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TODO: Folie zu </a:t>
            </a:r>
            <a:r>
              <a:rPr lang="de-DE" dirty="0" err="1" smtClean="0"/>
              <a:t>mgm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20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Problemstellung: Wie erstelle ich Programme, die </a:t>
            </a:r>
            <a:r>
              <a:rPr lang="de-DE" dirty="0" smtClean="0"/>
              <a:t>steigende Eingabedatenmengen </a:t>
            </a:r>
            <a:r>
              <a:rPr lang="de-DE" dirty="0" smtClean="0"/>
              <a:t>mit mehr Hardware genauso schnell </a:t>
            </a:r>
            <a:r>
              <a:rPr lang="de-DE" dirty="0" smtClean="0"/>
              <a:t>verarbeiten?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Kommt auf die Programme an – im einfachen Fall benötigt das Programm nie eine globale Sicht auf alle Daten, dann kann </a:t>
            </a:r>
            <a:r>
              <a:rPr lang="de-DE" dirty="0" smtClean="0"/>
              <a:t>man die </a:t>
            </a:r>
            <a:r>
              <a:rPr lang="de-DE" dirty="0" smtClean="0"/>
              <a:t>Daten und das Programm einfach auf die zur Verfügung stehenden Rechner („Knoten“) verteilen</a:t>
            </a:r>
          </a:p>
          <a:p>
            <a:r>
              <a:rPr lang="de-DE" dirty="0"/>
              <a:t>Hilfsmittel: (Teilweise) Funktionale Formalisierung des Programms mithilfe von Funktionen höherer </a:t>
            </a:r>
            <a:r>
              <a:rPr lang="de-DE" dirty="0" smtClean="0"/>
              <a:t>Ordnung</a:t>
            </a:r>
          </a:p>
          <a:p>
            <a:endParaRPr lang="de-DE" dirty="0"/>
          </a:p>
          <a:p>
            <a:pPr marL="358650" lvl="1" indent="0">
              <a:buNone/>
            </a:pPr>
            <a:r>
              <a:rPr lang="de-DE" dirty="0" err="1"/>
              <a:t>map</a:t>
            </a:r>
            <a:r>
              <a:rPr lang="de-DE" dirty="0"/>
              <a:t> :: (a -&gt; b) -&gt; [a] -&gt; [b]  </a:t>
            </a:r>
          </a:p>
          <a:p>
            <a:pPr marL="358650" lvl="1" indent="0">
              <a:buNone/>
            </a:pPr>
            <a:r>
              <a:rPr lang="de-DE" dirty="0" err="1"/>
              <a:t>map</a:t>
            </a:r>
            <a:r>
              <a:rPr lang="de-DE" dirty="0"/>
              <a:t> _ [] = []  </a:t>
            </a:r>
          </a:p>
          <a:p>
            <a:pPr marL="358650" lvl="1" indent="0">
              <a:buNone/>
            </a:pPr>
            <a:r>
              <a:rPr lang="de-DE" dirty="0" err="1"/>
              <a:t>map</a:t>
            </a:r>
            <a:r>
              <a:rPr lang="de-DE" dirty="0"/>
              <a:t> f (</a:t>
            </a:r>
            <a:r>
              <a:rPr lang="de-DE" dirty="0" err="1"/>
              <a:t>x:xs</a:t>
            </a:r>
            <a:r>
              <a:rPr lang="de-DE" dirty="0"/>
              <a:t>) = f x : </a:t>
            </a:r>
            <a:r>
              <a:rPr lang="de-DE" dirty="0" err="1"/>
              <a:t>map</a:t>
            </a:r>
            <a:r>
              <a:rPr lang="de-DE" dirty="0"/>
              <a:t> f </a:t>
            </a:r>
            <a:r>
              <a:rPr lang="de-DE" dirty="0" err="1"/>
              <a:t>xs</a:t>
            </a:r>
            <a:r>
              <a:rPr lang="de-DE" dirty="0"/>
              <a:t> </a:t>
            </a:r>
            <a:endParaRPr lang="de-DE" dirty="0" smtClean="0"/>
          </a:p>
          <a:p>
            <a:pPr marL="358650" lvl="1" indent="0">
              <a:buNone/>
            </a:pPr>
            <a:endParaRPr lang="de-DE" dirty="0"/>
          </a:p>
          <a:p>
            <a:pPr marL="358650" lvl="1" indent="0">
              <a:buNone/>
            </a:pPr>
            <a:r>
              <a:rPr lang="en-US" dirty="0"/>
              <a:t>map(\x -&gt; (take 2 x))["foo","bar","</a:t>
            </a:r>
            <a:r>
              <a:rPr lang="en-US" dirty="0" err="1"/>
              <a:t>baz</a:t>
            </a:r>
            <a:r>
              <a:rPr lang="en-US" dirty="0"/>
              <a:t>"]</a:t>
            </a:r>
          </a:p>
          <a:p>
            <a:pPr marL="358650" lvl="1" indent="0">
              <a:buNone/>
            </a:pPr>
            <a:r>
              <a:rPr lang="en-US" dirty="0"/>
              <a:t>["</a:t>
            </a:r>
            <a:r>
              <a:rPr lang="en-US" dirty="0" err="1"/>
              <a:t>fo</a:t>
            </a:r>
            <a:r>
              <a:rPr lang="en-US" dirty="0"/>
              <a:t>","</a:t>
            </a:r>
            <a:r>
              <a:rPr lang="en-US" dirty="0" err="1"/>
              <a:t>ba</a:t>
            </a:r>
            <a:r>
              <a:rPr lang="en-US" dirty="0"/>
              <a:t>","</a:t>
            </a:r>
            <a:r>
              <a:rPr lang="en-US" dirty="0" err="1"/>
              <a:t>ba</a:t>
            </a:r>
            <a:r>
              <a:rPr lang="en-US" dirty="0" smtClean="0"/>
              <a:t>"]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Beispiele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Erstelle mir eine Zusammenfassung für jeden Wikipedia-Artikel</a:t>
            </a:r>
          </a:p>
          <a:p>
            <a:pPr marL="701550" lvl="1" indent="-342900"/>
            <a:r>
              <a:rPr lang="de-DE" dirty="0">
                <a:sym typeface="Wingdings" panose="05000000000000000000" pitchFamily="2" charset="2"/>
              </a:rPr>
              <a:t>Eingabe: Alle Wikipedia-Artikel (beständig wachsend + veränderlich)</a:t>
            </a:r>
          </a:p>
          <a:p>
            <a:pPr marL="701550" lvl="1" indent="-342900"/>
            <a:r>
              <a:rPr lang="de-DE" dirty="0">
                <a:sym typeface="Wingdings" panose="05000000000000000000" pitchFamily="2" charset="2"/>
              </a:rPr>
              <a:t>Ausgabe: Artikel-ID  Zusammenfassung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Berechne mir die relevantesten Artikel je nach Term</a:t>
            </a:r>
          </a:p>
          <a:p>
            <a:pPr marL="701550" lvl="1" indent="-342900"/>
            <a:r>
              <a:rPr lang="de-DE" dirty="0"/>
              <a:t>Eingabe: Alle Wikipedia-Artikel</a:t>
            </a:r>
          </a:p>
          <a:p>
            <a:pPr marL="701550" lvl="1" indent="-342900"/>
            <a:r>
              <a:rPr lang="de-DE" dirty="0"/>
              <a:t>Ausgabe: Term </a:t>
            </a:r>
            <a:r>
              <a:rPr lang="de-DE" dirty="0">
                <a:sym typeface="Wingdings" panose="05000000000000000000" pitchFamily="2" charset="2"/>
              </a:rPr>
              <a:t> relevanteste Artikel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iger Pfeil 14"/>
          <p:cNvSpPr/>
          <p:nvPr/>
        </p:nvSpPr>
        <p:spPr bwMode="auto">
          <a:xfrm rot="16200000" flipV="1">
            <a:off x="4524812" y="2821742"/>
            <a:ext cx="643016" cy="3268980"/>
          </a:xfrm>
          <a:prstGeom prst="bentArrow">
            <a:avLst>
              <a:gd name="adj1" fmla="val 37463"/>
              <a:gd name="adj2" fmla="val 43694"/>
              <a:gd name="adj3" fmla="val 25000"/>
              <a:gd name="adj4" fmla="val 43750"/>
            </a:avLst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hteckiger Pfeil 6"/>
          <p:cNvSpPr/>
          <p:nvPr/>
        </p:nvSpPr>
        <p:spPr bwMode="auto">
          <a:xfrm rot="5400000">
            <a:off x="4510843" y="738946"/>
            <a:ext cx="670954" cy="3268980"/>
          </a:xfrm>
          <a:prstGeom prst="bentArrow">
            <a:avLst>
              <a:gd name="adj1" fmla="val 37463"/>
              <a:gd name="adj2" fmla="val 43694"/>
              <a:gd name="adj3" fmla="val 25000"/>
              <a:gd name="adj4" fmla="val 43750"/>
            </a:avLst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Aggregation von Marktforschungsdaten</a:t>
            </a:r>
            <a:endParaRPr lang="de-DE" dirty="0"/>
          </a:p>
        </p:txBody>
      </p:sp>
      <p:pic>
        <p:nvPicPr>
          <p:cNvPr id="1026" name="Picture 2" descr="D:\projects\mgm\jug-saxony-workshop\src\slides\resources\images\1490810710_Market_open_shopping_commerce_shop_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1" y="1377951"/>
            <a:ext cx="1522729" cy="15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rojects\mgm\jug-saxony-workshop\src\slides\resources\images\1490810710_Market_open_shopping_commerce_shop_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1" y="3873501"/>
            <a:ext cx="1522729" cy="15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 bwMode="white">
          <a:xfrm>
            <a:off x="1696085" y="2911277"/>
            <a:ext cx="132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kern="0" dirty="0" smtClean="0"/>
              <a:t>Händler 1</a:t>
            </a:r>
            <a:endParaRPr lang="de-DE" sz="1400" kern="0" dirty="0" smtClean="0"/>
          </a:p>
        </p:txBody>
      </p:sp>
      <p:sp>
        <p:nvSpPr>
          <p:cNvPr id="8" name="Textfeld 7"/>
          <p:cNvSpPr txBox="1"/>
          <p:nvPr/>
        </p:nvSpPr>
        <p:spPr bwMode="white">
          <a:xfrm>
            <a:off x="1696085" y="5410637"/>
            <a:ext cx="132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kern="0" dirty="0" smtClean="0"/>
              <a:t>Händler 2</a:t>
            </a:r>
            <a:endParaRPr lang="de-DE" sz="1400" kern="0" dirty="0" smtClean="0"/>
          </a:p>
        </p:txBody>
      </p:sp>
      <p:pic>
        <p:nvPicPr>
          <p:cNvPr id="1027" name="Picture 3" descr="D:\projects\mgm\jug-saxony-workshop\src\slides\resources\images\1490810830_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30" y="173291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rojects\mgm\jug-saxony-workshop\src\slides\resources\images\1490810830_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30" y="422846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projects\mgm\jug-saxony-workshop\src\slides\resources\images\1490810845_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40" y="260945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projects\mgm\jug-saxony-workshop\src\slides\resources\images\1490810940_data-center-px-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30" y="281265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 nach rechts 8"/>
          <p:cNvSpPr/>
          <p:nvPr/>
        </p:nvSpPr>
        <p:spPr bwMode="auto">
          <a:xfrm>
            <a:off x="7155180" y="3095030"/>
            <a:ext cx="1314450" cy="65444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endParaRPr lang="de-DE" sz="1200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6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Eingabedaten: Verkaufsdaten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Händler 1: </a:t>
            </a:r>
            <a:r>
              <a:rPr lang="de-DE" b="1" dirty="0" err="1" smtClean="0"/>
              <a:t>MideaMarkt</a:t>
            </a:r>
            <a:endParaRPr lang="de-DE" b="1" dirty="0" smtClean="0"/>
          </a:p>
          <a:p>
            <a:pPr marL="0" indent="0">
              <a:buNone/>
            </a:pPr>
            <a:r>
              <a:rPr lang="de-DE" dirty="0"/>
              <a:t>Verkaufszeitraum: 2017-02-11T00:00:00ZP1D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Händler 2: </a:t>
            </a:r>
            <a:r>
              <a:rPr lang="de-DE" b="1" dirty="0" err="1" smtClean="0"/>
              <a:t>Sutarn</a:t>
            </a:r>
            <a:endParaRPr lang="de-DE" b="1" dirty="0" smtClean="0"/>
          </a:p>
          <a:p>
            <a:pPr marL="0" indent="0">
              <a:buNone/>
            </a:pPr>
            <a:r>
              <a:rPr lang="de-DE" dirty="0"/>
              <a:t>Verkaufszeitraum: 2017-02-11T00:00:00ZP1D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99807"/>
              </p:ext>
            </p:extLst>
          </p:nvPr>
        </p:nvGraphicFramePr>
        <p:xfrm>
          <a:off x="457200" y="2331296"/>
          <a:ext cx="5280661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7350"/>
                <a:gridCol w="1874520"/>
                <a:gridCol w="1005840"/>
                <a:gridCol w="74295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Produktgruppe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Galaxy</a:t>
                      </a:r>
                      <a:r>
                        <a:rPr lang="de-DE" dirty="0" smtClean="0"/>
                        <a:t> J3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KU6519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LT-40VF43A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309484"/>
              </p:ext>
            </p:extLst>
          </p:nvPr>
        </p:nvGraphicFramePr>
        <p:xfrm>
          <a:off x="6147925" y="2331296"/>
          <a:ext cx="5280661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7350"/>
                <a:gridCol w="1874520"/>
                <a:gridCol w="1005840"/>
                <a:gridCol w="74295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Produktgruppe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Moto G4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160€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130€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LT-40VF43A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320</a:t>
                      </a:r>
                      <a:r>
                        <a:rPr lang="de-DE" dirty="0" smtClean="0"/>
                        <a:t>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J6289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3m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6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Ausgabedaten: Nach Produkten aggregierter Bericht pro Produktgruppe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Bericht für Produktgruppe Fernseher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Bericht für Produktgruppe Kabel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Bericht für Produktgruppe </a:t>
            </a:r>
            <a:r>
              <a:rPr lang="de-DE" dirty="0" smtClean="0"/>
              <a:t>Smartphones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39988"/>
              </p:ext>
            </p:extLst>
          </p:nvPr>
        </p:nvGraphicFramePr>
        <p:xfrm>
          <a:off x="843280" y="1853776"/>
          <a:ext cx="3579749" cy="185420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10.800€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1.520€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3.200€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15.520€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89501"/>
              </p:ext>
            </p:extLst>
          </p:nvPr>
        </p:nvGraphicFramePr>
        <p:xfrm>
          <a:off x="6516370" y="1853776"/>
          <a:ext cx="3579749" cy="185420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Galaxy</a:t>
                      </a:r>
                      <a:r>
                        <a:rPr lang="de-DE" dirty="0" smtClean="0"/>
                        <a:t> J3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750€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680€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Moto G4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1.120€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2.550€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65875"/>
              </p:ext>
            </p:extLst>
          </p:nvPr>
        </p:nvGraphicFramePr>
        <p:xfrm>
          <a:off x="843280" y="4280746"/>
          <a:ext cx="3579749" cy="148336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1.600€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3m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210€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385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1.810€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3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84547" y="1350963"/>
            <a:ext cx="2080260" cy="4525962"/>
          </a:xfrm>
        </p:spPr>
        <p:txBody>
          <a:bodyPr/>
          <a:lstStyle/>
          <a:p>
            <a:r>
              <a:rPr lang="de-DE" dirty="0" err="1" smtClean="0"/>
              <a:t>map</a:t>
            </a:r>
            <a:endParaRPr lang="de-DE" dirty="0" smtClean="0"/>
          </a:p>
          <a:p>
            <a:r>
              <a:rPr lang="de-DE" dirty="0" err="1" smtClean="0"/>
              <a:t>filter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040380" y="1364616"/>
            <a:ext cx="21945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flatMap</a:t>
            </a:r>
            <a:endParaRPr lang="de-DE" kern="0" dirty="0" smtClean="0"/>
          </a:p>
          <a:p>
            <a:r>
              <a:rPr lang="de-DE" kern="0" dirty="0" err="1" smtClean="0"/>
              <a:t>mapPartitions</a:t>
            </a:r>
            <a:endParaRPr lang="de-DE" kern="0" dirty="0" smtClean="0"/>
          </a:p>
          <a:p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 smtClean="0"/>
          </a:p>
        </p:txBody>
      </p:sp>
      <p:sp>
        <p:nvSpPr>
          <p:cNvPr id="181" name="Inhaltsplatzhalter 2"/>
          <p:cNvSpPr txBox="1">
            <a:spLocks/>
          </p:cNvSpPr>
          <p:nvPr/>
        </p:nvSpPr>
        <p:spPr bwMode="auto">
          <a:xfrm>
            <a:off x="6381851" y="1358156"/>
            <a:ext cx="20802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reduce</a:t>
            </a:r>
            <a:endParaRPr lang="de-DE" kern="0" dirty="0" smtClean="0"/>
          </a:p>
          <a:p>
            <a:r>
              <a:rPr lang="de-DE" kern="0" dirty="0" err="1" smtClean="0"/>
              <a:t>reduceByKey</a:t>
            </a:r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</p:txBody>
      </p:sp>
      <p:sp>
        <p:nvSpPr>
          <p:cNvPr id="182" name="Inhaltsplatzhalter 2"/>
          <p:cNvSpPr txBox="1">
            <a:spLocks/>
          </p:cNvSpPr>
          <p:nvPr/>
        </p:nvSpPr>
        <p:spPr bwMode="auto">
          <a:xfrm>
            <a:off x="8369583" y="1371809"/>
            <a:ext cx="21945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aggregateByKey</a:t>
            </a:r>
            <a:endParaRPr lang="de-DE" kern="0" dirty="0" smtClean="0"/>
          </a:p>
          <a:p>
            <a:endParaRPr lang="de-DE" kern="0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685549" y="1116681"/>
            <a:ext cx="4843381" cy="4614883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 für Funktionen höherer Ordnung, die Spark unterstützt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 bwMode="auto">
          <a:xfrm>
            <a:off x="5994107" y="1116681"/>
            <a:ext cx="4726434" cy="4614883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0" name="Gerade Verbindung mit Pfeil 89"/>
          <p:cNvCxnSpPr>
            <a:stCxn id="9" idx="3"/>
            <a:endCxn id="39" idx="1"/>
          </p:cNvCxnSpPr>
          <p:nvPr/>
        </p:nvCxnSpPr>
        <p:spPr bwMode="auto">
          <a:xfrm>
            <a:off x="7754476" y="2644699"/>
            <a:ext cx="1885968" cy="172716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1" name="Gerade Verbindung mit Pfeil 90"/>
          <p:cNvCxnSpPr>
            <a:stCxn id="20" idx="3"/>
            <a:endCxn id="88" idx="1"/>
          </p:cNvCxnSpPr>
          <p:nvPr/>
        </p:nvCxnSpPr>
        <p:spPr bwMode="auto">
          <a:xfrm>
            <a:off x="7393323" y="4063149"/>
            <a:ext cx="1582333" cy="6246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5" name="Gerade Verbindung mit Pfeil 94"/>
          <p:cNvCxnSpPr>
            <a:stCxn id="18" idx="3"/>
            <a:endCxn id="38" idx="1"/>
          </p:cNvCxnSpPr>
          <p:nvPr/>
        </p:nvCxnSpPr>
        <p:spPr bwMode="auto">
          <a:xfrm>
            <a:off x="7088888" y="3747222"/>
            <a:ext cx="1886768" cy="6246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1" name="Gerade Verbindung mit Pfeil 100"/>
          <p:cNvCxnSpPr>
            <a:stCxn id="25" idx="3"/>
            <a:endCxn id="40" idx="2"/>
          </p:cNvCxnSpPr>
          <p:nvPr/>
        </p:nvCxnSpPr>
        <p:spPr bwMode="auto">
          <a:xfrm flipV="1">
            <a:off x="7362338" y="4793427"/>
            <a:ext cx="2503823" cy="3983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6" name="Gerade Verbindung mit Pfeil 105"/>
          <p:cNvCxnSpPr>
            <a:stCxn id="8" idx="0"/>
            <a:endCxn id="34" idx="0"/>
          </p:cNvCxnSpPr>
          <p:nvPr/>
        </p:nvCxnSpPr>
        <p:spPr bwMode="auto">
          <a:xfrm rot="16200000" flipH="1">
            <a:off x="8215537" y="1184794"/>
            <a:ext cx="305113" cy="3013651"/>
          </a:xfrm>
          <a:prstGeom prst="curvedConnector3">
            <a:avLst>
              <a:gd name="adj1" fmla="val -7492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9" name="Gerade Verbindung mit Pfeil 108"/>
          <p:cNvCxnSpPr>
            <a:stCxn id="10" idx="3"/>
            <a:endCxn id="33" idx="1"/>
          </p:cNvCxnSpPr>
          <p:nvPr/>
        </p:nvCxnSpPr>
        <p:spPr bwMode="auto">
          <a:xfrm flipV="1">
            <a:off x="7393323" y="2949816"/>
            <a:ext cx="1581459" cy="108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3" name="Gerade Verbindung mit Pfeil 112"/>
          <p:cNvCxnSpPr>
            <a:stCxn id="19" idx="3"/>
            <a:endCxn id="35" idx="1"/>
          </p:cNvCxnSpPr>
          <p:nvPr/>
        </p:nvCxnSpPr>
        <p:spPr bwMode="auto">
          <a:xfrm flipV="1">
            <a:off x="7754476" y="3190737"/>
            <a:ext cx="1546699" cy="5564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6" name="Gerade Verbindung mit Pfeil 115"/>
          <p:cNvCxnSpPr>
            <a:stCxn id="23" idx="3"/>
            <a:endCxn id="86" idx="1"/>
          </p:cNvCxnSpPr>
          <p:nvPr/>
        </p:nvCxnSpPr>
        <p:spPr bwMode="auto">
          <a:xfrm flipV="1">
            <a:off x="7068073" y="3428252"/>
            <a:ext cx="1906709" cy="1447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9" name="Gerade Verbindung mit Pfeil 118"/>
          <p:cNvCxnSpPr>
            <a:stCxn id="24" idx="3"/>
            <a:endCxn id="87" idx="1"/>
          </p:cNvCxnSpPr>
          <p:nvPr/>
        </p:nvCxnSpPr>
        <p:spPr bwMode="auto">
          <a:xfrm flipV="1">
            <a:off x="7711426" y="3428250"/>
            <a:ext cx="1928144" cy="1447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grpSp>
        <p:nvGrpSpPr>
          <p:cNvPr id="21" name="Gruppieren 20"/>
          <p:cNvGrpSpPr/>
          <p:nvPr/>
        </p:nvGrpSpPr>
        <p:grpSpPr>
          <a:xfrm>
            <a:off x="6465746" y="4616385"/>
            <a:ext cx="1396361" cy="807235"/>
            <a:chOff x="785758" y="4641536"/>
            <a:chExt cx="723176" cy="389402"/>
          </a:xfrm>
        </p:grpSpPr>
        <p:sp>
          <p:nvSpPr>
            <p:cNvPr id="22" name="Rechteck 2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Rechteck 2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Rechteck 2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8807953" y="4112364"/>
            <a:ext cx="1442883" cy="807235"/>
            <a:chOff x="3406191" y="5211439"/>
            <a:chExt cx="723176" cy="389402"/>
          </a:xfrm>
        </p:grpSpPr>
        <p:sp>
          <p:nvSpPr>
            <p:cNvPr id="37" name="Rechteck 36"/>
            <p:cNvSpPr/>
            <p:nvPr/>
          </p:nvSpPr>
          <p:spPr bwMode="auto">
            <a:xfrm>
              <a:off x="3406191" y="5211439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3490244" y="5285660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823437" y="5285659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822621" y="5438060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Rechteck 87"/>
            <p:cNvSpPr/>
            <p:nvPr/>
          </p:nvSpPr>
          <p:spPr bwMode="auto">
            <a:xfrm>
              <a:off x="3490244" y="5438059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5" name="Gruppieren 104"/>
          <p:cNvGrpSpPr/>
          <p:nvPr/>
        </p:nvGrpSpPr>
        <p:grpSpPr>
          <a:xfrm>
            <a:off x="8807079" y="2768550"/>
            <a:ext cx="1442883" cy="807235"/>
            <a:chOff x="3406191" y="4779447"/>
            <a:chExt cx="723176" cy="389402"/>
          </a:xfrm>
        </p:grpSpPr>
        <p:sp>
          <p:nvSpPr>
            <p:cNvPr id="32" name="Rechteck 31"/>
            <p:cNvSpPr/>
            <p:nvPr/>
          </p:nvSpPr>
          <p:spPr bwMode="auto">
            <a:xfrm>
              <a:off x="3406191" y="4779447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Rechteck 32"/>
            <p:cNvSpPr/>
            <p:nvPr/>
          </p:nvSpPr>
          <p:spPr bwMode="auto">
            <a:xfrm>
              <a:off x="3490244" y="4815929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Rechteck 33"/>
            <p:cNvSpPr/>
            <p:nvPr/>
          </p:nvSpPr>
          <p:spPr bwMode="auto">
            <a:xfrm>
              <a:off x="3827449" y="4815928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3653833" y="493214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6" name="Rechteck 85"/>
            <p:cNvSpPr/>
            <p:nvPr/>
          </p:nvSpPr>
          <p:spPr bwMode="auto">
            <a:xfrm>
              <a:off x="3490244" y="5046722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7" name="Rechteck 86"/>
            <p:cNvSpPr/>
            <p:nvPr/>
          </p:nvSpPr>
          <p:spPr bwMode="auto">
            <a:xfrm>
              <a:off x="3823437" y="5046721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465746" y="2385202"/>
            <a:ext cx="1444618" cy="807235"/>
            <a:chOff x="785758" y="4641536"/>
            <a:chExt cx="723176" cy="389402"/>
          </a:xfrm>
        </p:grpSpPr>
        <p:sp>
          <p:nvSpPr>
            <p:cNvPr id="14" name="Rechteck 13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465746" y="3487723"/>
            <a:ext cx="1444618" cy="807235"/>
            <a:chOff x="785758" y="4641536"/>
            <a:chExt cx="723176" cy="389402"/>
          </a:xfrm>
        </p:grpSpPr>
        <p:sp>
          <p:nvSpPr>
            <p:cNvPr id="17" name="Rechteck 16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Rechteck 1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139" name="Gerade Verbindung mit Pfeil 138"/>
          <p:cNvCxnSpPr>
            <a:stCxn id="74" idx="3"/>
          </p:cNvCxnSpPr>
          <p:nvPr/>
        </p:nvCxnSpPr>
        <p:spPr bwMode="auto">
          <a:xfrm>
            <a:off x="2617221" y="2643332"/>
            <a:ext cx="928899" cy="13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42" name="Gerade Verbindung mit Pfeil 141"/>
          <p:cNvCxnSpPr>
            <a:stCxn id="74" idx="3"/>
            <a:endCxn id="126" idx="1"/>
          </p:cNvCxnSpPr>
          <p:nvPr/>
        </p:nvCxnSpPr>
        <p:spPr bwMode="auto">
          <a:xfrm>
            <a:off x="2617221" y="2643332"/>
            <a:ext cx="928899" cy="3142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45" name="Gerade Verbindung mit Pfeil 144"/>
          <p:cNvCxnSpPr>
            <a:stCxn id="73" idx="0"/>
            <a:endCxn id="125" idx="0"/>
          </p:cNvCxnSpPr>
          <p:nvPr/>
        </p:nvCxnSpPr>
        <p:spPr bwMode="auto">
          <a:xfrm rot="5400000" flipH="1" flipV="1">
            <a:off x="3081671" y="1210434"/>
            <a:ext cx="1" cy="2655636"/>
          </a:xfrm>
          <a:prstGeom prst="curvedConnector3">
            <a:avLst>
              <a:gd name="adj1" fmla="val 2286010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58" name="Gerade Verbindung mit Pfeil 144"/>
          <p:cNvCxnSpPr>
            <a:stCxn id="75" idx="3"/>
            <a:endCxn id="137" idx="2"/>
          </p:cNvCxnSpPr>
          <p:nvPr/>
        </p:nvCxnSpPr>
        <p:spPr bwMode="auto">
          <a:xfrm>
            <a:off x="2268133" y="2957598"/>
            <a:ext cx="2149103" cy="105082"/>
          </a:xfrm>
          <a:prstGeom prst="curvedConnector4">
            <a:avLst>
              <a:gd name="adj1" fmla="val 38624"/>
              <a:gd name="adj2" fmla="val 31754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3" name="Gerade Verbindung mit Pfeil 162"/>
          <p:cNvCxnSpPr>
            <a:stCxn id="79" idx="3"/>
            <a:endCxn id="129" idx="1"/>
          </p:cNvCxnSpPr>
          <p:nvPr/>
        </p:nvCxnSpPr>
        <p:spPr bwMode="auto">
          <a:xfrm>
            <a:off x="2617220" y="3747219"/>
            <a:ext cx="928901" cy="28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6" name="Gerade Verbindung mit Pfeil 165"/>
          <p:cNvCxnSpPr>
            <a:stCxn id="80" idx="3"/>
            <a:endCxn id="131" idx="1"/>
          </p:cNvCxnSpPr>
          <p:nvPr/>
        </p:nvCxnSpPr>
        <p:spPr bwMode="auto">
          <a:xfrm>
            <a:off x="2268131" y="4063148"/>
            <a:ext cx="1572255" cy="12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9" name="Gerade Verbindung mit Pfeil 168"/>
          <p:cNvCxnSpPr>
            <a:stCxn id="84" idx="3"/>
            <a:endCxn id="134" idx="1"/>
          </p:cNvCxnSpPr>
          <p:nvPr/>
        </p:nvCxnSpPr>
        <p:spPr bwMode="auto">
          <a:xfrm>
            <a:off x="2617220" y="4848499"/>
            <a:ext cx="928902" cy="273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2" name="Gerade Verbindung mit Pfeil 171"/>
          <p:cNvCxnSpPr>
            <a:stCxn id="85" idx="3"/>
            <a:endCxn id="136" idx="1"/>
          </p:cNvCxnSpPr>
          <p:nvPr/>
        </p:nvCxnSpPr>
        <p:spPr bwMode="auto">
          <a:xfrm>
            <a:off x="2268131" y="5164427"/>
            <a:ext cx="1572256" cy="273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5" name="Gerade Verbindung mit Pfeil 144"/>
          <p:cNvCxnSpPr>
            <a:stCxn id="83" idx="0"/>
            <a:endCxn id="135" idx="0"/>
          </p:cNvCxnSpPr>
          <p:nvPr/>
        </p:nvCxnSpPr>
        <p:spPr bwMode="auto">
          <a:xfrm rot="16200000" flipH="1">
            <a:off x="3067981" y="3428733"/>
            <a:ext cx="27380" cy="2655640"/>
          </a:xfrm>
          <a:prstGeom prst="curvedConnector3">
            <a:avLst>
              <a:gd name="adj1" fmla="val -83491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grpSp>
        <p:nvGrpSpPr>
          <p:cNvPr id="71" name="Gruppieren 70"/>
          <p:cNvGrpSpPr/>
          <p:nvPr/>
        </p:nvGrpSpPr>
        <p:grpSpPr>
          <a:xfrm>
            <a:off x="1371541" y="2385201"/>
            <a:ext cx="1396361" cy="802985"/>
            <a:chOff x="785758" y="4641536"/>
            <a:chExt cx="723176" cy="389402"/>
          </a:xfrm>
        </p:grpSpPr>
        <p:sp>
          <p:nvSpPr>
            <p:cNvPr id="72" name="Rechteck 7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4" name="Rechteck 7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Rechteck 7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1371539" y="3487722"/>
            <a:ext cx="1396363" cy="807235"/>
            <a:chOff x="785758" y="4641536"/>
            <a:chExt cx="723176" cy="389402"/>
          </a:xfrm>
        </p:grpSpPr>
        <p:sp>
          <p:nvSpPr>
            <p:cNvPr id="77" name="Rechteck 76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Rechteck 7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0" name="Rechteck 7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1" name="Gruppieren 80"/>
          <p:cNvGrpSpPr/>
          <p:nvPr/>
        </p:nvGrpSpPr>
        <p:grpSpPr>
          <a:xfrm>
            <a:off x="1371539" y="4589002"/>
            <a:ext cx="1396363" cy="807234"/>
            <a:chOff x="785758" y="4641536"/>
            <a:chExt cx="723176" cy="389402"/>
          </a:xfrm>
        </p:grpSpPr>
        <p:sp>
          <p:nvSpPr>
            <p:cNvPr id="82" name="Rechteck 8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3" name="Rechteck 8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4" name="Rechteck 8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Rechteck 8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9" name="Gruppieren 188"/>
          <p:cNvGrpSpPr/>
          <p:nvPr/>
        </p:nvGrpSpPr>
        <p:grpSpPr>
          <a:xfrm>
            <a:off x="3383824" y="2385202"/>
            <a:ext cx="1396361" cy="802985"/>
            <a:chOff x="3406191" y="2184894"/>
            <a:chExt cx="723176" cy="389402"/>
          </a:xfrm>
        </p:grpSpPr>
        <p:sp>
          <p:nvSpPr>
            <p:cNvPr id="137" name="Rechteck 136"/>
            <p:cNvSpPr/>
            <p:nvPr/>
          </p:nvSpPr>
          <p:spPr bwMode="auto">
            <a:xfrm>
              <a:off x="3827449" y="24115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3" name="Rechteck 122"/>
            <p:cNvSpPr/>
            <p:nvPr/>
          </p:nvSpPr>
          <p:spPr bwMode="auto">
            <a:xfrm>
              <a:off x="3406191" y="2184894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4" name="Rechteck 123"/>
            <p:cNvSpPr/>
            <p:nvPr/>
          </p:nvSpPr>
          <p:spPr bwMode="auto">
            <a:xfrm>
              <a:off x="3490244" y="22591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5" name="Rechteck 124"/>
            <p:cNvSpPr/>
            <p:nvPr/>
          </p:nvSpPr>
          <p:spPr bwMode="auto">
            <a:xfrm>
              <a:off x="3823437" y="2259114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6" name="Rechteck 125"/>
            <p:cNvSpPr/>
            <p:nvPr/>
          </p:nvSpPr>
          <p:spPr bwMode="auto">
            <a:xfrm>
              <a:off x="3490244" y="24115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3383825" y="3491973"/>
            <a:ext cx="1396361" cy="802985"/>
            <a:chOff x="785758" y="4641536"/>
            <a:chExt cx="723176" cy="389402"/>
          </a:xfrm>
        </p:grpSpPr>
        <p:sp>
          <p:nvSpPr>
            <p:cNvPr id="128" name="Rechteck 127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9" name="Rechteck 128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1" name="Rechteck 130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2" name="Gruppieren 131"/>
          <p:cNvGrpSpPr/>
          <p:nvPr/>
        </p:nvGrpSpPr>
        <p:grpSpPr>
          <a:xfrm>
            <a:off x="3383826" y="4616384"/>
            <a:ext cx="1396361" cy="807235"/>
            <a:chOff x="785758" y="4641536"/>
            <a:chExt cx="723176" cy="389402"/>
          </a:xfrm>
        </p:grpSpPr>
        <p:sp>
          <p:nvSpPr>
            <p:cNvPr id="133" name="Rechteck 132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4" name="Rechteck 133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5" name="Rechteck 134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6" name="Rechteck 135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3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Mithilfe von Spark-Transformationen kann der Umsatz pro Produkt berechnet werden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69271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/>
                <a:gridCol w="420914"/>
                <a:gridCol w="478971"/>
                <a:gridCol w="61383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</a:t>
                      </a:r>
                      <a:r>
                        <a:rPr lang="de-DE" sz="1200" dirty="0" smtClean="0"/>
                        <a:t>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J6289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80905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/>
                <a:gridCol w="420914"/>
                <a:gridCol w="449943"/>
                <a:gridCol w="64286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KU6519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65774"/>
              </p:ext>
            </p:extLst>
          </p:nvPr>
        </p:nvGraphicFramePr>
        <p:xfrm>
          <a:off x="4580938" y="2802767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/>
                <a:gridCol w="478971"/>
                <a:gridCol w="592063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</a:t>
                      </a:r>
                      <a:r>
                        <a:rPr lang="de-DE" sz="1200" dirty="0" smtClean="0"/>
                        <a:t>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02809"/>
              </p:ext>
            </p:extLst>
          </p:nvPr>
        </p:nvGraphicFramePr>
        <p:xfrm>
          <a:off x="4580938" y="1218957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/>
                <a:gridCol w="472265"/>
                <a:gridCol w="59910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340334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37916"/>
              </p:ext>
            </p:extLst>
          </p:nvPr>
        </p:nvGraphicFramePr>
        <p:xfrm>
          <a:off x="8681223" y="121895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078897"/>
              </p:ext>
            </p:extLst>
          </p:nvPr>
        </p:nvGraphicFramePr>
        <p:xfrm>
          <a:off x="8681223" y="281903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7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Sobald mithilfe von Transformationen das Ergebnis erzielt ist, kann es persistiert werden</a:t>
            </a:r>
            <a:endParaRPr lang="de-DE" dirty="0"/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638869"/>
              </p:ext>
            </p:extLst>
          </p:nvPr>
        </p:nvGraphicFramePr>
        <p:xfrm>
          <a:off x="566060" y="129152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10208"/>
              </p:ext>
            </p:extLst>
          </p:nvPr>
        </p:nvGraphicFramePr>
        <p:xfrm>
          <a:off x="566060" y="289160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𝑔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(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),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 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65931"/>
              </p:ext>
            </p:extLst>
          </p:nvPr>
        </p:nvGraphicFramePr>
        <p:xfrm>
          <a:off x="4576750" y="1291527"/>
          <a:ext cx="256427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306178"/>
                <a:gridCol w="1067925"/>
                <a:gridCol w="390551"/>
                <a:gridCol w="799619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15878"/>
              </p:ext>
            </p:extLst>
          </p:nvPr>
        </p:nvGraphicFramePr>
        <p:xfrm>
          <a:off x="4576750" y="2891605"/>
          <a:ext cx="256427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79168"/>
                <a:gridCol w="1022363"/>
                <a:gridCol w="449618"/>
                <a:gridCol w="81312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 1,5m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Pfeil nach rechts 22"/>
          <p:cNvSpPr/>
          <p:nvPr/>
        </p:nvSpPr>
        <p:spPr bwMode="auto">
          <a:xfrm>
            <a:off x="3439886" y="2206170"/>
            <a:ext cx="1028304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Pfeil nach rechts 24"/>
          <p:cNvSpPr/>
          <p:nvPr/>
        </p:nvSpPr>
        <p:spPr bwMode="auto">
          <a:xfrm>
            <a:off x="7278915" y="2206170"/>
            <a:ext cx="2721428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48164"/>
              </p:ext>
            </p:extLst>
          </p:nvPr>
        </p:nvGraphicFramePr>
        <p:xfrm>
          <a:off x="7357492" y="3420767"/>
          <a:ext cx="2564273" cy="82296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306178"/>
                <a:gridCol w="1067925"/>
                <a:gridCol w="390551"/>
                <a:gridCol w="799619"/>
              </a:tblGrid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8576"/>
              </p:ext>
            </p:extLst>
          </p:nvPr>
        </p:nvGraphicFramePr>
        <p:xfrm>
          <a:off x="7357492" y="4451869"/>
          <a:ext cx="2564273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77022"/>
                <a:gridCol w="1024509"/>
                <a:gridCol w="449618"/>
                <a:gridCol w="813124"/>
              </a:tblGrid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 1,5m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Legende mit Linie 1 27"/>
          <p:cNvSpPr/>
          <p:nvPr/>
        </p:nvSpPr>
        <p:spPr bwMode="auto">
          <a:xfrm>
            <a:off x="7540172" y="1059543"/>
            <a:ext cx="3098799" cy="783771"/>
          </a:xfrm>
          <a:prstGeom prst="borderCallout1">
            <a:avLst>
              <a:gd name="adj1" fmla="val 111824"/>
              <a:gd name="adj2" fmla="val 52357"/>
              <a:gd name="adj3" fmla="val 164240"/>
              <a:gd name="adj4" fmla="val 3205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de-DE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repartitionAndSortWithinPartitions</a:t>
            </a:r>
            <a:endParaRPr lang="de-D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saveAsHadoopFile</a:t>
            </a:r>
            <a:endParaRPr kumimoji="0" 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3532527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4410641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5288755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27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gm-tp_en-16-9-Vorlage">
  <a:themeElements>
    <a:clrScheme name="mgm">
      <a:dk1>
        <a:srgbClr val="000000"/>
      </a:dk1>
      <a:lt1>
        <a:srgbClr val="FFFFFF"/>
      </a:lt1>
      <a:dk2>
        <a:srgbClr val="00ACA8"/>
      </a:dk2>
      <a:lt2>
        <a:srgbClr val="94B32F"/>
      </a:lt2>
      <a:accent1>
        <a:srgbClr val="00B8EA"/>
      </a:accent1>
      <a:accent2>
        <a:srgbClr val="FF6600"/>
      </a:accent2>
      <a:accent3>
        <a:srgbClr val="C00000"/>
      </a:accent3>
      <a:accent4>
        <a:srgbClr val="CC3399"/>
      </a:accent4>
      <a:accent5>
        <a:srgbClr val="64788E"/>
      </a:accent5>
      <a:accent6>
        <a:srgbClr val="0070C0"/>
      </a:accent6>
      <a:hlink>
        <a:srgbClr val="0070C0"/>
      </a:hlink>
      <a:folHlink>
        <a:srgbClr val="008AAF"/>
      </a:folHlink>
    </a:clrScheme>
    <a:fontScheme name="mgm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white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algn="ctr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400" kern="0" smtClean="0"/>
        </a:defPPr>
      </a:lstStyle>
    </a:txDef>
  </a:objectDefaults>
  <a:extraClrSchemeLst>
    <a:extraClrScheme>
      <a:clrScheme name="mgm-tp_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3">
        <a:dk1>
          <a:srgbClr val="000000"/>
        </a:dk1>
        <a:lt1>
          <a:srgbClr val="FFFFFF"/>
        </a:lt1>
        <a:dk2>
          <a:srgbClr val="000000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4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5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6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CC3300"/>
        </a:hlink>
        <a:folHlink>
          <a:srgbClr val="0058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mgm-tp_en-16-9-Vorlage</Template>
  <TotalTime>0</TotalTime>
  <Words>1409</Words>
  <Application>Microsoft Office PowerPoint</Application>
  <PresentationFormat>Benutzerdefiniert</PresentationFormat>
  <Paragraphs>517</Paragraphs>
  <Slides>15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mgm-tp_en-16-9-Vorlage</vt:lpstr>
      <vt:lpstr>PowerPoint-Präsentation</vt:lpstr>
      <vt:lpstr>TODO: Folie zu mgm</vt:lpstr>
      <vt:lpstr>Problemstellung: Wie erstelle ich Programme, die steigende Eingabedatenmengen mit mehr Hardware genauso schnell verarbeiten?</vt:lpstr>
      <vt:lpstr>Beispiel: Aggregation von Marktforschungsdaten</vt:lpstr>
      <vt:lpstr>Eingabedaten: Verkaufsdaten</vt:lpstr>
      <vt:lpstr>Ausgabedaten: Nach Produkten aggregierter Bericht pro Produktgruppe</vt:lpstr>
      <vt:lpstr>Beispiele für Funktionen höherer Ordnung, die Spark unterstützt</vt:lpstr>
      <vt:lpstr>Mithilfe von Spark-Transformationen kann der Umsatz pro Produkt berechnet werden</vt:lpstr>
      <vt:lpstr>Sobald mithilfe von Transformationen das Ergebnis erzielt ist, kann es persistiert werden</vt:lpstr>
      <vt:lpstr>Es kann hilfreich sein, zusätzliche Informationen während der Verarbeitung zu erheben, z.B. Zähler</vt:lpstr>
      <vt:lpstr>Zusammenfassung</vt:lpstr>
      <vt:lpstr>mgm freut sich über Bewerbungen als Werkstudent, für eine Masterarbeit oder Vollzeitjobs!</vt:lpstr>
      <vt:lpstr>Quellen von Bildern</vt:lpstr>
      <vt:lpstr>Innovation Implemented.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Schmeißer</dc:creator>
  <cp:lastModifiedBy>Schmeisser, Michael (GfK External)</cp:lastModifiedBy>
  <cp:revision>167</cp:revision>
  <cp:lastPrinted>2012-04-24T14:20:15Z</cp:lastPrinted>
  <dcterms:created xsi:type="dcterms:W3CDTF">2017-02-03T08:30:13Z</dcterms:created>
  <dcterms:modified xsi:type="dcterms:W3CDTF">2017-03-29T18:37:58Z</dcterms:modified>
</cp:coreProperties>
</file>