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68" r:id="rId2"/>
    <p:sldId id="726" r:id="rId3"/>
    <p:sldId id="712" r:id="rId4"/>
    <p:sldId id="719" r:id="rId5"/>
    <p:sldId id="717" r:id="rId6"/>
    <p:sldId id="718" r:id="rId7"/>
    <p:sldId id="716" r:id="rId8"/>
    <p:sldId id="720" r:id="rId9"/>
    <p:sldId id="721" r:id="rId10"/>
    <p:sldId id="722" r:id="rId11"/>
    <p:sldId id="723" r:id="rId12"/>
    <p:sldId id="724" r:id="rId13"/>
    <p:sldId id="725" r:id="rId14"/>
    <p:sldId id="713" r:id="rId15"/>
    <p:sldId id="709" r:id="rId16"/>
    <p:sldId id="686" r:id="rId17"/>
    <p:sldId id="706" r:id="rId18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9FF"/>
    <a:srgbClr val="69BFFF"/>
    <a:srgbClr val="FFFFFF"/>
    <a:srgbClr val="6C432A"/>
    <a:srgbClr val="94B32F"/>
    <a:srgbClr val="4B2F1D"/>
    <a:srgbClr val="5B3823"/>
    <a:srgbClr val="3F2719"/>
    <a:srgbClr val="5F3F1F"/>
    <a:srgbClr val="533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173" autoAdjust="0"/>
  </p:normalViewPr>
  <p:slideViewPr>
    <p:cSldViewPr snapToGrid="0" snapToObjects="1">
      <p:cViewPr>
        <p:scale>
          <a:sx n="80" d="100"/>
          <a:sy n="80" d="100"/>
        </p:scale>
        <p:origin x="-960" y="-192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Könnte nicht das Framework das dem „spezifischen Code“ abnehmen – auch wenn</a:t>
            </a:r>
            <a:r>
              <a:rPr lang="de-DE" baseline="0" dirty="0" smtClean="0"/>
              <a:t> die Metriken Teil der RDD sind?</a:t>
            </a:r>
          </a:p>
          <a:p>
            <a:pPr marL="171450" indent="-171450">
              <a:buFont typeface="Wingdings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 Im Prinzip ja, aber da das Aufsammeln der Metriken eine Action erfordert, muss die gesamte RDD </a:t>
            </a:r>
            <a:r>
              <a:rPr lang="de-DE" baseline="0" dirty="0" err="1" smtClean="0">
                <a:sym typeface="Wingdings" panose="05000000000000000000" pitchFamily="2" charset="2"/>
              </a:rPr>
              <a:t>Lineage</a:t>
            </a:r>
            <a:r>
              <a:rPr lang="de-DE" baseline="0" dirty="0" smtClean="0">
                <a:sym typeface="Wingdings" panose="05000000000000000000" pitchFamily="2" charset="2"/>
              </a:rPr>
              <a:t> zu diesem Moment berechnet werden. Das kann Caching erforderlich machen, was aber eigentlich der spezifische Code der Orchestrierungsschicht anwenden sollte, da dort der beste Überblick über den konkreten Ablauf besteht.</a:t>
            </a:r>
          </a:p>
          <a:p>
            <a:pPr marL="0" indent="0">
              <a:buFont typeface="Wingdings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Könnte man nicht </a:t>
            </a:r>
            <a:r>
              <a:rPr lang="de-DE" baseline="0" dirty="0" err="1" smtClean="0">
                <a:sym typeface="Wingdings" panose="05000000000000000000" pitchFamily="2" charset="2"/>
              </a:rPr>
              <a:t>Accumulators</a:t>
            </a:r>
            <a:r>
              <a:rPr lang="de-DE" baseline="0" dirty="0" smtClean="0">
                <a:sym typeface="Wingdings" panose="05000000000000000000" pitchFamily="2" charset="2"/>
              </a:rPr>
              <a:t> nehmen?</a:t>
            </a:r>
          </a:p>
          <a:p>
            <a:pPr marL="0" indent="0">
              <a:buFont typeface="Wingdings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 Auch das kann man machen, aber sie sind sehr flexibel entworfen und liefern dafür nicht immer das, was man sich erhofft (http://imranrashid.com/posts/Spark-Accumulators/). Wir nutzen sie zum Teil auch, aber für unsere Metriken, die korrekt sein müssen, setzen wir lieber auf eine Lösung, die wir selbst besser im Griff haben und anpassen können.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19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53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Narrow vs. Wide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Wide </a:t>
            </a:r>
            <a:r>
              <a:rPr lang="de-DE" baseline="0" dirty="0" err="1" smtClean="0">
                <a:sym typeface="Wingdings" panose="05000000000000000000" pitchFamily="2" charset="2"/>
              </a:rPr>
              <a:t>Transformations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result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boundaries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an in-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shuffle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lazy</a:t>
            </a:r>
            <a:r>
              <a:rPr lang="de-DE" baseline="0" dirty="0" smtClean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eager</a:t>
            </a:r>
            <a:r>
              <a:rPr lang="de-DE" baseline="0" dirty="0" smtClean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Für</a:t>
            </a:r>
            <a:r>
              <a:rPr lang="de-DE" baseline="0" dirty="0" smtClean="0"/>
              <a:t> die Erzeugung der Ausgabedateien gibt es mehrere Möglichkeiten: Man könnte auch die letzte RDD jeweils nach Produktgruppe filtern und dann als Textdatei ausgeben, aber dann muss man bei vielen Produktgruppen im Driver parallelisieren (das </a:t>
            </a:r>
            <a:r>
              <a:rPr lang="de-DE" baseline="0" dirty="0" err="1" smtClean="0"/>
              <a:t>OutputFormat</a:t>
            </a:r>
            <a:r>
              <a:rPr lang="de-DE" baseline="0" dirty="0" smtClean="0"/>
              <a:t> macht das selbst)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Zähler im Beispiel: Records, die </a:t>
            </a:r>
            <a:r>
              <a:rPr lang="de-DE" dirty="0" err="1" smtClean="0"/>
              <a:t>Whitespace</a:t>
            </a:r>
            <a:r>
              <a:rPr lang="de-DE" baseline="0" dirty="0" smtClean="0"/>
              <a:t> im Produktnamen haben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Nachteil: Man muss sich in der</a:t>
            </a:r>
            <a:r>
              <a:rPr lang="de-DE" baseline="0" dirty="0" smtClean="0"/>
              <a:t> gesamten weiteren Verarbeitungskette damit beschäftigen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Es kann sogar sein, dass man sich schon vorher damit beschäftigen muss, wenn man die Zähler nicht „einfach so“ überall initialisieren kann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37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56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  <p:sldLayoutId id="2147484068" r:id="rId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mailto:michael.schmeisser@mgm-tp.com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sign.atlassian.com/how-we-design/resources/" TargetMode="External"/><Relationship Id="rId13" Type="http://schemas.openxmlformats.org/officeDocument/2006/relationships/hyperlink" Target="https://www.iconfinder.com/icons/6709/green_user_icon#size=128" TargetMode="External"/><Relationship Id="rId3" Type="http://schemas.openxmlformats.org/officeDocument/2006/relationships/hyperlink" Target="https://www.iconfinder.com/icons/1872628/analysis_data_laptop_pie_tab_icon#size=128" TargetMode="External"/><Relationship Id="rId7" Type="http://schemas.openxmlformats.org/officeDocument/2006/relationships/hyperlink" Target="https://de.wikipedia.org/wiki/Git#/media/File:Git-logo.svg" TargetMode="External"/><Relationship Id="rId12" Type="http://schemas.openxmlformats.org/officeDocument/2006/relationships/hyperlink" Target="https://www.iconfinder.com/icons/6710/guy_red_user_icon#size=128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290138/document_extension_file_format_paper_icon#size=128" TargetMode="External"/><Relationship Id="rId11" Type="http://schemas.openxmlformats.org/officeDocument/2006/relationships/hyperlink" Target="https://www.iconfinder.com/icons/6711/pink_user_icon#size=128" TargetMode="Externa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15" Type="http://schemas.openxmlformats.org/officeDocument/2006/relationships/hyperlink" Target="https://de.wikipedia.org/wiki/Apache_Spark#/media/File:Spark-logo-192x100px.png" TargetMode="External"/><Relationship Id="rId10" Type="http://schemas.openxmlformats.org/officeDocument/2006/relationships/hyperlink" Target="http://electric-cloud.com/wp-content/uploads/2014/09/EC-Gerrit.png" TargetMode="External"/><Relationship Id="rId4" Type="http://schemas.openxmlformats.org/officeDocument/2006/relationships/hyperlink" Target="https://www.iconfinder.com/icons/1872631/communication_email_envelope_letter_mail_message_send_icon#size=128" TargetMode="External"/><Relationship Id="rId9" Type="http://schemas.openxmlformats.org/officeDocument/2006/relationships/hyperlink" Target="https://www.iconfinder.com/icons/369797/application_coffee_cup_java_x_icon#size=128" TargetMode="External"/><Relationship Id="rId14" Type="http://schemas.openxmlformats.org/officeDocument/2006/relationships/hyperlink" Target="https://hadoop.apache.org/docs/r2.4.1/hadoop-project-dist/hadoop-hdfs/images/hdfs-logo.jp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kann hilfreich sein, zusätzliche Informationen während der Verarbeitung zu erheben, z.B. Zähler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39086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9999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1835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8341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75967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08029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198244" y="1059542"/>
            <a:ext cx="4468226" cy="368662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7202956" y="124893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7202956" y="152428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7202956" y="179963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7202956" y="207498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7202956" y="235034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7198244" y="282977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9" name="Ellipse 28"/>
          <p:cNvSpPr/>
          <p:nvPr/>
        </p:nvSpPr>
        <p:spPr bwMode="auto">
          <a:xfrm>
            <a:off x="7198244" y="310513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0" name="Ellipse 29"/>
          <p:cNvSpPr/>
          <p:nvPr/>
        </p:nvSpPr>
        <p:spPr bwMode="auto">
          <a:xfrm>
            <a:off x="7198244" y="338048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1" name="Ellipse 30"/>
          <p:cNvSpPr/>
          <p:nvPr/>
        </p:nvSpPr>
        <p:spPr bwMode="auto">
          <a:xfrm>
            <a:off x="7198244" y="365583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2" name="Ellipse 31"/>
          <p:cNvSpPr/>
          <p:nvPr/>
        </p:nvSpPr>
        <p:spPr bwMode="auto">
          <a:xfrm>
            <a:off x="7198244" y="393118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3" name="Ellipse 32"/>
          <p:cNvSpPr/>
          <p:nvPr/>
        </p:nvSpPr>
        <p:spPr bwMode="auto">
          <a:xfrm>
            <a:off x="7198244" y="421086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9921721" y="4954932"/>
            <a:ext cx="620773" cy="617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60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Lösung: Die Zähler als Teil der Daten ansehen und mitführen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9738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62513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49539"/>
              </p:ext>
            </p:extLst>
          </p:nvPr>
        </p:nvGraphicFramePr>
        <p:xfrm>
          <a:off x="4580938" y="2802767"/>
          <a:ext cx="2858054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6097"/>
                <a:gridCol w="457200"/>
                <a:gridCol w="591671"/>
                <a:gridCol w="3030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99840"/>
              </p:ext>
            </p:extLst>
          </p:nvPr>
        </p:nvGraphicFramePr>
        <p:xfrm>
          <a:off x="4580938" y="1218957"/>
          <a:ext cx="285805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7133"/>
                <a:gridCol w="475129"/>
                <a:gridCol w="582706"/>
                <a:gridCol w="30308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611034" y="2307771"/>
            <a:ext cx="948499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15528"/>
              </p:ext>
            </p:extLst>
          </p:nvPr>
        </p:nvGraphicFramePr>
        <p:xfrm>
          <a:off x="8681223" y="1218957"/>
          <a:ext cx="306254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3718"/>
                <a:gridCol w="457200"/>
                <a:gridCol w="806824"/>
                <a:gridCol w="30480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32001"/>
              </p:ext>
            </p:extLst>
          </p:nvPr>
        </p:nvGraphicFramePr>
        <p:xfrm>
          <a:off x="8681221" y="2819035"/>
          <a:ext cx="306254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84755"/>
                <a:gridCol w="457200"/>
                <a:gridCol w="815789"/>
                <a:gridCol w="30480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1708944"/>
            <a:ext cx="3810000" cy="3810000"/>
          </a:xfrm>
        </p:spPr>
      </p:pic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9167751" y="1350963"/>
            <a:ext cx="2488173" cy="452596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Wünschenswert:</a:t>
            </a:r>
          </a:p>
          <a:p>
            <a:r>
              <a:rPr lang="de-DE" sz="1600" dirty="0" smtClean="0"/>
              <a:t>Orchestrierung arbeitet nur mit den Nutzdaten und muss von den Zählern nichts wissen</a:t>
            </a:r>
          </a:p>
          <a:p>
            <a:endParaRPr lang="de-DE" sz="1600" dirty="0" smtClean="0"/>
          </a:p>
          <a:p>
            <a:r>
              <a:rPr lang="de-DE" sz="1600" dirty="0" smtClean="0"/>
              <a:t>Geschäftslogik kann ohne große Umstände einfach zählen, das Framework kümmert sich um den Rest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 bwMode="auto">
          <a:xfrm>
            <a:off x="5540188" y="1708944"/>
            <a:ext cx="3449433" cy="935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540188" y="3030070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540188" y="4455459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unaware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Gerade Verbindung mit Pfeil 9"/>
          <p:cNvCxnSpPr>
            <a:stCxn id="6" idx="2"/>
            <a:endCxn id="7" idx="0"/>
          </p:cNvCxnSpPr>
          <p:nvPr/>
        </p:nvCxnSpPr>
        <p:spPr bwMode="auto">
          <a:xfrm>
            <a:off x="7264905" y="2644588"/>
            <a:ext cx="0" cy="3854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Gerade Verbindung mit Pfeil 10"/>
          <p:cNvCxnSpPr>
            <a:stCxn id="7" idx="2"/>
            <a:endCxn id="8" idx="0"/>
          </p:cNvCxnSpPr>
          <p:nvPr/>
        </p:nvCxnSpPr>
        <p:spPr bwMode="auto">
          <a:xfrm>
            <a:off x="7264905" y="4093555"/>
            <a:ext cx="0" cy="3619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5122" name="Picture 2" descr="D:\projects\mgm\jug-saxony-workshop\src\slides\resources\images\1490832347_user 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79" y="3182619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rojects\mgm\jug-saxony-workshop\src\slides\resources\images\1490832386_user 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6" y="4608008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rojects\mgm\jug-saxony-workshop\src\slides\resources\images\1490832417_user 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5" y="1797573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 die Ausleitung als „Nebenwirkung“ kann das Framework sie später wieder aufsammeln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7956468" y="1241121"/>
            <a:ext cx="3289464" cy="48984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76304" y="1241121"/>
            <a:ext cx="3366304" cy="4898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61676"/>
              </p:ext>
            </p:extLst>
          </p:nvPr>
        </p:nvGraphicFramePr>
        <p:xfrm>
          <a:off x="887712" y="395979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90675"/>
              </p:ext>
            </p:extLst>
          </p:nvPr>
        </p:nvGraphicFramePr>
        <p:xfrm>
          <a:off x="887712" y="228098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Ellipse 16"/>
          <p:cNvSpPr/>
          <p:nvPr/>
        </p:nvSpPr>
        <p:spPr bwMode="auto">
          <a:xfrm>
            <a:off x="3509730" y="231096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3509730" y="258631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0" name="Ellipse 19"/>
          <p:cNvSpPr/>
          <p:nvPr/>
        </p:nvSpPr>
        <p:spPr bwMode="auto">
          <a:xfrm>
            <a:off x="3509730" y="286166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1" name="Ellipse 20"/>
          <p:cNvSpPr/>
          <p:nvPr/>
        </p:nvSpPr>
        <p:spPr bwMode="auto">
          <a:xfrm>
            <a:off x="3509730" y="313701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3509730" y="341237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3" name="Ellipse 22"/>
          <p:cNvSpPr/>
          <p:nvPr/>
        </p:nvSpPr>
        <p:spPr bwMode="auto">
          <a:xfrm>
            <a:off x="3505018" y="398680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3505018" y="426216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3505018" y="453751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3505018" y="481286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3505018" y="508821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3505018" y="536789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4214751" y="2530627"/>
            <a:ext cx="3469573" cy="2226545"/>
          </a:xfrm>
          <a:prstGeom prst="rect">
            <a:avLst/>
          </a:prstGeom>
          <a:noFill/>
          <a:ln w="12700"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Gefaltete Ecke 29"/>
          <p:cNvSpPr/>
          <p:nvPr/>
        </p:nvSpPr>
        <p:spPr bwMode="auto">
          <a:xfrm>
            <a:off x="5682343" y="3080153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6" name="Gefaltete Ecke 35"/>
          <p:cNvSpPr/>
          <p:nvPr/>
        </p:nvSpPr>
        <p:spPr bwMode="auto">
          <a:xfrm>
            <a:off x="5682342" y="3991077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cxnSp>
        <p:nvCxnSpPr>
          <p:cNvPr id="33" name="Gerade Verbindung mit Pfeil 32"/>
          <p:cNvCxnSpPr>
            <a:stCxn id="22" idx="6"/>
            <a:endCxn id="30" idx="1"/>
          </p:cNvCxnSpPr>
          <p:nvPr/>
        </p:nvCxnSpPr>
        <p:spPr bwMode="auto">
          <a:xfrm flipV="1">
            <a:off x="3745766" y="3382238"/>
            <a:ext cx="1936577" cy="139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28" idx="6"/>
            <a:endCxn id="36" idx="1"/>
          </p:cNvCxnSpPr>
          <p:nvPr/>
        </p:nvCxnSpPr>
        <p:spPr bwMode="auto">
          <a:xfrm flipV="1">
            <a:off x="3741054" y="4293162"/>
            <a:ext cx="1941288" cy="118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D:\projects\mgm\jug-saxony-workshop\src\slides\resources\images\hdf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51" y="2621270"/>
            <a:ext cx="1125619" cy="6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8320087" y="1680456"/>
            <a:ext cx="2562225" cy="4291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endParaRPr kumimoji="0" lang="en-US" sz="1200" b="0" i="0" u="none" strike="noStrike" cap="none" normalizeH="0" dirty="0" err="1" smtClean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8843962" y="2088391"/>
            <a:ext cx="1514475" cy="2828656"/>
          </a:xfrm>
          <a:prstGeom prst="rect">
            <a:avLst/>
          </a:prstGeom>
          <a:solidFill>
            <a:srgbClr val="A7D9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Spezifischer Code</a:t>
            </a:r>
            <a:endParaRPr kumimoji="0" lang="en-US" sz="1200" b="0" i="0" u="none" strike="noStrike" cap="none" normalizeH="0" dirty="0" err="1" smtClean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 bwMode="auto">
          <a:xfrm flipH="1" flipV="1">
            <a:off x="3942610" y="2105520"/>
            <a:ext cx="4901352" cy="4251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Gerade Verbindung mit Pfeil 30"/>
          <p:cNvCxnSpPr/>
          <p:nvPr/>
        </p:nvCxnSpPr>
        <p:spPr bwMode="auto">
          <a:xfrm flipV="1">
            <a:off x="3942608" y="4647341"/>
            <a:ext cx="4901354" cy="11359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5" name="Ellipse 34"/>
          <p:cNvSpPr/>
          <p:nvPr/>
        </p:nvSpPr>
        <p:spPr bwMode="auto">
          <a:xfrm>
            <a:off x="9394810" y="5345218"/>
            <a:ext cx="412780" cy="4185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cxnSp>
        <p:nvCxnSpPr>
          <p:cNvPr id="37" name="Gerade Verbindung mit Pfeil 36"/>
          <p:cNvCxnSpPr>
            <a:stCxn id="36" idx="3"/>
            <a:endCxn id="35" idx="2"/>
          </p:cNvCxnSpPr>
          <p:nvPr/>
        </p:nvCxnSpPr>
        <p:spPr bwMode="auto">
          <a:xfrm>
            <a:off x="6216731" y="4293162"/>
            <a:ext cx="3178079" cy="1261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8" name="Gerade Verbindung mit Pfeil 37"/>
          <p:cNvCxnSpPr>
            <a:stCxn id="30" idx="3"/>
            <a:endCxn id="35" idx="1"/>
          </p:cNvCxnSpPr>
          <p:nvPr/>
        </p:nvCxnSpPr>
        <p:spPr bwMode="auto">
          <a:xfrm>
            <a:off x="6216732" y="3382238"/>
            <a:ext cx="3238528" cy="2024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29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Frameworks wie Spark nehmen einem die Arbeit ab, Programme skalierbar auf Clustern auszuführen</a:t>
            </a:r>
          </a:p>
          <a:p>
            <a:r>
              <a:rPr lang="de-DE" dirty="0" smtClean="0"/>
              <a:t>Allerdings muss man seine Programme dafür funktional formulieren</a:t>
            </a:r>
          </a:p>
          <a:p>
            <a:r>
              <a:rPr lang="de-DE" dirty="0" smtClean="0"/>
              <a:t>Mit Spark ist die Produktivität dabei zunächst sehr hoch (mit Spark SQL ggf. noch höher)</a:t>
            </a:r>
            <a:endParaRPr lang="de-DE" dirty="0" smtClean="0"/>
          </a:p>
          <a:p>
            <a:r>
              <a:rPr lang="de-DE" dirty="0" smtClean="0"/>
              <a:t>Aber: In komplexen Verarbeitungsketten ergeben sich unweigerlich Anforderungen, die nicht ohne Weiteres von Spark abgedeckt werden, beispielsweise „Nebenwirkungen“</a:t>
            </a:r>
          </a:p>
          <a:p>
            <a:r>
              <a:rPr lang="de-DE" dirty="0" smtClean="0"/>
              <a:t>Im Unternehmensumfeld wünscht man sich möglichst viel Framework, damit sich jeder auf seine spezielle Funktionalität konzentrieren kann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Framework-Funktionalität für Nebenwirkungen wie Zähler lässt sich erreichen, indem die Spark </a:t>
            </a:r>
            <a:r>
              <a:rPr lang="de-DE" dirty="0" err="1" smtClean="0"/>
              <a:t>Executor</a:t>
            </a:r>
            <a:r>
              <a:rPr lang="de-DE" dirty="0" smtClean="0"/>
              <a:t> die Daten zum Schluss in ein eigenes HDFS-Datei schreiben</a:t>
            </a:r>
          </a:p>
          <a:p>
            <a:r>
              <a:rPr lang="de-DE" dirty="0" smtClean="0"/>
              <a:t>Die Orchestrierungsschicht (Spark Driver) kann dann verborgene Framework-Funktionalität beinhalten, die diese Dateien liest, konsolidiert und längerfristig abspeichert</a:t>
            </a:r>
            <a:endParaRPr lang="de-DE" dirty="0"/>
          </a:p>
        </p:txBody>
      </p:sp>
      <p:pic>
        <p:nvPicPr>
          <p:cNvPr id="1026" name="Picture 2" descr="C:\projects\jug-saxony-workshop\src\slides\resources\images\Spark-logo-192x1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81475"/>
            <a:ext cx="1828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schmeisser\Downloads\leipz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1945"/>
            <a:ext cx="12192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</a:t>
            </a:r>
            <a:r>
              <a:rPr lang="en-US" dirty="0" smtClean="0"/>
              <a:t> </a:t>
            </a:r>
            <a:r>
              <a:rPr lang="en-US" dirty="0" err="1" smtClean="0"/>
              <a:t>freut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Bewerbungen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Werkstudent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Vollzeitjobs</a:t>
            </a:r>
            <a:r>
              <a:rPr lang="en-US" dirty="0" smtClean="0"/>
              <a:t>!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82936"/>
              </p:ext>
            </p:extLst>
          </p:nvPr>
        </p:nvGraphicFramePr>
        <p:xfrm>
          <a:off x="6147925" y="4799240"/>
          <a:ext cx="4988162" cy="107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77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3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147925" y="4799239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projects\mgm\jug-saxony-workshop\src\slides\resources\images\220px-Git-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55" y="4824682"/>
            <a:ext cx="1324900" cy="5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jects\mgm\jug-saxony-workshop\src\slides\resources\images\jira_rbg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560" y="5689656"/>
            <a:ext cx="1313590" cy="5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rojects\mgm\jug-saxony-workshop\src\slides\resources\images\1490828991_1416364765_java_coffee_x_cup_applic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73" y="5085892"/>
            <a:ext cx="824727" cy="82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rojects\mgm\jug-saxony-workshop\src\slides\resources\images\EC-Gerri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25" y="4840232"/>
            <a:ext cx="941074" cy="8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10390187" cy="4533900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www.iconfinder.com/icons/1886978/commerce_market_open_shop_shopping_store_icon#size=256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www.iconfinder.com/icons/1872628/analysis_data_laptop_pie_tab_icon#size=128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www.iconfinder.com/icons/290138/document_extension_file_format_paper_icon#size=128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7"/>
              </a:rPr>
              <a:t>https://de.wikipedia.org/wiki/Git#/</a:t>
            </a:r>
            <a:r>
              <a:rPr lang="en-US" sz="1400" dirty="0" smtClean="0">
                <a:hlinkClick r:id="rId7"/>
              </a:rPr>
              <a:t>media/File:Git-logo.svg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8"/>
              </a:rPr>
              <a:t>https://design.atlassian.com/how-we-design/resources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www.iconfinder.com/icons/369797/application_coffee_cup_java_x_icon#size=128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0"/>
              </a:rPr>
              <a:t>http://</a:t>
            </a:r>
            <a:r>
              <a:rPr lang="en-US" sz="1400" dirty="0" smtClean="0">
                <a:hlinkClick r:id="rId10"/>
              </a:rPr>
              <a:t>electric-cloud.com/wp-content/uploads/2014/09/EC-Gerrit.png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1"/>
              </a:rPr>
              <a:t>https://</a:t>
            </a:r>
            <a:r>
              <a:rPr lang="en-US" sz="1400" dirty="0" smtClean="0">
                <a:hlinkClick r:id="rId11"/>
              </a:rPr>
              <a:t>www.iconfinder.com/icons/6711/pink_user_icon#size=128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2"/>
              </a:rPr>
              <a:t>https://</a:t>
            </a:r>
            <a:r>
              <a:rPr lang="en-US" sz="1400" dirty="0" smtClean="0">
                <a:hlinkClick r:id="rId12"/>
              </a:rPr>
              <a:t>www.iconfinder.com/icons/6710/guy_red_user_icon#size=128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3"/>
              </a:rPr>
              <a:t>https://</a:t>
            </a:r>
            <a:r>
              <a:rPr lang="en-US" sz="1400" dirty="0" smtClean="0">
                <a:hlinkClick r:id="rId13"/>
              </a:rPr>
              <a:t>www.iconfinder.com/icons/6709/green_user_icon#size=128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4"/>
              </a:rPr>
              <a:t>https://</a:t>
            </a:r>
            <a:r>
              <a:rPr lang="en-US" sz="1400" dirty="0" smtClean="0">
                <a:hlinkClick r:id="rId14"/>
              </a:rPr>
              <a:t>hadoop.apache.org/docs/r2.4.1/hadoop-project-dist/hadoop-hdfs/images/hdfs-logo.jpg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r>
              <a:rPr lang="en-US" sz="1400" dirty="0">
                <a:hlinkClick r:id="rId15"/>
              </a:rPr>
              <a:t>https://de.wikipedia.org/wiki/Apache_Spark#/</a:t>
            </a:r>
            <a:r>
              <a:rPr lang="en-US" sz="1400" dirty="0" smtClean="0">
                <a:hlinkClick r:id="rId15"/>
              </a:rPr>
              <a:t>media/File:Spark-logo-192x100px.png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von Bildern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4"/>
          <p:cNvSpPr txBox="1">
            <a:spLocks/>
          </p:cNvSpPr>
          <p:nvPr/>
        </p:nvSpPr>
        <p:spPr>
          <a:xfrm>
            <a:off x="457200" y="345017"/>
            <a:ext cx="8229600" cy="49106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smtClean="0"/>
              <a:t>22 </a:t>
            </a:r>
            <a:r>
              <a:rPr lang="en-US" dirty="0" err="1"/>
              <a:t>Jahre</a:t>
            </a:r>
            <a:r>
              <a:rPr lang="en-US" dirty="0"/>
              <a:t> mgm technology partners</a:t>
            </a:r>
            <a:endParaRPr lang="de-DE" altLang="de-DE" sz="2000" kern="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786706" y="5693453"/>
            <a:ext cx="1774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800" dirty="0" smtClean="0">
                <a:latin typeface="Open Sans" panose="020B0606030504020204" pitchFamily="34" charset="0"/>
              </a:rPr>
              <a:t>Mitglied der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70"/>
          <a:stretch/>
        </p:blipFill>
        <p:spPr bwMode="auto">
          <a:xfrm>
            <a:off x="1174926" y="5898020"/>
            <a:ext cx="925635" cy="15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 bwMode="auto">
          <a:xfrm>
            <a:off x="516901" y="4119331"/>
            <a:ext cx="2396889" cy="445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mgm te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chnology partners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516900" y="4627230"/>
            <a:ext cx="2396889" cy="4454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mgm </a:t>
            </a:r>
            <a:r>
              <a:rPr kumimoji="0" lang="de-DE" sz="100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consulting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partners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516901" y="5135129"/>
            <a:ext cx="2396889" cy="445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gm </a:t>
            </a:r>
            <a:r>
              <a:rPr kumimoji="0" lang="de-DE" sz="100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security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partners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516900" y="6289482"/>
            <a:ext cx="1025653" cy="3816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9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92809" y="3558253"/>
            <a:ext cx="1233546" cy="41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2622" y="1184606"/>
            <a:ext cx="9181367" cy="557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0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steigende Eingabedatenmengen mit mehr Hardware genauso schnell 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man die 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sz="1600" dirty="0"/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_ [] = []  </a:t>
            </a:r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f (</a:t>
            </a:r>
            <a:r>
              <a:rPr lang="de-DE" sz="1600" dirty="0" err="1"/>
              <a:t>x:xs</a:t>
            </a:r>
            <a:r>
              <a:rPr lang="de-DE" sz="1600" dirty="0"/>
              <a:t>) = f x : </a:t>
            </a:r>
            <a:r>
              <a:rPr lang="de-DE" sz="1600" dirty="0" err="1"/>
              <a:t>map</a:t>
            </a:r>
            <a:r>
              <a:rPr lang="de-DE" sz="1600" dirty="0"/>
              <a:t> f </a:t>
            </a:r>
            <a:r>
              <a:rPr lang="de-DE" sz="1600" dirty="0" err="1"/>
              <a:t>xs</a:t>
            </a:r>
            <a:r>
              <a:rPr lang="de-DE" sz="1600" dirty="0"/>
              <a:t> </a:t>
            </a:r>
          </a:p>
          <a:p>
            <a:pPr marL="358650" lvl="1" indent="0">
              <a:buNone/>
            </a:pPr>
            <a:r>
              <a:rPr lang="en-US" sz="1600" dirty="0"/>
              <a:t>map(\x -&gt; (take 2 x))["foo","bar","</a:t>
            </a:r>
            <a:r>
              <a:rPr lang="en-US" sz="1600" dirty="0" err="1"/>
              <a:t>baz</a:t>
            </a:r>
            <a:r>
              <a:rPr lang="en-US" sz="1600" dirty="0"/>
              <a:t>"]</a:t>
            </a:r>
          </a:p>
          <a:p>
            <a:pPr marL="358650" lvl="1" indent="0">
              <a:buNone/>
            </a:pPr>
            <a:r>
              <a:rPr lang="en-US" sz="1600" dirty="0"/>
              <a:t>["</a:t>
            </a:r>
            <a:r>
              <a:rPr lang="en-US" sz="1600" dirty="0" err="1"/>
              <a:t>fo</a:t>
            </a:r>
            <a:r>
              <a:rPr lang="en-US" sz="1600" dirty="0"/>
              <a:t>","</a:t>
            </a:r>
            <a:r>
              <a:rPr lang="en-US" sz="1600" dirty="0" err="1"/>
              <a:t>ba</a:t>
            </a:r>
            <a:r>
              <a:rPr lang="en-US" sz="1600" dirty="0"/>
              <a:t>","</a:t>
            </a:r>
            <a:r>
              <a:rPr lang="en-US" sz="1600" dirty="0" err="1"/>
              <a:t>ba</a:t>
            </a:r>
            <a:r>
              <a:rPr lang="en-US" sz="1600" dirty="0" smtClean="0"/>
              <a:t>"]</a:t>
            </a:r>
            <a:endParaRPr lang="en-US" sz="16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flatMap</a:t>
            </a:r>
            <a:endParaRPr lang="de-DE" kern="0" dirty="0" smtClean="0"/>
          </a:p>
          <a:p>
            <a:r>
              <a:rPr lang="de-DE" kern="0" dirty="0" err="1" smtClean="0"/>
              <a:t>mapPartitions</a:t>
            </a:r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reduce</a:t>
            </a:r>
            <a:endParaRPr lang="de-DE" kern="0" dirty="0" smtClean="0"/>
          </a:p>
          <a:p>
            <a:r>
              <a:rPr lang="de-DE" kern="0" dirty="0" err="1" smtClean="0"/>
              <a:t>reduceByKey</a:t>
            </a: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aggregateByKey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Mithilfe von Spark-Transformationen kann der Umsatz pro Produkt berechnet werden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577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0280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7916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897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Sobald </a:t>
            </a:r>
            <a:r>
              <a:rPr lang="de-DE" dirty="0" smtClean="0"/>
              <a:t>nach einigen Transformationen </a:t>
            </a:r>
            <a:r>
              <a:rPr lang="de-DE" dirty="0" smtClean="0"/>
              <a:t>das Ergebnis erzielt ist, kann es persistiert werden</a:t>
            </a:r>
            <a:endParaRPr lang="de-DE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38869"/>
              </p:ext>
            </p:extLst>
          </p:nvPr>
        </p:nvGraphicFramePr>
        <p:xfrm>
          <a:off x="566060" y="129152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10208"/>
              </p:ext>
            </p:extLst>
          </p:nvPr>
        </p:nvGraphicFramePr>
        <p:xfrm>
          <a:off x="566060" y="289160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5931"/>
              </p:ext>
            </p:extLst>
          </p:nvPr>
        </p:nvGraphicFramePr>
        <p:xfrm>
          <a:off x="4576750" y="1291527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5878"/>
              </p:ext>
            </p:extLst>
          </p:nvPr>
        </p:nvGraphicFramePr>
        <p:xfrm>
          <a:off x="4576750" y="2891605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9168"/>
                <a:gridCol w="1022363"/>
                <a:gridCol w="449618"/>
                <a:gridCol w="81312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Pfeil nach rechts 22"/>
          <p:cNvSpPr/>
          <p:nvPr/>
        </p:nvSpPr>
        <p:spPr bwMode="auto">
          <a:xfrm>
            <a:off x="3439886" y="2206170"/>
            <a:ext cx="1028304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>
            <a:off x="7278915" y="2206170"/>
            <a:ext cx="2721428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48164"/>
              </p:ext>
            </p:extLst>
          </p:nvPr>
        </p:nvGraphicFramePr>
        <p:xfrm>
          <a:off x="7357492" y="3420767"/>
          <a:ext cx="2564273" cy="8229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8576"/>
              </p:ext>
            </p:extLst>
          </p:nvPr>
        </p:nvGraphicFramePr>
        <p:xfrm>
          <a:off x="7357492" y="4451869"/>
          <a:ext cx="256427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7022"/>
                <a:gridCol w="1024509"/>
                <a:gridCol w="449618"/>
                <a:gridCol w="813124"/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Legende mit Linie 1 27"/>
          <p:cNvSpPr/>
          <p:nvPr/>
        </p:nvSpPr>
        <p:spPr bwMode="auto">
          <a:xfrm>
            <a:off x="7540172" y="1059543"/>
            <a:ext cx="3098799" cy="783771"/>
          </a:xfrm>
          <a:prstGeom prst="borderCallout1">
            <a:avLst>
              <a:gd name="adj1" fmla="val 111824"/>
              <a:gd name="adj2" fmla="val 52357"/>
              <a:gd name="adj3" fmla="val 164240"/>
              <a:gd name="adj4" fmla="val 320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de-DE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repartitionAndSortWithinPartitions</a:t>
            </a:r>
            <a:endParaRPr lang="de-DE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saveAsHadoopFile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353252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4410641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5288755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2244</Words>
  <Application>Microsoft Office PowerPoint</Application>
  <PresentationFormat>Benutzerdefiniert</PresentationFormat>
  <Paragraphs>715</Paragraphs>
  <Slides>17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mgm-tp_en-16-9-Vorlage</vt:lpstr>
      <vt:lpstr>PowerPoint-Präsentation</vt:lpstr>
      <vt:lpstr>PowerPoint-Präsentation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Mithilfe von Spark-Transformationen kann der Umsatz pro Produkt berechnet werden</vt:lpstr>
      <vt:lpstr>Sobald nach einigen Transformationen das Ergebnis erzielt ist, kann es persistiert werden</vt:lpstr>
      <vt:lpstr>Es kann hilfreich sein, zusätzliche Informationen während der Verarbeitung zu erheben, z.B. Zähler</vt:lpstr>
      <vt:lpstr>Mögliche Lösung: Die Zähler als Teil der Daten ansehen und mitführen</vt:lpstr>
      <vt:lpstr>Die Metriken müssen bis zur Orchestrierungsschicht gelangen und dort richtig behandelt werden</vt:lpstr>
      <vt:lpstr>Durch die Ausleitung als „Nebenwirkung“ kann das Framework sie später wieder aufsammeln</vt:lpstr>
      <vt:lpstr>Zusammenfassung</vt:lpstr>
      <vt:lpstr>mgm freut sich über Bewerbungen als Werkstudent, für eine Masterarbeit oder Vollzeitjobs!</vt:lpstr>
      <vt:lpstr>Quellen von Bildern</vt:lpstr>
      <vt:lpstr>Innovation Implemented.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Michael Schmeißer</cp:lastModifiedBy>
  <cp:revision>208</cp:revision>
  <cp:lastPrinted>2012-04-24T14:20:15Z</cp:lastPrinted>
  <dcterms:created xsi:type="dcterms:W3CDTF">2017-02-03T08:30:13Z</dcterms:created>
  <dcterms:modified xsi:type="dcterms:W3CDTF">2017-03-30T11:18:25Z</dcterms:modified>
</cp:coreProperties>
</file>