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68" r:id="rId2"/>
    <p:sldId id="726" r:id="rId3"/>
    <p:sldId id="712" r:id="rId4"/>
    <p:sldId id="719" r:id="rId5"/>
    <p:sldId id="717" r:id="rId6"/>
    <p:sldId id="718" r:id="rId7"/>
    <p:sldId id="716" r:id="rId8"/>
    <p:sldId id="720" r:id="rId9"/>
    <p:sldId id="721" r:id="rId10"/>
    <p:sldId id="722" r:id="rId11"/>
    <p:sldId id="723" r:id="rId12"/>
    <p:sldId id="724" r:id="rId13"/>
    <p:sldId id="725" r:id="rId14"/>
    <p:sldId id="713" r:id="rId15"/>
    <p:sldId id="709" r:id="rId16"/>
    <p:sldId id="686" r:id="rId17"/>
    <p:sldId id="706" r:id="rId18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8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Schmeißer" initials="M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D9FF"/>
    <a:srgbClr val="69BFFF"/>
    <a:srgbClr val="FFFFFF"/>
    <a:srgbClr val="6C432A"/>
    <a:srgbClr val="94B32F"/>
    <a:srgbClr val="4B2F1D"/>
    <a:srgbClr val="5B3823"/>
    <a:srgbClr val="3F2719"/>
    <a:srgbClr val="5F3F1F"/>
    <a:srgbClr val="533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4173" autoAdjust="0"/>
  </p:normalViewPr>
  <p:slideViewPr>
    <p:cSldViewPr snapToGrid="0" snapToObjects="1">
      <p:cViewPr>
        <p:scale>
          <a:sx n="80" d="100"/>
          <a:sy n="80" d="100"/>
        </p:scale>
        <p:origin x="-960" y="-192"/>
      </p:cViewPr>
      <p:guideLst>
        <p:guide orient="horz" pos="208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120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26720" y="203755"/>
            <a:ext cx="3169008" cy="48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672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1738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pPr>
              <a:defRPr/>
            </a:pPr>
            <a:fld id="{B41BA6D9-2DBB-4454-9275-3B2632959E23}" type="slidenum">
              <a:rPr lang="de-DE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>
                <a:defRPr/>
              </a:pPr>
              <a:t>‹Nr.›</a:t>
            </a:fld>
            <a:endParaRPr lang="de-DE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93" y="249475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614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4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81" y="4561342"/>
            <a:ext cx="5852843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4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87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97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537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Vorwarnung: In echt sind die Daten niemals so</a:t>
            </a:r>
            <a:r>
              <a:rPr lang="de-DE" baseline="0" dirty="0" smtClean="0"/>
              <a:t> fehlerfrei und harmonisiert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7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Analogie</a:t>
            </a:r>
            <a:r>
              <a:rPr lang="de-DE" baseline="0" dirty="0" smtClean="0"/>
              <a:t> zu </a:t>
            </a:r>
            <a:r>
              <a:rPr lang="de-DE" baseline="0" dirty="0" err="1" smtClean="0"/>
              <a:t>MapReduce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flatMap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aggregateByKey</a:t>
            </a:r>
            <a:r>
              <a:rPr lang="de-DE" baseline="0" dirty="0" smtClean="0"/>
              <a:t> (nicht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reduce</a:t>
            </a:r>
            <a:r>
              <a:rPr lang="de-DE" baseline="0" dirty="0" smtClean="0"/>
              <a:t> wie man denken könnte)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Narrow vs. Wide </a:t>
            </a:r>
            <a:r>
              <a:rPr lang="de-DE" baseline="0" dirty="0" err="1" smtClean="0"/>
              <a:t>Transformations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Wide </a:t>
            </a:r>
            <a:r>
              <a:rPr lang="de-DE" baseline="0" dirty="0" err="1" smtClean="0">
                <a:sym typeface="Wingdings" panose="05000000000000000000" pitchFamily="2" charset="2"/>
              </a:rPr>
              <a:t>Transformations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result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stage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boundaries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an in-</a:t>
            </a:r>
            <a:r>
              <a:rPr lang="de-DE" baseline="0" dirty="0" err="1" smtClean="0">
                <a:sym typeface="Wingdings" panose="05000000000000000000" pitchFamily="2" charset="2"/>
              </a:rPr>
              <a:t>between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shuffle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Unterscheidung zwischens Transformationen (die wieder 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lazy</a:t>
            </a:r>
            <a:r>
              <a:rPr lang="de-DE" baseline="0" dirty="0" smtClean="0">
                <a:sym typeface="Wingdings" panose="05000000000000000000" pitchFamily="2" charset="2"/>
              </a:rPr>
              <a:t> sind) und Aktionen (die kein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eager</a:t>
            </a:r>
            <a:r>
              <a:rPr lang="de-DE" baseline="0" dirty="0" smtClean="0">
                <a:sym typeface="Wingdings" panose="05000000000000000000" pitchFamily="2" charset="2"/>
              </a:rPr>
              <a:t> sind)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25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Könnte nicht das Framework das dem „spezifischen Code“ abnehmen – auch wenn</a:t>
            </a:r>
            <a:r>
              <a:rPr lang="de-DE" baseline="0" dirty="0" smtClean="0"/>
              <a:t> die Metriken Teil der RDD sind?</a:t>
            </a:r>
          </a:p>
          <a:p>
            <a:pPr marL="171450" indent="-171450">
              <a:buFont typeface="Wingdings"/>
              <a:buChar char="è"/>
            </a:pPr>
            <a:r>
              <a:rPr lang="de-DE" baseline="0" dirty="0" smtClean="0">
                <a:sym typeface="Wingdings" panose="05000000000000000000" pitchFamily="2" charset="2"/>
              </a:rPr>
              <a:t> Im Prinzip ja, aber da das Aufsammeln der Metriken eine Action erfordert, muss die gesamte RDD </a:t>
            </a:r>
            <a:r>
              <a:rPr lang="de-DE" baseline="0" dirty="0" err="1" smtClean="0">
                <a:sym typeface="Wingdings" panose="05000000000000000000" pitchFamily="2" charset="2"/>
              </a:rPr>
              <a:t>Lineage</a:t>
            </a:r>
            <a:r>
              <a:rPr lang="de-DE" baseline="0" dirty="0" smtClean="0">
                <a:sym typeface="Wingdings" panose="05000000000000000000" pitchFamily="2" charset="2"/>
              </a:rPr>
              <a:t> zu diesem Moment berechnet werden. Das kann Caching erforderlich machen, was aber eigentlich der spezifische Code der Orchestrierungsschicht anwenden sollte, da dort der beste Überblick über den konkreten Ablauf besteht.</a:t>
            </a:r>
          </a:p>
          <a:p>
            <a:pPr marL="0" indent="0">
              <a:buFont typeface="Wingdings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Könnte man nicht </a:t>
            </a:r>
            <a:r>
              <a:rPr lang="de-DE" baseline="0" dirty="0" err="1" smtClean="0">
                <a:sym typeface="Wingdings" panose="05000000000000000000" pitchFamily="2" charset="2"/>
              </a:rPr>
              <a:t>Accumulators</a:t>
            </a:r>
            <a:r>
              <a:rPr lang="de-DE" baseline="0" dirty="0" smtClean="0">
                <a:sym typeface="Wingdings" panose="05000000000000000000" pitchFamily="2" charset="2"/>
              </a:rPr>
              <a:t> nehmen?</a:t>
            </a:r>
          </a:p>
          <a:p>
            <a:pPr marL="0" indent="0">
              <a:buFont typeface="Wingdings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 Auch das kann man machen, aber sie sind sehr flexibel entworfen und liefern dafür nicht immer das, was man sich erhofft (http://imranrashid.com/posts/Spark-Accumulators/). Wir nutzen sie zum Teil auch, aber für unsere Metriken, die korrekt sein müssen, setzen wir lieber auf eine Lösung, die wir selbst besser im Griff haben und anpassen können.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19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44868" y="4498060"/>
            <a:ext cx="10435535" cy="39052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 sz="28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0" y="4930141"/>
            <a:ext cx="10423558" cy="240348"/>
          </a:xfrm>
        </p:spPr>
        <p:txBody>
          <a:bodyPr anchor="ctr"/>
          <a:lstStyle>
            <a:lvl1pPr marL="0" indent="0">
              <a:buNone/>
              <a:defRPr sz="12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54393" y="5281613"/>
            <a:ext cx="10441136" cy="962342"/>
          </a:xfrm>
        </p:spPr>
        <p:txBody>
          <a:bodyPr/>
          <a:lstStyle>
            <a:lvl1pPr marL="0" indent="0">
              <a:buNone/>
              <a:defRPr sz="9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Name 1</a:t>
            </a:r>
            <a:br>
              <a:rPr lang="de-DE" dirty="0"/>
            </a:br>
            <a:r>
              <a:rPr lang="de-DE" dirty="0"/>
              <a:t>Name 2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Location, Date</a:t>
            </a:r>
            <a:endParaRPr lang="en-US" dirty="0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4363156" y="5286294"/>
            <a:ext cx="70007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de-DE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München/HQ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Bamberg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Đà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Nẵng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Dresden    Grenoble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    Cologne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Washington    Zug</a:t>
            </a:r>
          </a:p>
        </p:txBody>
      </p:sp>
    </p:spTree>
    <p:extLst>
      <p:ext uri="{BB962C8B-B14F-4D97-AF65-F5344CB8AC3E}">
        <p14:creationId xmlns:p14="http://schemas.microsoft.com/office/powerpoint/2010/main" val="11329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47925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78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08168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pro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6131858" y="-2116"/>
            <a:ext cx="6060141" cy="68601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51623" y="346075"/>
            <a:ext cx="5513577" cy="490538"/>
          </a:xfrm>
        </p:spPr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105150"/>
            <a:ext cx="12192000" cy="6477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34802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563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102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73" y="6348654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 bwMode="white">
          <a:xfrm>
            <a:off x="9875024" y="6399799"/>
            <a:ext cx="127681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800" kern="0" dirty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31.03.2017</a:t>
            </a:r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 bwMode="white">
          <a:xfrm>
            <a:off x="10799963" y="6399799"/>
            <a:ext cx="9701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fld id="{619CC47D-FBBA-431D-ABC3-1AA846F61AF7}" type="slidenum">
              <a:rPr lang="de-DE" sz="800" kern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‹Nr.›</a:t>
            </a:fld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7" r:id="rId3"/>
    <p:sldLayoutId id="2147484063" r:id="rId4"/>
    <p:sldLayoutId id="2147484066" r:id="rId5"/>
    <p:sldLayoutId id="2147484065" r:id="rId6"/>
    <p:sldLayoutId id="2147484068" r:id="rId7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baseline="0">
          <a:solidFill>
            <a:schemeClr val="accent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44400" indent="-28440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0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6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72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3415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7987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2559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7131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mailto:michael.schmeisser@mgm-tp.com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sign.atlassian.com/how-we-design/resources/" TargetMode="External"/><Relationship Id="rId13" Type="http://schemas.openxmlformats.org/officeDocument/2006/relationships/hyperlink" Target="https://www.iconfinder.com/icons/6709/green_user_icon#size=128" TargetMode="External"/><Relationship Id="rId3" Type="http://schemas.openxmlformats.org/officeDocument/2006/relationships/hyperlink" Target="https://www.iconfinder.com/icons/1872628/analysis_data_laptop_pie_tab_icon#size=128" TargetMode="External"/><Relationship Id="rId7" Type="http://schemas.openxmlformats.org/officeDocument/2006/relationships/hyperlink" Target="https://de.wikipedia.org/wiki/Git#/media/File:Git-logo.svg" TargetMode="External"/><Relationship Id="rId12" Type="http://schemas.openxmlformats.org/officeDocument/2006/relationships/hyperlink" Target="https://www.iconfinder.com/icons/6710/guy_red_user_icon#size=128" TargetMode="External"/><Relationship Id="rId2" Type="http://schemas.openxmlformats.org/officeDocument/2006/relationships/hyperlink" Target="https://www.iconfinder.com/icons/1886978/commerce_market_open_shop_shopping_store_icon#size=2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onfinder.com/icons/290138/document_extension_file_format_paper_icon#size=128" TargetMode="External"/><Relationship Id="rId11" Type="http://schemas.openxmlformats.org/officeDocument/2006/relationships/hyperlink" Target="https://www.iconfinder.com/icons/6711/pink_user_icon#size=128" TargetMode="External"/><Relationship Id="rId5" Type="http://schemas.openxmlformats.org/officeDocument/2006/relationships/hyperlink" Target="https://www.iconfinder.com/icons/63466/cloud_computing_data_center_datacenter_hosting_server_servers_icon#size=128" TargetMode="External"/><Relationship Id="rId15" Type="http://schemas.openxmlformats.org/officeDocument/2006/relationships/hyperlink" Target="https://de.wikipedia.org/wiki/Apache_Spark#/media/File:Spark-logo-192x100px.png" TargetMode="External"/><Relationship Id="rId10" Type="http://schemas.openxmlformats.org/officeDocument/2006/relationships/hyperlink" Target="http://electric-cloud.com/wp-content/uploads/2014/09/EC-Gerrit.png" TargetMode="External"/><Relationship Id="rId4" Type="http://schemas.openxmlformats.org/officeDocument/2006/relationships/hyperlink" Target="https://www.iconfinder.com/icons/1872631/communication_email_envelope_letter_mail_message_send_icon#size=128" TargetMode="External"/><Relationship Id="rId9" Type="http://schemas.openxmlformats.org/officeDocument/2006/relationships/hyperlink" Target="https://www.iconfinder.com/icons/369797/application_coffee_cup_java_x_icon#size=128" TargetMode="External"/><Relationship Id="rId14" Type="http://schemas.openxmlformats.org/officeDocument/2006/relationships/hyperlink" Target="https://hadoop.apache.org/docs/r2.4.1/hadoop-project-dist/hadoop-hdfs/images/hdfs-logo.jp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hyperlink" Target="http://www.mgm-tp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844868" y="4004187"/>
            <a:ext cx="10435535" cy="884399"/>
          </a:xfrm>
        </p:spPr>
        <p:txBody>
          <a:bodyPr/>
          <a:lstStyle/>
          <a:p>
            <a:r>
              <a:rPr lang="de-DE" dirty="0" smtClean="0"/>
              <a:t>Enterprise Spark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Michael </a:t>
            </a:r>
            <a:r>
              <a:rPr lang="de-DE" dirty="0"/>
              <a:t>Schmeißer (mgm)</a:t>
            </a:r>
          </a:p>
        </p:txBody>
      </p:sp>
      <p:pic>
        <p:nvPicPr>
          <p:cNvPr id="12" name="Picture 2" descr="\\Mac\Home\Downloads\mgm Logo\mgm Logo tp 2016 RGB 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51"/>
          <a:stretch/>
        </p:blipFill>
        <p:spPr bwMode="auto">
          <a:xfrm>
            <a:off x="940982" y="756353"/>
            <a:ext cx="1607908" cy="53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 kann hilfreich sein, zusätzliche Informationen während der Verarbeitung zu erheben, z.B. Zähler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39086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59999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18354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83419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340334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75967"/>
              </p:ext>
            </p:extLst>
          </p:nvPr>
        </p:nvGraphicFramePr>
        <p:xfrm>
          <a:off x="8681223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608029"/>
              </p:ext>
            </p:extLst>
          </p:nvPr>
        </p:nvGraphicFramePr>
        <p:xfrm>
          <a:off x="8681223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 bwMode="auto">
          <a:xfrm>
            <a:off x="451623" y="1059543"/>
            <a:ext cx="4036654" cy="368662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7198244" y="1059542"/>
            <a:ext cx="4468226" cy="368662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451622" y="4746171"/>
            <a:ext cx="11214847" cy="1463401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7202956" y="1248936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4" name="Ellipse 23"/>
          <p:cNvSpPr/>
          <p:nvPr/>
        </p:nvSpPr>
        <p:spPr bwMode="auto">
          <a:xfrm>
            <a:off x="7202956" y="1524287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5" name="Ellipse 24"/>
          <p:cNvSpPr/>
          <p:nvPr/>
        </p:nvSpPr>
        <p:spPr bwMode="auto">
          <a:xfrm>
            <a:off x="7202956" y="1799638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6" name="Ellipse 25"/>
          <p:cNvSpPr/>
          <p:nvPr/>
        </p:nvSpPr>
        <p:spPr bwMode="auto">
          <a:xfrm>
            <a:off x="7202956" y="207498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7" name="Ellipse 26"/>
          <p:cNvSpPr/>
          <p:nvPr/>
        </p:nvSpPr>
        <p:spPr bwMode="auto">
          <a:xfrm>
            <a:off x="7202956" y="235034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7198244" y="282977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9" name="Ellipse 28"/>
          <p:cNvSpPr/>
          <p:nvPr/>
        </p:nvSpPr>
        <p:spPr bwMode="auto">
          <a:xfrm>
            <a:off x="7198244" y="310513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0" name="Ellipse 29"/>
          <p:cNvSpPr/>
          <p:nvPr/>
        </p:nvSpPr>
        <p:spPr bwMode="auto">
          <a:xfrm>
            <a:off x="7198244" y="338048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1" name="Ellipse 30"/>
          <p:cNvSpPr/>
          <p:nvPr/>
        </p:nvSpPr>
        <p:spPr bwMode="auto">
          <a:xfrm>
            <a:off x="7198244" y="3655832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2" name="Ellipse 31"/>
          <p:cNvSpPr/>
          <p:nvPr/>
        </p:nvSpPr>
        <p:spPr bwMode="auto">
          <a:xfrm>
            <a:off x="7198244" y="3931183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33" name="Ellipse 32"/>
          <p:cNvSpPr/>
          <p:nvPr/>
        </p:nvSpPr>
        <p:spPr bwMode="auto">
          <a:xfrm>
            <a:off x="7198244" y="421086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34" name="Ellipse 33"/>
          <p:cNvSpPr/>
          <p:nvPr/>
        </p:nvSpPr>
        <p:spPr bwMode="auto">
          <a:xfrm>
            <a:off x="9921721" y="4954932"/>
            <a:ext cx="620773" cy="61752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6603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Lösung: Die Zähler als Teil der Daten ansehen und mitführen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19738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62513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49539"/>
              </p:ext>
            </p:extLst>
          </p:nvPr>
        </p:nvGraphicFramePr>
        <p:xfrm>
          <a:off x="4580938" y="2802767"/>
          <a:ext cx="2858054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6097"/>
                <a:gridCol w="457200"/>
                <a:gridCol w="591671"/>
                <a:gridCol w="3030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899840"/>
              </p:ext>
            </p:extLst>
          </p:nvPr>
        </p:nvGraphicFramePr>
        <p:xfrm>
          <a:off x="4580938" y="1218957"/>
          <a:ext cx="2858053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97133"/>
                <a:gridCol w="475129"/>
                <a:gridCol w="582706"/>
                <a:gridCol w="30308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611034" y="2307771"/>
            <a:ext cx="948499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15528"/>
              </p:ext>
            </p:extLst>
          </p:nvPr>
        </p:nvGraphicFramePr>
        <p:xfrm>
          <a:off x="8681223" y="1218957"/>
          <a:ext cx="306254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93718"/>
                <a:gridCol w="457200"/>
                <a:gridCol w="806824"/>
                <a:gridCol w="30480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32001"/>
              </p:ext>
            </p:extLst>
          </p:nvPr>
        </p:nvGraphicFramePr>
        <p:xfrm>
          <a:off x="8681221" y="2819035"/>
          <a:ext cx="306254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84755"/>
                <a:gridCol w="457200"/>
                <a:gridCol w="815789"/>
                <a:gridCol w="304800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19218"/>
                  <a:gd name="adj4" fmla="val 7077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19218"/>
                  <a:gd name="adj4" fmla="val 70771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 bwMode="auto">
          <a:xfrm>
            <a:off x="451623" y="1059543"/>
            <a:ext cx="4036654" cy="368662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451622" y="4746171"/>
            <a:ext cx="11214847" cy="1463401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Metriken müssen bis zur Orchestrierungsschicht gelangen und dort richtig behandelt werden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12" y="1708944"/>
            <a:ext cx="3810000" cy="3810000"/>
          </a:xfrm>
        </p:spPr>
      </p:pic>
      <p:sp>
        <p:nvSpPr>
          <p:cNvPr id="18" name="Inhaltsplatzhalter 17"/>
          <p:cNvSpPr>
            <a:spLocks noGrp="1"/>
          </p:cNvSpPr>
          <p:nvPr>
            <p:ph sz="half" idx="2"/>
          </p:nvPr>
        </p:nvSpPr>
        <p:spPr>
          <a:xfrm>
            <a:off x="9167751" y="1350963"/>
            <a:ext cx="2488173" cy="4525962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Wünschenswert:</a:t>
            </a:r>
          </a:p>
          <a:p>
            <a:r>
              <a:rPr lang="de-DE" sz="1600" dirty="0" smtClean="0"/>
              <a:t>Orchestrierung arbeitet nur mit den Nutzdaten und muss von den Zählern nichts wissen</a:t>
            </a:r>
          </a:p>
          <a:p>
            <a:endParaRPr lang="de-DE" sz="1600" dirty="0" smtClean="0"/>
          </a:p>
          <a:p>
            <a:r>
              <a:rPr lang="de-DE" sz="1600" dirty="0" smtClean="0"/>
              <a:t>Geschäftslogik kann ohne große Umstände einfach zählen, das Framework kümmert sich um den Rest</a:t>
            </a:r>
            <a:endParaRPr lang="de-DE" sz="1600" dirty="0"/>
          </a:p>
        </p:txBody>
      </p:sp>
      <p:sp>
        <p:nvSpPr>
          <p:cNvPr id="6" name="Rechteck 5"/>
          <p:cNvSpPr/>
          <p:nvPr/>
        </p:nvSpPr>
        <p:spPr bwMode="auto">
          <a:xfrm>
            <a:off x="5540188" y="1708944"/>
            <a:ext cx="3449433" cy="9356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Orchestration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5540188" y="3030070"/>
            <a:ext cx="3449433" cy="10634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Spark-aware Business</a:t>
            </a:r>
            <a:r>
              <a:rPr kumimoji="0" lang="de-DE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540188" y="4455459"/>
            <a:ext cx="3449433" cy="10634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</a:t>
            </a: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unaware</a:t>
            </a: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Business</a:t>
            </a:r>
            <a:r>
              <a:rPr kumimoji="0" lang="de-DE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" name="Gerade Verbindung mit Pfeil 9"/>
          <p:cNvCxnSpPr>
            <a:stCxn id="6" idx="2"/>
            <a:endCxn id="7" idx="0"/>
          </p:cNvCxnSpPr>
          <p:nvPr/>
        </p:nvCxnSpPr>
        <p:spPr bwMode="auto">
          <a:xfrm>
            <a:off x="7264905" y="2644588"/>
            <a:ext cx="0" cy="38548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Gerade Verbindung mit Pfeil 10"/>
          <p:cNvCxnSpPr>
            <a:stCxn id="7" idx="2"/>
            <a:endCxn id="8" idx="0"/>
          </p:cNvCxnSpPr>
          <p:nvPr/>
        </p:nvCxnSpPr>
        <p:spPr bwMode="auto">
          <a:xfrm>
            <a:off x="7264905" y="4093555"/>
            <a:ext cx="0" cy="36190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5122" name="Picture 2" descr="D:\projects\mgm\jug-saxony-workshop\src\slides\resources\images\1490832347_user 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479" y="3182619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projects\mgm\jug-saxony-workshop\src\slides\resources\images\1490832386_user 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36" y="4608008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projects\mgm\jug-saxony-workshop\src\slides\resources\images\1490832417_user 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35" y="1797573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Metriken müssen bis zur Orchestrierungsschicht gelangen und dort richtig behandelt werden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 bwMode="auto">
          <a:xfrm>
            <a:off x="7956468" y="1241121"/>
            <a:ext cx="3289464" cy="48984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Orchestration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576304" y="1241121"/>
            <a:ext cx="3366304" cy="4898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Spark-aware Business</a:t>
            </a:r>
            <a:r>
              <a:rPr kumimoji="0" lang="de-DE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61676"/>
              </p:ext>
            </p:extLst>
          </p:nvPr>
        </p:nvGraphicFramePr>
        <p:xfrm>
          <a:off x="887712" y="395979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90675"/>
              </p:ext>
            </p:extLst>
          </p:nvPr>
        </p:nvGraphicFramePr>
        <p:xfrm>
          <a:off x="887712" y="228098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Ellipse 16"/>
          <p:cNvSpPr/>
          <p:nvPr/>
        </p:nvSpPr>
        <p:spPr bwMode="auto">
          <a:xfrm>
            <a:off x="3509730" y="2310966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9" name="Ellipse 18"/>
          <p:cNvSpPr/>
          <p:nvPr/>
        </p:nvSpPr>
        <p:spPr bwMode="auto">
          <a:xfrm>
            <a:off x="3509730" y="2586317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0" name="Ellipse 19"/>
          <p:cNvSpPr/>
          <p:nvPr/>
        </p:nvSpPr>
        <p:spPr bwMode="auto">
          <a:xfrm>
            <a:off x="3509730" y="2861668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1" name="Ellipse 20"/>
          <p:cNvSpPr/>
          <p:nvPr/>
        </p:nvSpPr>
        <p:spPr bwMode="auto">
          <a:xfrm>
            <a:off x="3509730" y="313701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2" name="Ellipse 21"/>
          <p:cNvSpPr/>
          <p:nvPr/>
        </p:nvSpPr>
        <p:spPr bwMode="auto">
          <a:xfrm>
            <a:off x="3509730" y="341237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3" name="Ellipse 22"/>
          <p:cNvSpPr/>
          <p:nvPr/>
        </p:nvSpPr>
        <p:spPr bwMode="auto">
          <a:xfrm>
            <a:off x="3505018" y="398680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4" name="Ellipse 23"/>
          <p:cNvSpPr/>
          <p:nvPr/>
        </p:nvSpPr>
        <p:spPr bwMode="auto">
          <a:xfrm>
            <a:off x="3505018" y="426216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5" name="Ellipse 24"/>
          <p:cNvSpPr/>
          <p:nvPr/>
        </p:nvSpPr>
        <p:spPr bwMode="auto">
          <a:xfrm>
            <a:off x="3505018" y="453751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6" name="Ellipse 25"/>
          <p:cNvSpPr/>
          <p:nvPr/>
        </p:nvSpPr>
        <p:spPr bwMode="auto">
          <a:xfrm>
            <a:off x="3505018" y="4812862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7" name="Ellipse 26"/>
          <p:cNvSpPr/>
          <p:nvPr/>
        </p:nvSpPr>
        <p:spPr bwMode="auto">
          <a:xfrm>
            <a:off x="3505018" y="5088213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3505018" y="536789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34" name="Rechteck 33"/>
          <p:cNvSpPr/>
          <p:nvPr/>
        </p:nvSpPr>
        <p:spPr bwMode="auto">
          <a:xfrm>
            <a:off x="4214751" y="2530627"/>
            <a:ext cx="3469573" cy="2226545"/>
          </a:xfrm>
          <a:prstGeom prst="rect">
            <a:avLst/>
          </a:prstGeom>
          <a:noFill/>
          <a:ln w="12700"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Gefaltete Ecke 29"/>
          <p:cNvSpPr/>
          <p:nvPr/>
        </p:nvSpPr>
        <p:spPr bwMode="auto">
          <a:xfrm>
            <a:off x="5682343" y="3080153"/>
            <a:ext cx="534389" cy="604170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36" name="Gefaltete Ecke 35"/>
          <p:cNvSpPr/>
          <p:nvPr/>
        </p:nvSpPr>
        <p:spPr bwMode="auto">
          <a:xfrm>
            <a:off x="5682342" y="3991077"/>
            <a:ext cx="534389" cy="604170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cxnSp>
        <p:nvCxnSpPr>
          <p:cNvPr id="33" name="Gerade Verbindung mit Pfeil 32"/>
          <p:cNvCxnSpPr>
            <a:stCxn id="22" idx="6"/>
            <a:endCxn id="30" idx="1"/>
          </p:cNvCxnSpPr>
          <p:nvPr/>
        </p:nvCxnSpPr>
        <p:spPr bwMode="auto">
          <a:xfrm flipV="1">
            <a:off x="3745766" y="3382238"/>
            <a:ext cx="1936577" cy="139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9" name="Gerade Verbindung mit Pfeil 38"/>
          <p:cNvCxnSpPr>
            <a:stCxn id="28" idx="6"/>
            <a:endCxn id="36" idx="1"/>
          </p:cNvCxnSpPr>
          <p:nvPr/>
        </p:nvCxnSpPr>
        <p:spPr bwMode="auto">
          <a:xfrm flipV="1">
            <a:off x="3741054" y="4293162"/>
            <a:ext cx="1941288" cy="1184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pic>
        <p:nvPicPr>
          <p:cNvPr id="1026" name="Picture 2" descr="D:\projects\mgm\jug-saxony-workshop\src\slides\resources\images\hdfs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751" y="2621270"/>
            <a:ext cx="1125619" cy="6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 bwMode="auto">
          <a:xfrm>
            <a:off x="8320087" y="1680456"/>
            <a:ext cx="2562225" cy="42917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</a:t>
            </a:r>
            <a:endParaRPr kumimoji="0" lang="en-US" sz="1200" b="0" i="0" u="none" strike="noStrike" cap="none" normalizeH="0" dirty="0" err="1" smtClean="0">
              <a:ln>
                <a:noFill/>
              </a:ln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8843962" y="2088391"/>
            <a:ext cx="1514475" cy="2828656"/>
          </a:xfrm>
          <a:prstGeom prst="rect">
            <a:avLst/>
          </a:prstGeom>
          <a:solidFill>
            <a:srgbClr val="A7D9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Spezifischer Code</a:t>
            </a:r>
            <a:endParaRPr kumimoji="0" lang="en-US" sz="1200" b="0" i="0" u="none" strike="noStrike" cap="none" normalizeH="0" dirty="0" err="1" smtClean="0">
              <a:ln>
                <a:noFill/>
              </a:ln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9" name="Gerade Verbindung mit Pfeil 28"/>
          <p:cNvCxnSpPr/>
          <p:nvPr/>
        </p:nvCxnSpPr>
        <p:spPr bwMode="auto">
          <a:xfrm flipH="1" flipV="1">
            <a:off x="3942610" y="2105520"/>
            <a:ext cx="4901352" cy="4251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Gerade Verbindung mit Pfeil 30"/>
          <p:cNvCxnSpPr/>
          <p:nvPr/>
        </p:nvCxnSpPr>
        <p:spPr bwMode="auto">
          <a:xfrm flipV="1">
            <a:off x="3942608" y="4647341"/>
            <a:ext cx="4901354" cy="11359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5" name="Ellipse 34"/>
          <p:cNvSpPr/>
          <p:nvPr/>
        </p:nvSpPr>
        <p:spPr bwMode="auto">
          <a:xfrm>
            <a:off x="9394810" y="5345218"/>
            <a:ext cx="412780" cy="41859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  <p:cxnSp>
        <p:nvCxnSpPr>
          <p:cNvPr id="37" name="Gerade Verbindung mit Pfeil 36"/>
          <p:cNvCxnSpPr>
            <a:stCxn id="36" idx="3"/>
            <a:endCxn id="35" idx="2"/>
          </p:cNvCxnSpPr>
          <p:nvPr/>
        </p:nvCxnSpPr>
        <p:spPr bwMode="auto">
          <a:xfrm>
            <a:off x="6216731" y="4293162"/>
            <a:ext cx="3178079" cy="1261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8" name="Gerade Verbindung mit Pfeil 37"/>
          <p:cNvCxnSpPr>
            <a:stCxn id="30" idx="3"/>
            <a:endCxn id="35" idx="1"/>
          </p:cNvCxnSpPr>
          <p:nvPr/>
        </p:nvCxnSpPr>
        <p:spPr bwMode="auto">
          <a:xfrm>
            <a:off x="6216732" y="3382238"/>
            <a:ext cx="3238528" cy="2024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629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Frameworks wie Spark nehmen einem die Arbeit ab, Programme skalierbar auf Clustern auszuführen</a:t>
            </a:r>
          </a:p>
          <a:p>
            <a:r>
              <a:rPr lang="de-DE" dirty="0" smtClean="0"/>
              <a:t>Allerdings muss man seine Programme dafür funktional formulieren</a:t>
            </a:r>
          </a:p>
          <a:p>
            <a:r>
              <a:rPr lang="de-DE" dirty="0" smtClean="0"/>
              <a:t>Mit Spark ist die Produktivität dabei zunächst sehr hoch (mit Spark SQL ggf. noch höher)</a:t>
            </a:r>
            <a:endParaRPr lang="de-DE" dirty="0" smtClean="0"/>
          </a:p>
          <a:p>
            <a:r>
              <a:rPr lang="de-DE" dirty="0" smtClean="0"/>
              <a:t>Aber: In komplexen Verarbeitungsketten ergeben sich unweigerlich Anforderungen, die nicht ohne Weiteres von Spark abgedeckt werden, beispielsweise „Nebenwirkungen“</a:t>
            </a:r>
          </a:p>
          <a:p>
            <a:r>
              <a:rPr lang="de-DE" dirty="0" smtClean="0"/>
              <a:t>Im Unternehmensumfeld wünscht man sich möglichst viel Framework, damit sich jeder auf seine spezielle Funktionalität konzentrieren kann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Framework-Funktionalität für Nebenwirkungen wie Zähler lässt sich erreichen, indem die Spark </a:t>
            </a:r>
            <a:r>
              <a:rPr lang="de-DE" dirty="0" err="1" smtClean="0"/>
              <a:t>Executor</a:t>
            </a:r>
            <a:r>
              <a:rPr lang="de-DE" dirty="0" smtClean="0"/>
              <a:t> die Daten zum Schluss in ein eigenes HDFS-Datei schreiben</a:t>
            </a:r>
          </a:p>
          <a:p>
            <a:r>
              <a:rPr lang="de-DE" dirty="0" smtClean="0"/>
              <a:t>Die Orchestrierungsschicht (Spark Driver) kann dann verborgene Framework-Funktionalität beinhalten, die diese Dateien liest, konsolidiert und längerfristig abspeichert</a:t>
            </a:r>
            <a:endParaRPr lang="de-DE" dirty="0"/>
          </a:p>
        </p:txBody>
      </p:sp>
      <p:pic>
        <p:nvPicPr>
          <p:cNvPr id="1026" name="Picture 2" descr="C:\projects\jug-saxony-workshop\src\slides\resources\images\Spark-logo-192x10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181475"/>
            <a:ext cx="1828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schmeisser\Downloads\leipz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1945"/>
            <a:ext cx="12192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mgm</a:t>
            </a:r>
            <a:r>
              <a:rPr lang="en-US" dirty="0" smtClean="0"/>
              <a:t> </a:t>
            </a:r>
            <a:r>
              <a:rPr lang="en-US" dirty="0" err="1" smtClean="0"/>
              <a:t>freut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Bewerbungen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Werkstudent</a:t>
            </a:r>
            <a:r>
              <a:rPr lang="en-US" dirty="0" smtClean="0"/>
              <a:t>,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Masterarbeit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Vollzeitjobs</a:t>
            </a:r>
            <a:r>
              <a:rPr lang="en-US" dirty="0" smtClean="0"/>
              <a:t>!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82936"/>
              </p:ext>
            </p:extLst>
          </p:nvPr>
        </p:nvGraphicFramePr>
        <p:xfrm>
          <a:off x="6147925" y="4799240"/>
          <a:ext cx="4988162" cy="1077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26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776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Michael Schmeißer</a:t>
                      </a:r>
                    </a:p>
                    <a:p>
                      <a:r>
                        <a:rPr lang="de-DE" dirty="0">
                          <a:hlinkClick r:id="rId3"/>
                        </a:rPr>
                        <a:t>michael.schmeisser@mgm-tp.com</a:t>
                      </a:r>
                      <a:endParaRPr lang="de-DE" dirty="0"/>
                    </a:p>
                    <a:p>
                      <a:r>
                        <a:rPr lang="de-DE" dirty="0"/>
                        <a:t>mgm </a:t>
                      </a:r>
                      <a:r>
                        <a:rPr lang="de-DE" dirty="0" err="1"/>
                        <a:t>technology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partners</a:t>
                      </a:r>
                      <a:r>
                        <a:rPr lang="de-DE" dirty="0"/>
                        <a:t> GmbH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9" name="Picture 2" descr="C:\Seafile\Meine Bibliothek\Michael Schmeißer_400x600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147925" y="4799239"/>
            <a:ext cx="1077686" cy="10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projects\mgm\jug-saxony-workshop\src\slides\resources\images\220px-Git-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55" y="4824682"/>
            <a:ext cx="1324900" cy="55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projects\mgm\jug-saxony-workshop\src\slides\resources\images\jira_rbg_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560" y="5689656"/>
            <a:ext cx="1313590" cy="5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projects\mgm\jug-saxony-workshop\src\slides\resources\images\1490828991_1416364765_java_coffee_x_cup_applic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73" y="5085892"/>
            <a:ext cx="824727" cy="82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projects\mgm\jug-saxony-workshop\src\slides\resources\images\EC-Gerri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925" y="4840232"/>
            <a:ext cx="941074" cy="87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9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449263" y="1341438"/>
            <a:ext cx="10390187" cy="4533900"/>
          </a:xfrm>
          <a:prstGeom prst="rect">
            <a:avLst/>
          </a:prstGeom>
        </p:spPr>
        <p:txBody>
          <a:bodyPr/>
          <a:lstStyle/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www.iconfinder.com/icons/1886978/commerce_market_open_shop_shopping_store_icon#size=256</a:t>
            </a:r>
            <a:endParaRPr lang="en-US" sz="1400" dirty="0" smtClean="0"/>
          </a:p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www.iconfinder.com/icons/1872628/analysis_data_laptop_pie_tab_icon#size=128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www.iconfinder.com/icons/1872631/communication_email_envelope_letter_mail_message_send_icon#size=128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www.iconfinder.com/icons/63466/cloud_computing_data_center_datacenter_hosting_server_servers_icon#size=128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6"/>
              </a:rPr>
              <a:t>https://</a:t>
            </a:r>
            <a:r>
              <a:rPr lang="en-US" sz="1400" dirty="0" smtClean="0">
                <a:hlinkClick r:id="rId6"/>
              </a:rPr>
              <a:t>www.iconfinder.com/icons/290138/document_extension_file_format_paper_icon#size=128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7"/>
              </a:rPr>
              <a:t>https://de.wikipedia.org/wiki/Git#/</a:t>
            </a:r>
            <a:r>
              <a:rPr lang="en-US" sz="1400" dirty="0" smtClean="0">
                <a:hlinkClick r:id="rId7"/>
              </a:rPr>
              <a:t>media/File:Git-logo.svg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8"/>
              </a:rPr>
              <a:t>https://design.atlassian.com/how-we-design/resources</a:t>
            </a:r>
            <a:r>
              <a:rPr lang="en-US" sz="1400" dirty="0" smtClean="0">
                <a:hlinkClick r:id="rId8"/>
              </a:rPr>
              <a:t>/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9"/>
              </a:rPr>
              <a:t>https://</a:t>
            </a:r>
            <a:r>
              <a:rPr lang="en-US" sz="1400" dirty="0" smtClean="0">
                <a:hlinkClick r:id="rId9"/>
              </a:rPr>
              <a:t>www.iconfinder.com/icons/369797/application_coffee_cup_java_x_icon#size=128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0"/>
              </a:rPr>
              <a:t>http://</a:t>
            </a:r>
            <a:r>
              <a:rPr lang="en-US" sz="1400" dirty="0" smtClean="0">
                <a:hlinkClick r:id="rId10"/>
              </a:rPr>
              <a:t>electric-cloud.com/wp-content/uploads/2014/09/EC-Gerrit.png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1"/>
              </a:rPr>
              <a:t>https://</a:t>
            </a:r>
            <a:r>
              <a:rPr lang="en-US" sz="1400" dirty="0" smtClean="0">
                <a:hlinkClick r:id="rId11"/>
              </a:rPr>
              <a:t>www.iconfinder.com/icons/6711/pink_user_icon#size=128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2"/>
              </a:rPr>
              <a:t>https://</a:t>
            </a:r>
            <a:r>
              <a:rPr lang="en-US" sz="1400" dirty="0" smtClean="0">
                <a:hlinkClick r:id="rId12"/>
              </a:rPr>
              <a:t>www.iconfinder.com/icons/6710/guy_red_user_icon#size=128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3"/>
              </a:rPr>
              <a:t>https://</a:t>
            </a:r>
            <a:r>
              <a:rPr lang="en-US" sz="1400" dirty="0" smtClean="0">
                <a:hlinkClick r:id="rId13"/>
              </a:rPr>
              <a:t>www.iconfinder.com/icons/6709/green_user_icon#size=128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4"/>
              </a:rPr>
              <a:t>https://</a:t>
            </a:r>
            <a:r>
              <a:rPr lang="en-US" sz="1400" dirty="0" smtClean="0">
                <a:hlinkClick r:id="rId14"/>
              </a:rPr>
              <a:t>hadoop.apache.org/docs/r2.4.1/hadoop-project-dist/hadoop-hdfs/images/hdfs-logo.jpg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r>
              <a:rPr lang="en-US" sz="1400" dirty="0">
                <a:hlinkClick r:id="rId15"/>
              </a:rPr>
              <a:t>https://de.wikipedia.org/wiki/Apache_Spark#/</a:t>
            </a:r>
            <a:r>
              <a:rPr lang="en-US" sz="1400" dirty="0" smtClean="0">
                <a:hlinkClick r:id="rId15"/>
              </a:rPr>
              <a:t>media/File:Spark-logo-192x100px.png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von Bildern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Innovation </a:t>
            </a:r>
            <a:r>
              <a:rPr lang="de-DE" dirty="0" err="1"/>
              <a:t>Implemented</a:t>
            </a:r>
            <a:r>
              <a:rPr lang="de-DE" dirty="0"/>
              <a:t>.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571647" y="3311405"/>
            <a:ext cx="26781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</a:t>
            </a:r>
            <a:r>
              <a:rPr lang="de-DE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Schmeißer</a:t>
            </a:r>
            <a:endPara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mgm</a:t>
            </a:r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technology partners GmbH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Frankfurter Ring 105a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80807 </a:t>
            </a:r>
            <a:r>
              <a:rPr lang="de-DE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Tel.:	+49 (0) 89 / 35 86 80-0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Fax:	+49 (0) 89 / 35 86 80-288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http://www.mgm-tp.com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Michael.Schmeisser@mgm-tp.com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73" y="2005891"/>
            <a:ext cx="652055" cy="65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fik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5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fik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fik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1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fik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fik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fik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7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fik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7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8031094" y="2684398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14600" y="2675831"/>
            <a:ext cx="793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500211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248399" y="2675831"/>
            <a:ext cx="7810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62799" y="2675831"/>
            <a:ext cx="7874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Cologne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6997949" y="2685008"/>
            <a:ext cx="8382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289549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Grenoble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6165284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363222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</a:t>
            </a:r>
          </a:p>
        </p:txBody>
      </p:sp>
    </p:spTree>
    <p:extLst>
      <p:ext uri="{BB962C8B-B14F-4D97-AF65-F5344CB8AC3E}">
        <p14:creationId xmlns:p14="http://schemas.microsoft.com/office/powerpoint/2010/main" val="31258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4"/>
          <p:cNvSpPr txBox="1">
            <a:spLocks/>
          </p:cNvSpPr>
          <p:nvPr/>
        </p:nvSpPr>
        <p:spPr>
          <a:xfrm>
            <a:off x="457200" y="345017"/>
            <a:ext cx="8229600" cy="49106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 smtClean="0"/>
              <a:t>22 </a:t>
            </a:r>
            <a:r>
              <a:rPr lang="en-US" dirty="0" err="1"/>
              <a:t>Jahre</a:t>
            </a:r>
            <a:r>
              <a:rPr lang="en-US" dirty="0"/>
              <a:t> mgm technology partners</a:t>
            </a:r>
            <a:endParaRPr lang="de-DE" altLang="de-DE" sz="2000" kern="0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786706" y="5693453"/>
            <a:ext cx="1774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800" dirty="0" smtClean="0">
                <a:latin typeface="Open Sans" panose="020B0606030504020204" pitchFamily="34" charset="0"/>
              </a:rPr>
              <a:t>Mitglied der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70"/>
          <a:stretch/>
        </p:blipFill>
        <p:spPr bwMode="auto">
          <a:xfrm>
            <a:off x="1174926" y="5898020"/>
            <a:ext cx="925635" cy="15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/>
          <p:cNvSpPr/>
          <p:nvPr/>
        </p:nvSpPr>
        <p:spPr bwMode="auto">
          <a:xfrm>
            <a:off x="516901" y="4119331"/>
            <a:ext cx="2396889" cy="445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mgm te</a:t>
            </a:r>
            <a:r>
              <a:rPr kumimoji="0" lang="de-DE" sz="10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chnology partners</a:t>
            </a:r>
          </a:p>
        </p:txBody>
      </p:sp>
      <p:sp>
        <p:nvSpPr>
          <p:cNvPr id="14" name="Rechteck 13"/>
          <p:cNvSpPr/>
          <p:nvPr/>
        </p:nvSpPr>
        <p:spPr bwMode="auto">
          <a:xfrm>
            <a:off x="516900" y="4627230"/>
            <a:ext cx="2396889" cy="4454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0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mgm </a:t>
            </a:r>
            <a:r>
              <a:rPr kumimoji="0" lang="de-DE" sz="100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consulting</a:t>
            </a:r>
            <a:r>
              <a:rPr kumimoji="0" lang="de-DE" sz="10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partners</a:t>
            </a:r>
          </a:p>
        </p:txBody>
      </p:sp>
      <p:sp>
        <p:nvSpPr>
          <p:cNvPr id="15" name="Rechteck 14"/>
          <p:cNvSpPr/>
          <p:nvPr/>
        </p:nvSpPr>
        <p:spPr bwMode="auto">
          <a:xfrm>
            <a:off x="516901" y="5135129"/>
            <a:ext cx="2396889" cy="445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</a:t>
            </a:r>
            <a:r>
              <a:rPr kumimoji="0" lang="de-DE" sz="10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gm </a:t>
            </a:r>
            <a:r>
              <a:rPr kumimoji="0" lang="de-DE" sz="100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security</a:t>
            </a:r>
            <a:r>
              <a:rPr kumimoji="0" lang="de-DE" sz="10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partners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516900" y="6289482"/>
            <a:ext cx="1025653" cy="3816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19" name="Picture 2" descr="\\Mac\Home\Downloads\mgm Logo\mgm Logo tp 2016 RGB SM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51"/>
          <a:stretch/>
        </p:blipFill>
        <p:spPr bwMode="auto">
          <a:xfrm>
            <a:off x="992809" y="3558253"/>
            <a:ext cx="1233546" cy="41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2622" y="1184606"/>
            <a:ext cx="9181367" cy="557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05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Problemstellung: Wie erstelle ich Programme, die steigende Eingabedatenmengen mit mehr Hardware genauso schnell verarbeiten?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Kommt auf die Programme an – im einfachen Fall benötigt das Programm nie eine globale Sicht auf alle Daten, dann kann man die Daten und das Programm einfach auf die zur Verfügung stehenden Rechner („Knoten“) verteilen</a:t>
            </a:r>
          </a:p>
          <a:p>
            <a:r>
              <a:rPr lang="de-DE" dirty="0"/>
              <a:t>Hilfsmittel: (Teilweise) Funktionale Formalisierung des Programms mithilfe von Funktionen höherer </a:t>
            </a:r>
            <a:r>
              <a:rPr lang="de-DE" dirty="0" smtClean="0"/>
              <a:t>Ordnung</a:t>
            </a:r>
          </a:p>
          <a:p>
            <a:endParaRPr lang="de-DE" sz="1600" dirty="0"/>
          </a:p>
          <a:p>
            <a:pPr marL="358650" lvl="1" indent="0">
              <a:buNone/>
            </a:pPr>
            <a:r>
              <a:rPr lang="de-DE" sz="1600" dirty="0" err="1"/>
              <a:t>map</a:t>
            </a:r>
            <a:r>
              <a:rPr lang="de-DE" sz="1600" dirty="0"/>
              <a:t> :: (a -&gt; b) -&gt; [a] -&gt; [b]  </a:t>
            </a:r>
          </a:p>
          <a:p>
            <a:pPr marL="358650" lvl="1" indent="0">
              <a:buNone/>
            </a:pPr>
            <a:r>
              <a:rPr lang="de-DE" sz="1600" dirty="0" err="1"/>
              <a:t>map</a:t>
            </a:r>
            <a:r>
              <a:rPr lang="de-DE" sz="1600" dirty="0"/>
              <a:t> _ [] = []  </a:t>
            </a:r>
          </a:p>
          <a:p>
            <a:pPr marL="358650" lvl="1" indent="0">
              <a:buNone/>
            </a:pPr>
            <a:r>
              <a:rPr lang="de-DE" sz="1600" dirty="0" err="1"/>
              <a:t>map</a:t>
            </a:r>
            <a:r>
              <a:rPr lang="de-DE" sz="1600" dirty="0"/>
              <a:t> f (</a:t>
            </a:r>
            <a:r>
              <a:rPr lang="de-DE" sz="1600" dirty="0" err="1"/>
              <a:t>x:xs</a:t>
            </a:r>
            <a:r>
              <a:rPr lang="de-DE" sz="1600" dirty="0"/>
              <a:t>) = f x : </a:t>
            </a:r>
            <a:r>
              <a:rPr lang="de-DE" sz="1600" dirty="0" err="1"/>
              <a:t>map</a:t>
            </a:r>
            <a:r>
              <a:rPr lang="de-DE" sz="1600" dirty="0"/>
              <a:t> f </a:t>
            </a:r>
            <a:r>
              <a:rPr lang="de-DE" sz="1600" dirty="0" err="1"/>
              <a:t>xs</a:t>
            </a:r>
            <a:r>
              <a:rPr lang="de-DE" sz="1600" dirty="0"/>
              <a:t> </a:t>
            </a:r>
          </a:p>
          <a:p>
            <a:pPr marL="358650" lvl="1" indent="0">
              <a:buNone/>
            </a:pPr>
            <a:r>
              <a:rPr lang="en-US" sz="1600" dirty="0"/>
              <a:t>map(\x -&gt; (take 2 x))["foo","bar","</a:t>
            </a:r>
            <a:r>
              <a:rPr lang="en-US" sz="1600" dirty="0" err="1"/>
              <a:t>baz</a:t>
            </a:r>
            <a:r>
              <a:rPr lang="en-US" sz="1600" dirty="0"/>
              <a:t>"]</a:t>
            </a:r>
          </a:p>
          <a:p>
            <a:pPr marL="358650" lvl="1" indent="0">
              <a:buNone/>
            </a:pPr>
            <a:r>
              <a:rPr lang="en-US" sz="1600" dirty="0"/>
              <a:t>["</a:t>
            </a:r>
            <a:r>
              <a:rPr lang="en-US" sz="1600" dirty="0" err="1"/>
              <a:t>fo</a:t>
            </a:r>
            <a:r>
              <a:rPr lang="en-US" sz="1600" dirty="0"/>
              <a:t>","</a:t>
            </a:r>
            <a:r>
              <a:rPr lang="en-US" sz="1600" dirty="0" err="1"/>
              <a:t>ba</a:t>
            </a:r>
            <a:r>
              <a:rPr lang="en-US" sz="1600" dirty="0"/>
              <a:t>","</a:t>
            </a:r>
            <a:r>
              <a:rPr lang="en-US" sz="1600" dirty="0" err="1"/>
              <a:t>ba</a:t>
            </a:r>
            <a:r>
              <a:rPr lang="en-US" sz="1600" dirty="0" smtClean="0"/>
              <a:t>"]</a:t>
            </a:r>
            <a:endParaRPr lang="en-US" sz="16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Beispiele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Erstelle mir eine Zusammenfassung für jeden Wikipedia-Artikel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Eingabe: Alle Wikipedia-Artikel (beständig wachsend + veränderlich)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Ausgabe: Artikel-ID  Zusammenfassung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Berechne mir die relevantesten Artikel je nach Term</a:t>
            </a:r>
          </a:p>
          <a:p>
            <a:pPr marL="701550" lvl="1" indent="-342900"/>
            <a:r>
              <a:rPr lang="de-DE" dirty="0"/>
              <a:t>Eingabe: Alle Wikipedia-Artikel</a:t>
            </a:r>
          </a:p>
          <a:p>
            <a:pPr marL="701550" lvl="1" indent="-342900"/>
            <a:r>
              <a:rPr lang="de-DE" dirty="0"/>
              <a:t>Ausgabe: Term </a:t>
            </a:r>
            <a:r>
              <a:rPr lang="de-DE" dirty="0">
                <a:sym typeface="Wingdings" panose="05000000000000000000" pitchFamily="2" charset="2"/>
              </a:rPr>
              <a:t> relevanteste Artikel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iger Pfeil 14"/>
          <p:cNvSpPr/>
          <p:nvPr/>
        </p:nvSpPr>
        <p:spPr bwMode="auto">
          <a:xfrm rot="16200000" flipV="1">
            <a:off x="4524812" y="2821742"/>
            <a:ext cx="643016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hteckiger Pfeil 6"/>
          <p:cNvSpPr/>
          <p:nvPr/>
        </p:nvSpPr>
        <p:spPr bwMode="auto">
          <a:xfrm rot="5400000">
            <a:off x="4510843" y="738946"/>
            <a:ext cx="670954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Aggregation von Marktforschungsdaten</a:t>
            </a:r>
            <a:endParaRPr lang="de-DE" dirty="0"/>
          </a:p>
        </p:txBody>
      </p:sp>
      <p:pic>
        <p:nvPicPr>
          <p:cNvPr id="102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137795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387350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 bwMode="white">
          <a:xfrm>
            <a:off x="1696085" y="291127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1</a:t>
            </a:r>
          </a:p>
        </p:txBody>
      </p:sp>
      <p:sp>
        <p:nvSpPr>
          <p:cNvPr id="8" name="Textfeld 7"/>
          <p:cNvSpPr txBox="1"/>
          <p:nvPr/>
        </p:nvSpPr>
        <p:spPr bwMode="white">
          <a:xfrm>
            <a:off x="1696085" y="541063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2</a:t>
            </a:r>
          </a:p>
        </p:txBody>
      </p:sp>
      <p:pic>
        <p:nvPicPr>
          <p:cNvPr id="1027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173291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422846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rojects\mgm\jug-saxony-workshop\src\slides\resources\images\1490810845_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40" y="260945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rojects\mgm\jug-saxony-workshop\src\slides\resources\images\1490810940_data-center-px-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30" y="281265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rechts 8"/>
          <p:cNvSpPr/>
          <p:nvPr/>
        </p:nvSpPr>
        <p:spPr bwMode="auto">
          <a:xfrm>
            <a:off x="7155180" y="3095030"/>
            <a:ext cx="1314450" cy="65444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de-DE" sz="1200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Eingabedaten: Verkaufsdaten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1: </a:t>
            </a:r>
            <a:r>
              <a:rPr lang="de-DE" b="1" dirty="0" err="1" smtClean="0"/>
              <a:t>MideaMarkt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2: </a:t>
            </a:r>
            <a:r>
              <a:rPr lang="de-DE" b="1" dirty="0" err="1" smtClean="0"/>
              <a:t>Sutarn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99807"/>
              </p:ext>
            </p:extLst>
          </p:nvPr>
        </p:nvGraphicFramePr>
        <p:xfrm>
          <a:off x="457200" y="2331296"/>
          <a:ext cx="528066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KU6519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09484"/>
              </p:ext>
            </p:extLst>
          </p:nvPr>
        </p:nvGraphicFramePr>
        <p:xfrm>
          <a:off x="6147925" y="2331296"/>
          <a:ext cx="5280661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160€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J6289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6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Ausgabedaten: Nach Produkten aggregierter Bericht pro Produktgruppe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Bericht für Produktgruppe Fernseher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Bericht für Produktgruppe Kabel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Bericht für Produktgruppe </a:t>
            </a:r>
            <a:r>
              <a:rPr lang="de-DE" dirty="0" smtClean="0"/>
              <a:t>Smartphones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39988"/>
              </p:ext>
            </p:extLst>
          </p:nvPr>
        </p:nvGraphicFramePr>
        <p:xfrm>
          <a:off x="84328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10.800€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1.520€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3.200€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15.520€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89501"/>
              </p:ext>
            </p:extLst>
          </p:nvPr>
        </p:nvGraphicFramePr>
        <p:xfrm>
          <a:off x="651637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680€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1.120€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2.550€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65875"/>
              </p:ext>
            </p:extLst>
          </p:nvPr>
        </p:nvGraphicFramePr>
        <p:xfrm>
          <a:off x="843280" y="4280746"/>
          <a:ext cx="3579749" cy="148336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1.600€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210€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1.810€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3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84547" y="1350963"/>
            <a:ext cx="2080260" cy="4525962"/>
          </a:xfrm>
        </p:spPr>
        <p:txBody>
          <a:bodyPr/>
          <a:lstStyle/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err="1" smtClean="0"/>
              <a:t>filter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040380" y="1364616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flatMap</a:t>
            </a:r>
            <a:endParaRPr lang="de-DE" kern="0" dirty="0" smtClean="0"/>
          </a:p>
          <a:p>
            <a:r>
              <a:rPr lang="de-DE" kern="0" dirty="0" err="1" smtClean="0"/>
              <a:t>mapPartitions</a:t>
            </a:r>
            <a:endParaRPr lang="de-DE" kern="0" dirty="0" smtClean="0"/>
          </a:p>
          <a:p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</p:txBody>
      </p:sp>
      <p:sp>
        <p:nvSpPr>
          <p:cNvPr id="181" name="Inhaltsplatzhalter 2"/>
          <p:cNvSpPr txBox="1">
            <a:spLocks/>
          </p:cNvSpPr>
          <p:nvPr/>
        </p:nvSpPr>
        <p:spPr bwMode="auto">
          <a:xfrm>
            <a:off x="6381851" y="1358156"/>
            <a:ext cx="20802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reduce</a:t>
            </a:r>
            <a:endParaRPr lang="de-DE" kern="0" dirty="0" smtClean="0"/>
          </a:p>
          <a:p>
            <a:r>
              <a:rPr lang="de-DE" kern="0" dirty="0" err="1" smtClean="0"/>
              <a:t>reduceByKey</a:t>
            </a: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</p:txBody>
      </p:sp>
      <p:sp>
        <p:nvSpPr>
          <p:cNvPr id="182" name="Inhaltsplatzhalter 2"/>
          <p:cNvSpPr txBox="1">
            <a:spLocks/>
          </p:cNvSpPr>
          <p:nvPr/>
        </p:nvSpPr>
        <p:spPr bwMode="auto">
          <a:xfrm>
            <a:off x="8369583" y="1371809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aggregateByKey</a:t>
            </a:r>
            <a:endParaRPr lang="de-DE" kern="0" dirty="0" smtClean="0"/>
          </a:p>
          <a:p>
            <a:endParaRPr lang="de-DE" kern="0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685549" y="1116681"/>
            <a:ext cx="4843381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 für Funktionen höherer Ordnung, die Spark unterstützt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5994107" y="1116681"/>
            <a:ext cx="4726434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0" name="Gerade Verbindung mit Pfeil 89"/>
          <p:cNvCxnSpPr>
            <a:stCxn id="9" idx="3"/>
            <a:endCxn id="39" idx="1"/>
          </p:cNvCxnSpPr>
          <p:nvPr/>
        </p:nvCxnSpPr>
        <p:spPr bwMode="auto">
          <a:xfrm>
            <a:off x="7754476" y="2644699"/>
            <a:ext cx="1885968" cy="17271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1" name="Gerade Verbindung mit Pfeil 90"/>
          <p:cNvCxnSpPr>
            <a:stCxn id="20" idx="3"/>
            <a:endCxn id="88" idx="1"/>
          </p:cNvCxnSpPr>
          <p:nvPr/>
        </p:nvCxnSpPr>
        <p:spPr bwMode="auto">
          <a:xfrm>
            <a:off x="7393323" y="4063149"/>
            <a:ext cx="1582333" cy="6246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5" name="Gerade Verbindung mit Pfeil 94"/>
          <p:cNvCxnSpPr>
            <a:stCxn id="18" idx="3"/>
            <a:endCxn id="38" idx="1"/>
          </p:cNvCxnSpPr>
          <p:nvPr/>
        </p:nvCxnSpPr>
        <p:spPr bwMode="auto">
          <a:xfrm>
            <a:off x="7088888" y="3747222"/>
            <a:ext cx="1886768" cy="6246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1" name="Gerade Verbindung mit Pfeil 100"/>
          <p:cNvCxnSpPr>
            <a:stCxn id="25" idx="3"/>
            <a:endCxn id="40" idx="2"/>
          </p:cNvCxnSpPr>
          <p:nvPr/>
        </p:nvCxnSpPr>
        <p:spPr bwMode="auto">
          <a:xfrm flipV="1">
            <a:off x="7362338" y="4793427"/>
            <a:ext cx="2503823" cy="3983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6" name="Gerade Verbindung mit Pfeil 105"/>
          <p:cNvCxnSpPr>
            <a:stCxn id="8" idx="0"/>
            <a:endCxn id="34" idx="0"/>
          </p:cNvCxnSpPr>
          <p:nvPr/>
        </p:nvCxnSpPr>
        <p:spPr bwMode="auto">
          <a:xfrm rot="16200000" flipH="1">
            <a:off x="8215537" y="1184794"/>
            <a:ext cx="305113" cy="3013651"/>
          </a:xfrm>
          <a:prstGeom prst="curvedConnector3">
            <a:avLst>
              <a:gd name="adj1" fmla="val -7492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9" name="Gerade Verbindung mit Pfeil 108"/>
          <p:cNvCxnSpPr>
            <a:stCxn id="10" idx="3"/>
            <a:endCxn id="33" idx="1"/>
          </p:cNvCxnSpPr>
          <p:nvPr/>
        </p:nvCxnSpPr>
        <p:spPr bwMode="auto">
          <a:xfrm flipV="1">
            <a:off x="7393323" y="2949816"/>
            <a:ext cx="1581459" cy="108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3" name="Gerade Verbindung mit Pfeil 112"/>
          <p:cNvCxnSpPr>
            <a:stCxn id="19" idx="3"/>
            <a:endCxn id="35" idx="1"/>
          </p:cNvCxnSpPr>
          <p:nvPr/>
        </p:nvCxnSpPr>
        <p:spPr bwMode="auto">
          <a:xfrm flipV="1">
            <a:off x="7754476" y="3190737"/>
            <a:ext cx="1546699" cy="5564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6" name="Gerade Verbindung mit Pfeil 115"/>
          <p:cNvCxnSpPr>
            <a:stCxn id="23" idx="3"/>
            <a:endCxn id="86" idx="1"/>
          </p:cNvCxnSpPr>
          <p:nvPr/>
        </p:nvCxnSpPr>
        <p:spPr bwMode="auto">
          <a:xfrm flipV="1">
            <a:off x="7068073" y="3428252"/>
            <a:ext cx="1906709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9" name="Gerade Verbindung mit Pfeil 118"/>
          <p:cNvCxnSpPr>
            <a:stCxn id="24" idx="3"/>
            <a:endCxn id="87" idx="1"/>
          </p:cNvCxnSpPr>
          <p:nvPr/>
        </p:nvCxnSpPr>
        <p:spPr bwMode="auto">
          <a:xfrm flipV="1">
            <a:off x="7711426" y="3428250"/>
            <a:ext cx="1928144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21" name="Gruppieren 20"/>
          <p:cNvGrpSpPr/>
          <p:nvPr/>
        </p:nvGrpSpPr>
        <p:grpSpPr>
          <a:xfrm>
            <a:off x="6465746" y="4616385"/>
            <a:ext cx="1396361" cy="807235"/>
            <a:chOff x="785758" y="4641536"/>
            <a:chExt cx="723176" cy="389402"/>
          </a:xfrm>
        </p:grpSpPr>
        <p:sp>
          <p:nvSpPr>
            <p:cNvPr id="22" name="Rechteck 2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hteck 2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8807953" y="4112364"/>
            <a:ext cx="1442883" cy="807235"/>
            <a:chOff x="3406191" y="5211439"/>
            <a:chExt cx="723176" cy="389402"/>
          </a:xfrm>
        </p:grpSpPr>
        <p:sp>
          <p:nvSpPr>
            <p:cNvPr id="37" name="Rechteck 36"/>
            <p:cNvSpPr/>
            <p:nvPr/>
          </p:nvSpPr>
          <p:spPr bwMode="auto">
            <a:xfrm>
              <a:off x="3406191" y="5211439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3490244" y="52856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823437" y="52856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822621" y="54380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Rechteck 87"/>
            <p:cNvSpPr/>
            <p:nvPr/>
          </p:nvSpPr>
          <p:spPr bwMode="auto">
            <a:xfrm>
              <a:off x="3490244" y="54380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5" name="Gruppieren 104"/>
          <p:cNvGrpSpPr/>
          <p:nvPr/>
        </p:nvGrpSpPr>
        <p:grpSpPr>
          <a:xfrm>
            <a:off x="8807079" y="2768550"/>
            <a:ext cx="1442883" cy="807235"/>
            <a:chOff x="3406191" y="4779447"/>
            <a:chExt cx="723176" cy="389402"/>
          </a:xfrm>
        </p:grpSpPr>
        <p:sp>
          <p:nvSpPr>
            <p:cNvPr id="32" name="Rechteck 31"/>
            <p:cNvSpPr/>
            <p:nvPr/>
          </p:nvSpPr>
          <p:spPr bwMode="auto">
            <a:xfrm>
              <a:off x="3406191" y="4779447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3490244" y="4815929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hteck 33"/>
            <p:cNvSpPr/>
            <p:nvPr/>
          </p:nvSpPr>
          <p:spPr bwMode="auto">
            <a:xfrm>
              <a:off x="3827449" y="4815928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3653833" y="493214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6" name="Rechteck 85"/>
            <p:cNvSpPr/>
            <p:nvPr/>
          </p:nvSpPr>
          <p:spPr bwMode="auto">
            <a:xfrm>
              <a:off x="3490244" y="5046722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Rechteck 86"/>
            <p:cNvSpPr/>
            <p:nvPr/>
          </p:nvSpPr>
          <p:spPr bwMode="auto">
            <a:xfrm>
              <a:off x="3823437" y="5046721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465746" y="2385202"/>
            <a:ext cx="1444618" cy="807235"/>
            <a:chOff x="785758" y="4641536"/>
            <a:chExt cx="723176" cy="389402"/>
          </a:xfrm>
        </p:grpSpPr>
        <p:sp>
          <p:nvSpPr>
            <p:cNvPr id="14" name="Rechteck 13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465746" y="3487723"/>
            <a:ext cx="1444618" cy="807235"/>
            <a:chOff x="785758" y="4641536"/>
            <a:chExt cx="723176" cy="389402"/>
          </a:xfrm>
        </p:grpSpPr>
        <p:sp>
          <p:nvSpPr>
            <p:cNvPr id="17" name="Rechteck 1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39" name="Gerade Verbindung mit Pfeil 138"/>
          <p:cNvCxnSpPr>
            <a:stCxn id="74" idx="3"/>
          </p:cNvCxnSpPr>
          <p:nvPr/>
        </p:nvCxnSpPr>
        <p:spPr bwMode="auto">
          <a:xfrm>
            <a:off x="2617221" y="2643332"/>
            <a:ext cx="928899" cy="13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2" name="Gerade Verbindung mit Pfeil 141"/>
          <p:cNvCxnSpPr>
            <a:stCxn id="74" idx="3"/>
            <a:endCxn id="126" idx="1"/>
          </p:cNvCxnSpPr>
          <p:nvPr/>
        </p:nvCxnSpPr>
        <p:spPr bwMode="auto">
          <a:xfrm>
            <a:off x="2617221" y="2643332"/>
            <a:ext cx="928899" cy="3142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5" name="Gerade Verbindung mit Pfeil 144"/>
          <p:cNvCxnSpPr>
            <a:stCxn id="73" idx="0"/>
            <a:endCxn id="125" idx="0"/>
          </p:cNvCxnSpPr>
          <p:nvPr/>
        </p:nvCxnSpPr>
        <p:spPr bwMode="auto">
          <a:xfrm rot="5400000" flipH="1" flipV="1">
            <a:off x="3081671" y="1210434"/>
            <a:ext cx="1" cy="2655636"/>
          </a:xfrm>
          <a:prstGeom prst="curvedConnector3">
            <a:avLst>
              <a:gd name="adj1" fmla="val 228601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58" name="Gerade Verbindung mit Pfeil 144"/>
          <p:cNvCxnSpPr>
            <a:stCxn id="75" idx="3"/>
            <a:endCxn id="137" idx="2"/>
          </p:cNvCxnSpPr>
          <p:nvPr/>
        </p:nvCxnSpPr>
        <p:spPr bwMode="auto">
          <a:xfrm>
            <a:off x="2268133" y="2957598"/>
            <a:ext cx="2149103" cy="105082"/>
          </a:xfrm>
          <a:prstGeom prst="curvedConnector4">
            <a:avLst>
              <a:gd name="adj1" fmla="val 38624"/>
              <a:gd name="adj2" fmla="val 31754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" name="Gerade Verbindung mit Pfeil 162"/>
          <p:cNvCxnSpPr>
            <a:stCxn id="79" idx="3"/>
            <a:endCxn id="129" idx="1"/>
          </p:cNvCxnSpPr>
          <p:nvPr/>
        </p:nvCxnSpPr>
        <p:spPr bwMode="auto">
          <a:xfrm>
            <a:off x="2617220" y="3747219"/>
            <a:ext cx="928901" cy="28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6" name="Gerade Verbindung mit Pfeil 165"/>
          <p:cNvCxnSpPr>
            <a:stCxn id="80" idx="3"/>
            <a:endCxn id="131" idx="1"/>
          </p:cNvCxnSpPr>
          <p:nvPr/>
        </p:nvCxnSpPr>
        <p:spPr bwMode="auto">
          <a:xfrm>
            <a:off x="2268131" y="4063148"/>
            <a:ext cx="1572255" cy="12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9" name="Gerade Verbindung mit Pfeil 168"/>
          <p:cNvCxnSpPr>
            <a:stCxn id="84" idx="3"/>
            <a:endCxn id="134" idx="1"/>
          </p:cNvCxnSpPr>
          <p:nvPr/>
        </p:nvCxnSpPr>
        <p:spPr bwMode="auto">
          <a:xfrm>
            <a:off x="2617220" y="4848499"/>
            <a:ext cx="928902" cy="273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2" name="Gerade Verbindung mit Pfeil 171"/>
          <p:cNvCxnSpPr>
            <a:stCxn id="85" idx="3"/>
            <a:endCxn id="136" idx="1"/>
          </p:cNvCxnSpPr>
          <p:nvPr/>
        </p:nvCxnSpPr>
        <p:spPr bwMode="auto">
          <a:xfrm>
            <a:off x="2268131" y="5164427"/>
            <a:ext cx="1572256" cy="273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5" name="Gerade Verbindung mit Pfeil 144"/>
          <p:cNvCxnSpPr>
            <a:stCxn id="83" idx="0"/>
            <a:endCxn id="135" idx="0"/>
          </p:cNvCxnSpPr>
          <p:nvPr/>
        </p:nvCxnSpPr>
        <p:spPr bwMode="auto">
          <a:xfrm rot="16200000" flipH="1">
            <a:off x="3067981" y="3428733"/>
            <a:ext cx="27380" cy="2655640"/>
          </a:xfrm>
          <a:prstGeom prst="curvedConnector3">
            <a:avLst>
              <a:gd name="adj1" fmla="val -83491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71" name="Gruppieren 70"/>
          <p:cNvGrpSpPr/>
          <p:nvPr/>
        </p:nvGrpSpPr>
        <p:grpSpPr>
          <a:xfrm>
            <a:off x="1371541" y="2385201"/>
            <a:ext cx="1396361" cy="802985"/>
            <a:chOff x="785758" y="4641536"/>
            <a:chExt cx="723176" cy="389402"/>
          </a:xfrm>
        </p:grpSpPr>
        <p:sp>
          <p:nvSpPr>
            <p:cNvPr id="72" name="Rechteck 7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Rechteck 7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Rechteck 7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1371539" y="3487722"/>
            <a:ext cx="1396363" cy="807235"/>
            <a:chOff x="785758" y="4641536"/>
            <a:chExt cx="723176" cy="389402"/>
          </a:xfrm>
        </p:grpSpPr>
        <p:sp>
          <p:nvSpPr>
            <p:cNvPr id="77" name="Rechteck 7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0" name="Rechteck 7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1371539" y="4589002"/>
            <a:ext cx="1396363" cy="807234"/>
            <a:chOff x="785758" y="4641536"/>
            <a:chExt cx="723176" cy="389402"/>
          </a:xfrm>
        </p:grpSpPr>
        <p:sp>
          <p:nvSpPr>
            <p:cNvPr id="82" name="Rechteck 8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3" name="Rechteck 8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Rechteck 8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Rechteck 8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9" name="Gruppieren 188"/>
          <p:cNvGrpSpPr/>
          <p:nvPr/>
        </p:nvGrpSpPr>
        <p:grpSpPr>
          <a:xfrm>
            <a:off x="3383824" y="2385202"/>
            <a:ext cx="1396361" cy="802985"/>
            <a:chOff x="3406191" y="2184894"/>
            <a:chExt cx="723176" cy="389402"/>
          </a:xfrm>
        </p:grpSpPr>
        <p:sp>
          <p:nvSpPr>
            <p:cNvPr id="137" name="Rechteck 136"/>
            <p:cNvSpPr/>
            <p:nvPr/>
          </p:nvSpPr>
          <p:spPr bwMode="auto">
            <a:xfrm>
              <a:off x="3827449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3" name="Rechteck 122"/>
            <p:cNvSpPr/>
            <p:nvPr/>
          </p:nvSpPr>
          <p:spPr bwMode="auto">
            <a:xfrm>
              <a:off x="3406191" y="2184894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4" name="Rechteck 123"/>
            <p:cNvSpPr/>
            <p:nvPr/>
          </p:nvSpPr>
          <p:spPr bwMode="auto">
            <a:xfrm>
              <a:off x="3490244" y="22591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5" name="Rechteck 124"/>
            <p:cNvSpPr/>
            <p:nvPr/>
          </p:nvSpPr>
          <p:spPr bwMode="auto">
            <a:xfrm>
              <a:off x="3823437" y="2259114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6" name="Rechteck 125"/>
            <p:cNvSpPr/>
            <p:nvPr/>
          </p:nvSpPr>
          <p:spPr bwMode="auto">
            <a:xfrm>
              <a:off x="3490244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3383825" y="3491973"/>
            <a:ext cx="1396361" cy="802985"/>
            <a:chOff x="785758" y="4641536"/>
            <a:chExt cx="723176" cy="389402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9" name="Rechteck 128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1" name="Rechteck 130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2" name="Gruppieren 131"/>
          <p:cNvGrpSpPr/>
          <p:nvPr/>
        </p:nvGrpSpPr>
        <p:grpSpPr>
          <a:xfrm>
            <a:off x="3383826" y="4616384"/>
            <a:ext cx="1396361" cy="807235"/>
            <a:chOff x="785758" y="4641536"/>
            <a:chExt cx="723176" cy="389402"/>
          </a:xfrm>
        </p:grpSpPr>
        <p:sp>
          <p:nvSpPr>
            <p:cNvPr id="133" name="Rechteck 132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5" name="Rechteck 134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6" name="Rechteck 135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Mithilfe von Spark-Transformationen kann der Umsatz pro Produkt berechnet werden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69271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80905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65774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02809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340334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37916"/>
              </p:ext>
            </p:extLst>
          </p:nvPr>
        </p:nvGraphicFramePr>
        <p:xfrm>
          <a:off x="8681223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078897"/>
              </p:ext>
            </p:extLst>
          </p:nvPr>
        </p:nvGraphicFramePr>
        <p:xfrm>
          <a:off x="8681223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7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Sobald mithilfe von Transformationen das Ergebnis erzielt ist, kann es persistiert werden</a:t>
            </a:r>
            <a:endParaRPr lang="de-DE" dirty="0"/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38869"/>
              </p:ext>
            </p:extLst>
          </p:nvPr>
        </p:nvGraphicFramePr>
        <p:xfrm>
          <a:off x="566060" y="129152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10208"/>
              </p:ext>
            </p:extLst>
          </p:nvPr>
        </p:nvGraphicFramePr>
        <p:xfrm>
          <a:off x="566060" y="289160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𝑔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(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),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 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65931"/>
              </p:ext>
            </p:extLst>
          </p:nvPr>
        </p:nvGraphicFramePr>
        <p:xfrm>
          <a:off x="4576750" y="1291527"/>
          <a:ext cx="256427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06178"/>
                <a:gridCol w="1067925"/>
                <a:gridCol w="390551"/>
                <a:gridCol w="799619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15878"/>
              </p:ext>
            </p:extLst>
          </p:nvPr>
        </p:nvGraphicFramePr>
        <p:xfrm>
          <a:off x="4576750" y="2891605"/>
          <a:ext cx="256427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79168"/>
                <a:gridCol w="1022363"/>
                <a:gridCol w="449618"/>
                <a:gridCol w="81312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Pfeil nach rechts 22"/>
          <p:cNvSpPr/>
          <p:nvPr/>
        </p:nvSpPr>
        <p:spPr bwMode="auto">
          <a:xfrm>
            <a:off x="3439886" y="2206170"/>
            <a:ext cx="1028304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Pfeil nach rechts 24"/>
          <p:cNvSpPr/>
          <p:nvPr/>
        </p:nvSpPr>
        <p:spPr bwMode="auto">
          <a:xfrm>
            <a:off x="7278915" y="2206170"/>
            <a:ext cx="2721428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48164"/>
              </p:ext>
            </p:extLst>
          </p:nvPr>
        </p:nvGraphicFramePr>
        <p:xfrm>
          <a:off x="7357492" y="3420767"/>
          <a:ext cx="2564273" cy="82296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06178"/>
                <a:gridCol w="1067925"/>
                <a:gridCol w="390551"/>
                <a:gridCol w="799619"/>
              </a:tblGrid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8576"/>
              </p:ext>
            </p:extLst>
          </p:nvPr>
        </p:nvGraphicFramePr>
        <p:xfrm>
          <a:off x="7357492" y="4451869"/>
          <a:ext cx="2564273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77022"/>
                <a:gridCol w="1024509"/>
                <a:gridCol w="449618"/>
                <a:gridCol w="813124"/>
              </a:tblGrid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Legende mit Linie 1 27"/>
          <p:cNvSpPr/>
          <p:nvPr/>
        </p:nvSpPr>
        <p:spPr bwMode="auto">
          <a:xfrm>
            <a:off x="7540172" y="1059543"/>
            <a:ext cx="3098799" cy="783771"/>
          </a:xfrm>
          <a:prstGeom prst="borderCallout1">
            <a:avLst>
              <a:gd name="adj1" fmla="val 111824"/>
              <a:gd name="adj2" fmla="val 52357"/>
              <a:gd name="adj3" fmla="val 164240"/>
              <a:gd name="adj4" fmla="val 3205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de-DE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repartitionAndSortWithinPartitions</a:t>
            </a:r>
            <a:endParaRPr lang="de-DE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saveAsHadoopFile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3532527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4410641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5288755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2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m-tp_en-16-9-Vorlage">
  <a:themeElements>
    <a:clrScheme name="mgm">
      <a:dk1>
        <a:srgbClr val="000000"/>
      </a:dk1>
      <a:lt1>
        <a:srgbClr val="FFFFFF"/>
      </a:lt1>
      <a:dk2>
        <a:srgbClr val="00ACA8"/>
      </a:dk2>
      <a:lt2>
        <a:srgbClr val="94B32F"/>
      </a:lt2>
      <a:accent1>
        <a:srgbClr val="00B8EA"/>
      </a:accent1>
      <a:accent2>
        <a:srgbClr val="FF6600"/>
      </a:accent2>
      <a:accent3>
        <a:srgbClr val="C00000"/>
      </a:accent3>
      <a:accent4>
        <a:srgbClr val="CC3399"/>
      </a:accent4>
      <a:accent5>
        <a:srgbClr val="64788E"/>
      </a:accent5>
      <a:accent6>
        <a:srgbClr val="0070C0"/>
      </a:accent6>
      <a:hlink>
        <a:srgbClr val="0070C0"/>
      </a:hlink>
      <a:folHlink>
        <a:srgbClr val="008AAF"/>
      </a:folHlink>
    </a:clrScheme>
    <a:fontScheme name="mgm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white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400" kern="0" smtClean="0"/>
        </a:defPPr>
      </a:lstStyle>
    </a:txDef>
  </a:objectDefaults>
  <a:extraClrSchemeLst>
    <a:extraClrScheme>
      <a:clrScheme name="mgm-tp_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3">
        <a:dk1>
          <a:srgbClr val="000000"/>
        </a:dk1>
        <a:lt1>
          <a:srgbClr val="FFFFFF"/>
        </a:lt1>
        <a:dk2>
          <a:srgbClr val="000000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4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5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6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CC3300"/>
        </a:hlink>
        <a:folHlink>
          <a:srgbClr val="0058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mgm-tp_en-16-9-Vorlage</Template>
  <TotalTime>0</TotalTime>
  <Words>2226</Words>
  <Application>Microsoft Office PowerPoint</Application>
  <PresentationFormat>Benutzerdefiniert</PresentationFormat>
  <Paragraphs>717</Paragraphs>
  <Slides>17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mgm-tp_en-16-9-Vorlage</vt:lpstr>
      <vt:lpstr>PowerPoint-Präsentation</vt:lpstr>
      <vt:lpstr>PowerPoint-Präsentation</vt:lpstr>
      <vt:lpstr>Problemstellung: Wie erstelle ich Programme, die steigende Eingabedatenmengen mit mehr Hardware genauso schnell verarbeiten?</vt:lpstr>
      <vt:lpstr>Beispiel: Aggregation von Marktforschungsdaten</vt:lpstr>
      <vt:lpstr>Eingabedaten: Verkaufsdaten</vt:lpstr>
      <vt:lpstr>Ausgabedaten: Nach Produkten aggregierter Bericht pro Produktgruppe</vt:lpstr>
      <vt:lpstr>Beispiele für Funktionen höherer Ordnung, die Spark unterstützt</vt:lpstr>
      <vt:lpstr>Mithilfe von Spark-Transformationen kann der Umsatz pro Produkt berechnet werden</vt:lpstr>
      <vt:lpstr>Sobald mithilfe von Transformationen das Ergebnis erzielt ist, kann es persistiert werden</vt:lpstr>
      <vt:lpstr>Es kann hilfreich sein, zusätzliche Informationen während der Verarbeitung zu erheben, z.B. Zähler</vt:lpstr>
      <vt:lpstr>Mögliche Lösung: Die Zähler als Teil der Daten ansehen und mitführen</vt:lpstr>
      <vt:lpstr>Die Metriken müssen bis zur Orchestrierungsschicht gelangen und dort richtig behandelt werden</vt:lpstr>
      <vt:lpstr>Die Metriken müssen bis zur Orchestrierungsschicht gelangen und dort richtig behandelt werden</vt:lpstr>
      <vt:lpstr>Zusammenfassung</vt:lpstr>
      <vt:lpstr>mgm freut sich über Bewerbungen als Werkstudent, für eine Masterarbeit oder Vollzeitjobs!</vt:lpstr>
      <vt:lpstr>Quellen von Bildern</vt:lpstr>
      <vt:lpstr>Innovation Implemented.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Schmeißer</dc:creator>
  <cp:lastModifiedBy>Michael Schmeißer</cp:lastModifiedBy>
  <cp:revision>202</cp:revision>
  <cp:lastPrinted>2012-04-24T14:20:15Z</cp:lastPrinted>
  <dcterms:created xsi:type="dcterms:W3CDTF">2017-02-03T08:30:13Z</dcterms:created>
  <dcterms:modified xsi:type="dcterms:W3CDTF">2017-03-30T11:11:05Z</dcterms:modified>
</cp:coreProperties>
</file>