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26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FF"/>
    <a:srgbClr val="69BFFF"/>
    <a:srgbClr val="FFFFFF"/>
    <a:srgbClr val="6C432A"/>
    <a:srgbClr val="94B32F"/>
    <a:srgbClr val="4B2F1D"/>
    <a:srgbClr val="5B3823"/>
    <a:srgbClr val="3F2719"/>
    <a:srgbClr val="5F3F1F"/>
    <a:srgbClr val="53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 varScale="1">
        <p:scale>
          <a:sx n="93" d="100"/>
          <a:sy n="93" d="100"/>
        </p:scale>
        <p:origin x="852" y="78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Könnte nicht das Framework das dem „spezifischen Code“ abnehmen – auch wenn</a:t>
            </a:r>
            <a:r>
              <a:rPr lang="de-DE" baseline="0" dirty="0"/>
              <a:t> die Metriken Teil der RDD sind?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>
                <a:sym typeface="Wingdings" panose="05000000000000000000" pitchFamily="2" charset="2"/>
              </a:rPr>
              <a:t> Im Prinzip ja, aber da das Aufsammeln der Metriken eine Action erfordert, muss die gesamte RDD </a:t>
            </a:r>
            <a:r>
              <a:rPr lang="de-DE" baseline="0" dirty="0" err="1">
                <a:sym typeface="Wingdings" panose="05000000000000000000" pitchFamily="2" charset="2"/>
              </a:rPr>
              <a:t>Lineage</a:t>
            </a:r>
            <a:r>
              <a:rPr lang="de-DE" baseline="0" dirty="0">
                <a:sym typeface="Wingdings" panose="05000000000000000000" pitchFamily="2" charset="2"/>
              </a:rPr>
              <a:t> zu diesem Moment berechnet werden. Das kann Caching erforderlich machen, was aber eigentlich der spezifische Code der Orchestrierungsschicht anwenden sollte, da dort der beste Überblick über den konkreten Ablauf besteht.</a:t>
            </a:r>
          </a:p>
          <a:p>
            <a:pPr marL="0" indent="0">
              <a:buFont typeface="Wingdings"/>
              <a:buNone/>
            </a:pPr>
            <a:r>
              <a:rPr lang="de-DE" baseline="0" dirty="0">
                <a:sym typeface="Wingdings" panose="05000000000000000000" pitchFamily="2" charset="2"/>
              </a:rPr>
              <a:t>Könnte man nicht </a:t>
            </a:r>
            <a:r>
              <a:rPr lang="de-DE" baseline="0" dirty="0" err="1">
                <a:sym typeface="Wingdings" panose="05000000000000000000" pitchFamily="2" charset="2"/>
              </a:rPr>
              <a:t>Accumulators</a:t>
            </a:r>
            <a:r>
              <a:rPr lang="de-DE" baseline="0" dirty="0">
                <a:sym typeface="Wingdings" panose="05000000000000000000" pitchFamily="2" charset="2"/>
              </a:rPr>
              <a:t> nehmen?</a:t>
            </a:r>
          </a:p>
          <a:p>
            <a:pPr marL="0" indent="0">
              <a:buFont typeface="Wingdings"/>
              <a:buNone/>
            </a:pPr>
            <a:r>
              <a:rPr lang="de-DE" baseline="0" dirty="0">
                <a:sym typeface="Wingdings" panose="05000000000000000000" pitchFamily="2" charset="2"/>
              </a:rPr>
              <a:t> Auch das kann man machen, aber sie sind sehr flexibel entworfen und liefern dafür nicht immer das, was man sich erhofft (http://imranrashid.com/posts/Spark-Accumulators/). Wir nutzen sie zum Teil auch, aber für unsere Metriken, die korrekt sein müssen, setzen wir lieber auf eine Lösung, die wir selbst besser im Griff haben und anpassen können.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9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Vorwarnung: In echt sind die Daten niemals so</a:t>
            </a:r>
            <a:r>
              <a:rPr lang="de-DE" baseline="0" dirty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Analogie</a:t>
            </a:r>
            <a:r>
              <a:rPr lang="de-DE" baseline="0" dirty="0"/>
              <a:t> zu </a:t>
            </a:r>
            <a:r>
              <a:rPr lang="de-DE" baseline="0" dirty="0" err="1"/>
              <a:t>MapReduce</a:t>
            </a:r>
            <a:r>
              <a:rPr lang="de-DE" baseline="0" dirty="0"/>
              <a:t>: </a:t>
            </a:r>
            <a:r>
              <a:rPr lang="de-DE" baseline="0" dirty="0" err="1"/>
              <a:t>flatMap</a:t>
            </a:r>
            <a:r>
              <a:rPr lang="de-DE" baseline="0" dirty="0"/>
              <a:t> und </a:t>
            </a:r>
            <a:r>
              <a:rPr lang="de-DE" baseline="0" dirty="0" err="1"/>
              <a:t>aggregateByKey</a:t>
            </a:r>
            <a:r>
              <a:rPr lang="de-DE" baseline="0" dirty="0"/>
              <a:t> (nicht </a:t>
            </a:r>
            <a:r>
              <a:rPr lang="de-DE" baseline="0" dirty="0" err="1"/>
              <a:t>map</a:t>
            </a:r>
            <a:r>
              <a:rPr lang="de-DE" baseline="0" dirty="0"/>
              <a:t> und </a:t>
            </a:r>
            <a:r>
              <a:rPr lang="de-DE" baseline="0" dirty="0" err="1"/>
              <a:t>reduce</a:t>
            </a:r>
            <a:r>
              <a:rPr lang="de-DE" baseline="0" dirty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Narrow vs. Wide </a:t>
            </a:r>
            <a:r>
              <a:rPr lang="de-DE" baseline="0" dirty="0" err="1"/>
              <a:t>Transformations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Wide </a:t>
            </a:r>
            <a:r>
              <a:rPr lang="de-DE" baseline="0" dirty="0" err="1">
                <a:sym typeface="Wingdings" panose="05000000000000000000" pitchFamily="2" charset="2"/>
              </a:rPr>
              <a:t>Transformations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result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stage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boundaries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with</a:t>
            </a:r>
            <a:r>
              <a:rPr lang="de-DE" baseline="0" dirty="0">
                <a:sym typeface="Wingdings" panose="05000000000000000000" pitchFamily="2" charset="2"/>
              </a:rPr>
              <a:t> an in-</a:t>
            </a:r>
            <a:r>
              <a:rPr lang="de-DE" baseline="0" dirty="0" err="1">
                <a:sym typeface="Wingdings" panose="05000000000000000000" pitchFamily="2" charset="2"/>
              </a:rPr>
              <a:t>between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shuffle</a:t>
            </a:r>
            <a:endParaRPr lang="de-DE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>
                <a:sym typeface="Wingdings" panose="05000000000000000000" pitchFamily="2" charset="2"/>
              </a:rPr>
              <a:t>lazy</a:t>
            </a:r>
            <a:r>
              <a:rPr lang="de-DE" baseline="0" dirty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>
                <a:sym typeface="Wingdings" panose="05000000000000000000" pitchFamily="2" charset="2"/>
              </a:rPr>
              <a:t>eager</a:t>
            </a:r>
            <a:r>
              <a:rPr lang="de-DE" baseline="0" dirty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Beispiel: Lexikographische Partitionierung bei </a:t>
            </a:r>
            <a:r>
              <a:rPr lang="de-DE" baseline="0" dirty="0" err="1"/>
              <a:t>aggregateByKey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Jeweils</a:t>
            </a:r>
            <a:r>
              <a:rPr lang="de-DE" baseline="0" dirty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Alle der hier dargestellten Operationen würden </a:t>
            </a:r>
            <a:r>
              <a:rPr lang="de-DE" baseline="0" dirty="0" err="1"/>
              <a:t>lazy</a:t>
            </a:r>
            <a:r>
              <a:rPr lang="de-DE" baseline="0" dirty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</a:t>
            </a:r>
            <a:r>
              <a:rPr lang="de-DE" baseline="0" dirty="0"/>
              <a:t> die Erzeugung der Ausgabedateien gibt es mehrere Möglichkeiten: Man könnte auch die letzte RDD jeweils nach Produktgruppe filtern und dann als Textdatei ausgeben, aber dann muss man bei vielen Produktgruppen im Driver parallelisieren (das </a:t>
            </a:r>
            <a:r>
              <a:rPr lang="de-DE" baseline="0" dirty="0" err="1"/>
              <a:t>OutputFormat</a:t>
            </a:r>
            <a:r>
              <a:rPr lang="de-DE" baseline="0" dirty="0"/>
              <a:t> macht das selbst)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Zähler im Beispiel: Records, die </a:t>
            </a:r>
            <a:r>
              <a:rPr lang="de-DE" dirty="0" err="1"/>
              <a:t>Whitespace</a:t>
            </a:r>
            <a:r>
              <a:rPr lang="de-DE" baseline="0" dirty="0"/>
              <a:t> im Produktnamen haben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Nachteil: Man muss sich in der</a:t>
            </a:r>
            <a:r>
              <a:rPr lang="de-DE" baseline="0" dirty="0"/>
              <a:t> gesamten weiteren Verarbeitungskette damit beschäftigen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Es kann sogar sein, dass man sich schon vorher damit beschäftigen muss, wenn man die Zähler nicht „einfach so“ überall initialisieren kann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37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56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  <p:sldLayoutId id="2147484068" r:id="rId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mailto:michael.schmeisser@mgm-tp.com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5" Type="http://schemas.openxmlformats.org/officeDocument/2006/relationships/hyperlink" Target="https://de.wikipedia.org/wiki/Apache_Spark#/media/File:Spark-logo-192x100px.png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/>
              <a:t>Enterprise Spark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Möglichkeiten und Herausforderungen beim Einsatz von Apache Spark im Unternehmensumfeld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Michael 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kann hilfreich sein, zusätzliche Informationen während der Verarbeitung zu erheben, z.B. Zähler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900€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900€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3.200€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10.800€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1.520€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1120€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Lösung: Die Zähler als Teil der Daten ansehen und mitführen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900€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160€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320€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140€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900€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3.200€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10.800€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1.520€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1120€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1.600€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210€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420€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Metriken müssen bis zur Orchestrierungsschicht gelangen und dort richtig behandelt werden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8876873" y="1350963"/>
            <a:ext cx="2779052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Wünschenswert:</a:t>
            </a:r>
          </a:p>
          <a:p>
            <a:r>
              <a:rPr lang="de-DE" sz="1600" dirty="0"/>
              <a:t>Orchestrierung arbeitet nur mit den Nutzdaten und muss von den Zählern nichts wissen</a:t>
            </a:r>
          </a:p>
          <a:p>
            <a:endParaRPr lang="de-DE" sz="800" dirty="0"/>
          </a:p>
          <a:p>
            <a:r>
              <a:rPr lang="de-DE" sz="1600" dirty="0"/>
              <a:t>Geschäftslogik kann ohne große Umstände einfach zählen, das Framework kümmert sich um den Rest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540189" y="1708944"/>
            <a:ext cx="3100378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100379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aware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r>
              <a:rPr kumimoji="0" lang="de-DE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100379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 </a:t>
            </a: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endParaRPr lang="de-DE" sz="16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r>
              <a:rPr kumimoji="0" lang="de-DE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cxnSpLocks/>
            <a:stCxn id="6" idx="2"/>
            <a:endCxn id="7" idx="0"/>
          </p:cNvCxnSpPr>
          <p:nvPr/>
        </p:nvCxnSpPr>
        <p:spPr bwMode="auto">
          <a:xfrm>
            <a:off x="7090378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cxnSpLocks/>
            <a:stCxn id="7" idx="2"/>
            <a:endCxn id="8" idx="0"/>
          </p:cNvCxnSpPr>
          <p:nvPr/>
        </p:nvCxnSpPr>
        <p:spPr bwMode="auto">
          <a:xfrm>
            <a:off x="7090378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706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863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862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 die Ausleitung als „Nebenwirkung“ kann das Framework sie später wieder aufsammeln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1676"/>
              </p:ext>
            </p:extLst>
          </p:nvPr>
        </p:nvGraphicFramePr>
        <p:xfrm>
          <a:off x="887712" y="395979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0675"/>
              </p:ext>
            </p:extLst>
          </p:nvPr>
        </p:nvGraphicFramePr>
        <p:xfrm>
          <a:off x="887712" y="228098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900€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23109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58631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86166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313701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341237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98680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426216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53751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81286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508821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536789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214751" y="2530627"/>
            <a:ext cx="3469573" cy="2226545"/>
          </a:xfrm>
          <a:prstGeom prst="rect">
            <a:avLst/>
          </a:prstGeom>
          <a:noFill/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3080153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2" y="3991077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382238"/>
            <a:ext cx="1936577" cy="1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4293162"/>
            <a:ext cx="1941288" cy="118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621270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8320087" y="1680456"/>
            <a:ext cx="2562225" cy="4291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kumimoji="0" lang="en-US" sz="1200" b="0" i="0" u="none" strike="noStrike" cap="none" normalizeH="0" dirty="0" err="1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8843962" y="2088391"/>
            <a:ext cx="1514475" cy="2828656"/>
          </a:xfrm>
          <a:prstGeom prst="rect">
            <a:avLst/>
          </a:prstGeom>
          <a:solidFill>
            <a:srgbClr val="A7D9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Spezifischer Code</a:t>
            </a:r>
            <a:endParaRPr kumimoji="0" lang="en-US" sz="1200" b="0" i="0" u="none" strike="noStrike" cap="none" normalizeH="0" dirty="0" err="1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 flipV="1">
            <a:off x="3942610" y="2105520"/>
            <a:ext cx="4901352" cy="4251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3942608" y="4647341"/>
            <a:ext cx="4901354" cy="1135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Ellipse 34"/>
          <p:cNvSpPr/>
          <p:nvPr/>
        </p:nvSpPr>
        <p:spPr bwMode="auto">
          <a:xfrm>
            <a:off x="9394810" y="5345218"/>
            <a:ext cx="412780" cy="4185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cxnSp>
        <p:nvCxnSpPr>
          <p:cNvPr id="37" name="Gerade Verbindung mit Pfeil 36"/>
          <p:cNvCxnSpPr>
            <a:stCxn id="36" idx="3"/>
            <a:endCxn id="35" idx="2"/>
          </p:cNvCxnSpPr>
          <p:nvPr/>
        </p:nvCxnSpPr>
        <p:spPr bwMode="auto">
          <a:xfrm>
            <a:off x="6216731" y="4293162"/>
            <a:ext cx="3178079" cy="1261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0" idx="3"/>
            <a:endCxn id="35" idx="1"/>
          </p:cNvCxnSpPr>
          <p:nvPr/>
        </p:nvCxnSpPr>
        <p:spPr bwMode="auto">
          <a:xfrm>
            <a:off x="6216732" y="3382238"/>
            <a:ext cx="3238528" cy="20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Frameworks wie Spark nehmen einem die Arbeit ab, Programme skalierbar auf Clustern auszuführen</a:t>
            </a:r>
          </a:p>
          <a:p>
            <a:r>
              <a:rPr lang="de-DE" dirty="0"/>
              <a:t>Allerdings muss man seine Programme dafür funktional formulieren</a:t>
            </a:r>
          </a:p>
          <a:p>
            <a:r>
              <a:rPr lang="de-DE" dirty="0"/>
              <a:t>Mit Spark ist die Produktivität dabei zunächst sehr hoch (mit Spark SQL ggf. noch höher)</a:t>
            </a:r>
          </a:p>
          <a:p>
            <a:r>
              <a:rPr lang="de-DE" dirty="0"/>
              <a:t>Aber: In komplexen Verarbeitungsketten ergeben sich unweigerlich Anforderungen, die nicht ohne Weiteres von Spark abgedeckt werden, beispielsweise „Nebenwirkungen“</a:t>
            </a:r>
          </a:p>
          <a:p>
            <a:r>
              <a:rPr lang="de-DE" dirty="0"/>
              <a:t>Im Unternehmensumfeld wünscht man sich möglichst viel Framework, damit sich jeder auf seine spezielle Funktionalität konzentrieren kann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Framework-Funktionalität für Nebenwirkungen wie Zähler lässt sich erreichen, indem die Spark </a:t>
            </a:r>
            <a:r>
              <a:rPr lang="de-DE" dirty="0" err="1"/>
              <a:t>Executor</a:t>
            </a:r>
            <a:r>
              <a:rPr lang="de-DE" dirty="0"/>
              <a:t> die Daten zum Schluss in ein eigenes HDFS-Datei schreiben</a:t>
            </a:r>
          </a:p>
          <a:p>
            <a:r>
              <a:rPr lang="de-DE" dirty="0"/>
              <a:t>Die Orchestrierungsschicht (Spark Driver) kann dann verborgene Framework-Funktionalität beinhalten, die diese Dateien liest, konsolidiert und längerfristig abspeichert</a:t>
            </a:r>
          </a:p>
        </p:txBody>
      </p:sp>
      <p:pic>
        <p:nvPicPr>
          <p:cNvPr id="1026" name="Picture 2" descr="C:\projects\jug-saxony-workshop\src\slides\resources\images\Spark-logo-192x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81475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schmeisser\Downloads\leipz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1945"/>
            <a:ext cx="12192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mgm</a:t>
            </a:r>
            <a:r>
              <a:rPr lang="en-US" dirty="0"/>
              <a:t> </a:t>
            </a:r>
            <a:r>
              <a:rPr lang="en-US" dirty="0" err="1"/>
              <a:t>freut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Bewerbungen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Werkstudent</a:t>
            </a:r>
            <a:r>
              <a:rPr lang="en-US" dirty="0"/>
              <a:t>,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Masterarbeit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Vollzeitjobs</a:t>
            </a:r>
            <a:r>
              <a:rPr lang="en-US" dirty="0"/>
              <a:t>!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3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55" y="4824682"/>
            <a:ext cx="1324900" cy="5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60" y="5689656"/>
            <a:ext cx="1313590" cy="5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73" y="5085892"/>
            <a:ext cx="824727" cy="8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25" y="4840232"/>
            <a:ext cx="941074" cy="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1039018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https://www.iconfinder.com/icons/1886978/commerce_market_open_shop_shopping_store_icon#size=256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https://www.iconfinder.com/icons/1872628/analysis_data_laptop_pie_tab_icon#size=128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https://www.iconfinder.com/icons/1872631/communication_email_envelope_letter_mail_message_send_icon#size=128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5"/>
              </a:rPr>
              <a:t>https://www.iconfinder.com/icons/63466/cloud_computing_data_center_datacenter_hosting_server_servers_icon#size=128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6"/>
              </a:rPr>
              <a:t>https://www.iconfinder.com/icons/290138/document_extension_file_format_paper_icon#size=128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https://de.wikipedia.org/wiki/Git#/media/File:Git-logo.svg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https://design.atlassian.com/how-we-design/resources/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9"/>
              </a:rPr>
              <a:t>https://www.iconfinder.com/icons/369797/application_coffee_cup_java_x_icon#size=128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0"/>
              </a:rPr>
              <a:t>http://electric-cloud.com/wp-content/uploads/2014/09/EC-Gerrit.png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1"/>
              </a:rPr>
              <a:t>https://www.iconfinder.com/icons/6711/pink_user_icon#size=128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2"/>
              </a:rPr>
              <a:t>https://www.iconfinder.com/icons/6710/guy_red_user_icon#size=128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3"/>
              </a:rPr>
              <a:t>https://www.iconfinder.com/icons/6709/green_user_icon#size=128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4"/>
              </a:rPr>
              <a:t>https://hadoop.apache.org/docs/r2.4.1/hadoop-project-dist/hadoop-hdfs/images/hdfs-logo.jpg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5"/>
              </a:rPr>
              <a:t>https://de.wikipedia.org/wiki/Apache_Spark#/media/File:Spark-logo-192x100px.png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4"/>
          <p:cNvSpPr txBox="1">
            <a:spLocks/>
          </p:cNvSpPr>
          <p:nvPr/>
        </p:nvSpPr>
        <p:spPr>
          <a:xfrm>
            <a:off x="457200" y="345017"/>
            <a:ext cx="8229600" cy="49106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22 </a:t>
            </a:r>
            <a:r>
              <a:rPr lang="en-US" dirty="0" err="1"/>
              <a:t>Jahre</a:t>
            </a:r>
            <a:r>
              <a:rPr lang="en-US" dirty="0"/>
              <a:t> mgm technology partners</a:t>
            </a:r>
            <a:endParaRPr lang="de-DE" altLang="de-DE" sz="2000" kern="0" dirty="0"/>
          </a:p>
        </p:txBody>
      </p:sp>
      <p:sp>
        <p:nvSpPr>
          <p:cNvPr id="10" name="Textfeld 9"/>
          <p:cNvSpPr txBox="1"/>
          <p:nvPr/>
        </p:nvSpPr>
        <p:spPr>
          <a:xfrm>
            <a:off x="786706" y="5693453"/>
            <a:ext cx="177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dirty="0">
                <a:latin typeface="Open Sans" panose="020B0606030504020204" pitchFamily="34" charset="0"/>
              </a:rPr>
              <a:t>Mitglied der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0"/>
          <a:stretch/>
        </p:blipFill>
        <p:spPr bwMode="auto">
          <a:xfrm>
            <a:off x="1174926" y="5898020"/>
            <a:ext cx="925635" cy="1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>
            <a:off x="516901" y="4119331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te</a:t>
            </a:r>
            <a:r>
              <a:rPr kumimoji="0" lang="de-DE" sz="1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chnology partners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16900" y="4627230"/>
            <a:ext cx="2396889" cy="445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</a:t>
            </a:r>
            <a:r>
              <a:rPr kumimoji="0" lang="de-DE" sz="100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consulting</a:t>
            </a:r>
            <a:r>
              <a:rPr kumimoji="0" lang="de-DE" sz="1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16901" y="5135129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</a:t>
            </a:r>
            <a:r>
              <a:rPr kumimoji="0" lang="de-DE" sz="1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gm </a:t>
            </a:r>
            <a:r>
              <a:rPr kumimoji="0" lang="de-DE" sz="100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</a:t>
            </a:r>
            <a:r>
              <a:rPr kumimoji="0" lang="de-DE" sz="1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516900" y="6289482"/>
            <a:ext cx="1025653" cy="381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9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92809" y="3558253"/>
            <a:ext cx="1233546" cy="4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622" y="1184606"/>
            <a:ext cx="9181367" cy="557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5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Problemstellung: Wie erstelle ich Programme, die steigende Eingabedatenmengen mit mehr Hardware genauso schnell verarbeiten?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Ordnung</a:t>
            </a:r>
          </a:p>
          <a:p>
            <a:endParaRPr lang="de-DE" sz="1600" dirty="0"/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_ [] = []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f (</a:t>
            </a:r>
            <a:r>
              <a:rPr lang="de-DE" sz="1600" dirty="0" err="1"/>
              <a:t>x:xs</a:t>
            </a:r>
            <a:r>
              <a:rPr lang="de-DE" sz="1600" dirty="0"/>
              <a:t>) = f x : </a:t>
            </a:r>
            <a:r>
              <a:rPr lang="de-DE" sz="1600" dirty="0" err="1"/>
              <a:t>map</a:t>
            </a:r>
            <a:r>
              <a:rPr lang="de-DE" sz="1600" dirty="0"/>
              <a:t> f </a:t>
            </a:r>
            <a:r>
              <a:rPr lang="de-DE" sz="1600" dirty="0" err="1"/>
              <a:t>xs</a:t>
            </a:r>
            <a:r>
              <a:rPr lang="de-DE" sz="1600" dirty="0"/>
              <a:t> </a:t>
            </a:r>
          </a:p>
          <a:p>
            <a:pPr marL="358650" lvl="1" indent="0">
              <a:buNone/>
            </a:pPr>
            <a:r>
              <a:rPr lang="en-US" sz="1600" dirty="0"/>
              <a:t>map(\x -&gt; (take 2 x))["foo","bar","</a:t>
            </a:r>
            <a:r>
              <a:rPr lang="en-US" sz="1600" dirty="0" err="1"/>
              <a:t>baz</a:t>
            </a:r>
            <a:r>
              <a:rPr lang="en-US" sz="1600" dirty="0"/>
              <a:t>"]</a:t>
            </a:r>
          </a:p>
          <a:p>
            <a:pPr marL="358650" lvl="1" indent="0">
              <a:buNone/>
            </a:pPr>
            <a:r>
              <a:rPr lang="en-US" sz="1600" dirty="0"/>
              <a:t>["</a:t>
            </a:r>
            <a:r>
              <a:rPr lang="en-US" sz="1600" dirty="0" err="1"/>
              <a:t>fo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/>
              <a:t>"]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Aggregation von Marktforschungsdaten</a:t>
            </a:r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Eingabedaten: Verkaufsdaten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/>
              <a:t>MideaMarkt</a:t>
            </a:r>
            <a:endParaRPr lang="de-DE" b="1" dirty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/>
              <a:t>Sutarn</a:t>
            </a:r>
            <a:endParaRPr lang="de-DE" b="1" dirty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Produktgruppe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Galaxy</a:t>
                      </a:r>
                      <a:r>
                        <a:rPr lang="de-DE" dirty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Xperia</a:t>
                      </a:r>
                      <a:r>
                        <a:rPr lang="de-DE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Fernseher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Fernseher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USB</a:t>
                      </a:r>
                      <a:r>
                        <a:rPr lang="de-DE" baseline="0" dirty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Produktgruppe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Xperia</a:t>
                      </a:r>
                      <a:r>
                        <a:rPr lang="de-DE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Fernseher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Fernseher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USB</a:t>
                      </a:r>
                      <a:r>
                        <a:rPr lang="de-DE" baseline="0" dirty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Ausgabedaten: Nach Produkten aggregierter Bericht pro Produktgruppe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Bericht für Produktgruppe Fernseher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Smartphones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10.800€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1.520€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3.200€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15.520€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Umsatz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Galaxy</a:t>
                      </a:r>
                      <a:r>
                        <a:rPr lang="de-DE" dirty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Xperia</a:t>
                      </a:r>
                      <a:r>
                        <a:rPr lang="de-DE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1.120€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2.550€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/>
                        <a:t>Umsatz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USB</a:t>
                      </a:r>
                      <a:r>
                        <a:rPr lang="de-DE" baseline="0" dirty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USB</a:t>
                      </a:r>
                      <a:r>
                        <a:rPr lang="de-DE" baseline="0" dirty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1.810€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/>
              <a:t>map</a:t>
            </a:r>
            <a:endParaRPr lang="de-DE" dirty="0"/>
          </a:p>
          <a:p>
            <a:r>
              <a:rPr lang="de-DE" dirty="0" err="1"/>
              <a:t>filter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flatMap</a:t>
            </a:r>
            <a:endParaRPr lang="de-DE" kern="0" dirty="0"/>
          </a:p>
          <a:p>
            <a:r>
              <a:rPr lang="de-DE" kern="0" dirty="0" err="1"/>
              <a:t>mapPartitions</a:t>
            </a:r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reduce</a:t>
            </a:r>
            <a:endParaRPr lang="de-DE" kern="0" dirty="0"/>
          </a:p>
          <a:p>
            <a:r>
              <a:rPr lang="de-DE" kern="0" dirty="0" err="1"/>
              <a:t>reduceByKey</a:t>
            </a: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aggregateByKey</a:t>
            </a:r>
            <a:endParaRPr lang="de-DE" kern="0" dirty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Funktionen höherer Ordnung, die Spark unterstützt</a:t>
            </a: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Mithilfe von Spark-Transformationen kann der Umsatz pro Produkt berechnet werden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900€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900€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3.200€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10.800€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1.520€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1120€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Sobald nach einigen Transformationen das Ergebnis erzielt ist, kann es persistiert werden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3.200€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10.800€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1.520€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1120€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(„USB</a:t>
                      </a:r>
                      <a:r>
                        <a:rPr lang="de-DE" sz="1200" baseline="0" dirty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(„</a:t>
                      </a: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3.200€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10.800€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1.520€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1120€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10.800€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1.520€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3.200€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Galaxy</a:t>
                      </a:r>
                      <a:r>
                        <a:rPr lang="de-DE" sz="1200" dirty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Xperia</a:t>
                      </a:r>
                      <a:r>
                        <a:rPr lang="de-DE" sz="1200" dirty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1120€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1.600€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USB</a:t>
                      </a:r>
                      <a:r>
                        <a:rPr lang="de-DE" sz="1200" baseline="0" dirty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5" grpId="0" animBg="1"/>
      <p:bldP spid="28" grpId="0" animBg="1"/>
    </p:bld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2552</Words>
  <Application>Microsoft Office PowerPoint</Application>
  <PresentationFormat>Breitbild</PresentationFormat>
  <Paragraphs>718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Open Sans</vt:lpstr>
      <vt:lpstr>Open Sans Light</vt:lpstr>
      <vt:lpstr>Open Sans Semibold</vt:lpstr>
      <vt:lpstr>Wingdings</vt:lpstr>
      <vt:lpstr>mgm-tp_en-16-9-Vorlage</vt:lpstr>
      <vt:lpstr>PowerPoint-Präsentation</vt:lpstr>
      <vt:lpstr>PowerPoint-Präsentation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nach einigen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Durch die Ausleitung als „Nebenwirkung“ kann das Framework sie später wieder aufsammeln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Michael Schmeißer</cp:lastModifiedBy>
  <cp:revision>211</cp:revision>
  <cp:lastPrinted>2012-04-24T14:20:15Z</cp:lastPrinted>
  <dcterms:created xsi:type="dcterms:W3CDTF">2017-02-03T08:30:13Z</dcterms:created>
  <dcterms:modified xsi:type="dcterms:W3CDTF">2017-03-30T16:22:19Z</dcterms:modified>
</cp:coreProperties>
</file>