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22"/>
  </p:notesMasterIdLst>
  <p:sldIdLst>
    <p:sldId id="256" r:id="rId2"/>
    <p:sldId id="276" r:id="rId3"/>
    <p:sldId id="257" r:id="rId4"/>
    <p:sldId id="278" r:id="rId5"/>
    <p:sldId id="258" r:id="rId6"/>
    <p:sldId id="259" r:id="rId7"/>
    <p:sldId id="260" r:id="rId8"/>
    <p:sldId id="261" r:id="rId9"/>
    <p:sldId id="262" r:id="rId10"/>
    <p:sldId id="277" r:id="rId11"/>
    <p:sldId id="263" r:id="rId12"/>
    <p:sldId id="280" r:id="rId13"/>
    <p:sldId id="279" r:id="rId14"/>
    <p:sldId id="265" r:id="rId15"/>
    <p:sldId id="282" r:id="rId16"/>
    <p:sldId id="266" r:id="rId17"/>
    <p:sldId id="281" r:id="rId18"/>
    <p:sldId id="267" r:id="rId19"/>
    <p:sldId id="283" r:id="rId20"/>
    <p:sldId id="26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463" autoAdjust="0"/>
  </p:normalViewPr>
  <p:slideViewPr>
    <p:cSldViewPr snapToGrid="0">
      <p:cViewPr>
        <p:scale>
          <a:sx n="52" d="100"/>
          <a:sy n="52" d="100"/>
        </p:scale>
        <p:origin x="1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B58D-47EC-46DB-8040-BDDE955977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DAFDE-7D9D-4D7F-B74A-3501F3D1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4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DAFDE-7D9D-4D7F-B74A-3501F3D178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9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DAFDE-7D9D-4D7F-B74A-3501F3D1780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7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591075-570E-4B28-9466-1F4E405E1972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087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4406-5310-4025-BA49-9BCB9D1EAFF3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116071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F230-4196-4BE0-B5B5-53C5A1655482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20013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987-F8EE-4F02-9380-44BA7BAFF97C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8640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9838-E4B9-4493-9BE5-51C9B92D39AF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36919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4BA6-7530-4782-9E93-657763456C2D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67906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1B86-D17F-4B99-83BF-E51FFB1E98CC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5013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7DD-732E-44AE-B318-0836F15E5D66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25685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CC97-7AC8-4ED3-8DBE-D36C23E13F7D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9639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6C64-9D5F-46D6-A474-08D5B0C3FC9F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9969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61F6-665E-41FE-9E1F-C0777284F383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4996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5AF-5601-4242-B021-3DE15F321C84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94623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B15-E915-4246-AE9F-BC39B34A80D1}" type="datetime1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83291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2A3B-9DDE-4C3B-984B-E4C919A91685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877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641-E644-4C99-861E-92776BB174CC}" type="datetime1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4525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04AF-0CEC-40C8-B484-C7D18D2253EA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58916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381E-1021-49BE-872F-B04DE422899C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47475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68D9ED-F149-4B16-B0E6-53BCC094A40C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4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med" advClick="0" advTm="20000"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.kontur.ru/" TargetMode="External"/><Relationship Id="rId3" Type="http://schemas.openxmlformats.org/officeDocument/2006/relationships/hyperlink" Target="https://ip-on-line.ru/kadry/poryadok-nachisleniya-i-vyplaty-zarplaty.html" TargetMode="External"/><Relationship Id="rId7" Type="http://schemas.openxmlformats.org/officeDocument/2006/relationships/hyperlink" Target="http://www.consultant.ru/" TargetMode="External"/><Relationship Id="rId2" Type="http://schemas.openxmlformats.org/officeDocument/2006/relationships/hyperlink" Target="https://www.regberry.ru/nalogooblozhenie/predelnaya-velichina-bazy-dlya-nachisleniya-strahovyh-vznosov-novye-limity-v-2019-i-2020-go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arplata-online.ru/art/162435-vyplata-bolnichnogo-sroki-v-2021-godu" TargetMode="External"/><Relationship Id="rId5" Type="http://schemas.openxmlformats.org/officeDocument/2006/relationships/hyperlink" Target="https://assistentus.ru/forma/raschetnyj-listok/" TargetMode="External"/><Relationship Id="rId10" Type="http://schemas.openxmlformats.org/officeDocument/2006/relationships/hyperlink" Target="https://www.26-2.ru/" TargetMode="External"/><Relationship Id="rId4" Type="http://schemas.openxmlformats.org/officeDocument/2006/relationships/hyperlink" Target="https://subsidii.net/posobiya-fss/oplata-bolnichnogo-lista-v-godu-sroki-vyplaty-i-razmer-procentov.html" TargetMode="External"/><Relationship Id="rId9" Type="http://schemas.openxmlformats.org/officeDocument/2006/relationships/hyperlink" Target="https://nalog-nalog.ru/posobiya/posobie_po_vremennoj_netrudosposobnosti_bolnichnyj/oblagaetsya_li_bolnichnyj_list_bolnichnyj_ndf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Проектирование базы данных для учета заработной платы сотрудников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 группы 18п-1 </a:t>
            </a:r>
            <a:r>
              <a:rPr lang="ru-RU" dirty="0" err="1" smtClean="0"/>
              <a:t>Командов</a:t>
            </a:r>
            <a:r>
              <a:rPr lang="ru-RU" dirty="0" smtClean="0"/>
              <a:t> </a:t>
            </a:r>
            <a:r>
              <a:rPr lang="ru-RU" dirty="0"/>
              <a:t>Максим Олегович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z="3200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521084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04349"/>
              </p:ext>
            </p:extLst>
          </p:nvPr>
        </p:nvGraphicFramePr>
        <p:xfrm>
          <a:off x="840268" y="1266092"/>
          <a:ext cx="5361239" cy="282384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13102">
                  <a:extLst>
                    <a:ext uri="{9D8B030D-6E8A-4147-A177-3AD203B41FA5}">
                      <a16:colId xmlns:a16="http://schemas.microsoft.com/office/drawing/2014/main" val="635106954"/>
                    </a:ext>
                  </a:extLst>
                </a:gridCol>
                <a:gridCol w="1570366">
                  <a:extLst>
                    <a:ext uri="{9D8B030D-6E8A-4147-A177-3AD203B41FA5}">
                      <a16:colId xmlns:a16="http://schemas.microsoft.com/office/drawing/2014/main" val="3954816197"/>
                    </a:ext>
                  </a:extLst>
                </a:gridCol>
                <a:gridCol w="1106550">
                  <a:extLst>
                    <a:ext uri="{9D8B030D-6E8A-4147-A177-3AD203B41FA5}">
                      <a16:colId xmlns:a16="http://schemas.microsoft.com/office/drawing/2014/main" val="1399291717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val="1234978966"/>
                    </a:ext>
                  </a:extLst>
                </a:gridCol>
                <a:gridCol w="734471">
                  <a:extLst>
                    <a:ext uri="{9D8B030D-6E8A-4147-A177-3AD203B41FA5}">
                      <a16:colId xmlns:a16="http://schemas.microsoft.com/office/drawing/2014/main" val="1009598907"/>
                    </a:ext>
                  </a:extLst>
                </a:gridCol>
              </a:tblGrid>
              <a:tr h="144145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ZP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(Заработная Плата)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8911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выплаты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32488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idSotrudnik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сотрудника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9580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Nadbav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всех надбавок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9176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itogZP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Итоговая ЗП сотруднка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37862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55899"/>
              </p:ext>
            </p:extLst>
          </p:nvPr>
        </p:nvGraphicFramePr>
        <p:xfrm>
          <a:off x="840268" y="4089937"/>
          <a:ext cx="5361238" cy="111823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473500">
                  <a:extLst>
                    <a:ext uri="{9D8B030D-6E8A-4147-A177-3AD203B41FA5}">
                      <a16:colId xmlns:a16="http://schemas.microsoft.com/office/drawing/2014/main" val="1240345838"/>
                    </a:ext>
                  </a:extLst>
                </a:gridCol>
                <a:gridCol w="1496292">
                  <a:extLst>
                    <a:ext uri="{9D8B030D-6E8A-4147-A177-3AD203B41FA5}">
                      <a16:colId xmlns:a16="http://schemas.microsoft.com/office/drawing/2014/main" val="1009535645"/>
                    </a:ext>
                  </a:extLst>
                </a:gridCol>
                <a:gridCol w="1059826">
                  <a:extLst>
                    <a:ext uri="{9D8B030D-6E8A-4147-A177-3AD203B41FA5}">
                      <a16:colId xmlns:a16="http://schemas.microsoft.com/office/drawing/2014/main" val="1170794192"/>
                    </a:ext>
                  </a:extLst>
                </a:gridCol>
                <a:gridCol w="671793">
                  <a:extLst>
                    <a:ext uri="{9D8B030D-6E8A-4147-A177-3AD203B41FA5}">
                      <a16:colId xmlns:a16="http://schemas.microsoft.com/office/drawing/2014/main" val="871686448"/>
                    </a:ext>
                  </a:extLst>
                </a:gridCol>
                <a:gridCol w="659827">
                  <a:extLst>
                    <a:ext uri="{9D8B030D-6E8A-4147-A177-3AD203B41FA5}">
                      <a16:colId xmlns:a16="http://schemas.microsoft.com/office/drawing/2014/main" val="254263451"/>
                    </a:ext>
                  </a:extLst>
                </a:gridCol>
              </a:tblGrid>
              <a:tr h="144145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(Предельная база для исчисления страховых взносов)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0513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год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08073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базы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128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62873"/>
              </p:ext>
            </p:extLst>
          </p:nvPr>
        </p:nvGraphicFramePr>
        <p:xfrm>
          <a:off x="6201506" y="1266092"/>
          <a:ext cx="5158156" cy="5070397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417684">
                  <a:extLst>
                    <a:ext uri="{9D8B030D-6E8A-4147-A177-3AD203B41FA5}">
                      <a16:colId xmlns:a16="http://schemas.microsoft.com/office/drawing/2014/main" val="2422346867"/>
                    </a:ext>
                  </a:extLst>
                </a:gridCol>
                <a:gridCol w="1439613">
                  <a:extLst>
                    <a:ext uri="{9D8B030D-6E8A-4147-A177-3AD203B41FA5}">
                      <a16:colId xmlns:a16="http://schemas.microsoft.com/office/drawing/2014/main" val="3407311642"/>
                    </a:ext>
                  </a:extLst>
                </a:gridCol>
                <a:gridCol w="1149066">
                  <a:extLst>
                    <a:ext uri="{9D8B030D-6E8A-4147-A177-3AD203B41FA5}">
                      <a16:colId xmlns:a16="http://schemas.microsoft.com/office/drawing/2014/main" val="858018907"/>
                    </a:ext>
                  </a:extLst>
                </a:gridCol>
                <a:gridCol w="516960">
                  <a:extLst>
                    <a:ext uri="{9D8B030D-6E8A-4147-A177-3AD203B41FA5}">
                      <a16:colId xmlns:a16="http://schemas.microsoft.com/office/drawing/2014/main" val="1050073145"/>
                    </a:ext>
                  </a:extLst>
                </a:gridCol>
                <a:gridCol w="634833">
                  <a:extLst>
                    <a:ext uri="{9D8B030D-6E8A-4147-A177-3AD203B41FA5}">
                      <a16:colId xmlns:a16="http://schemas.microsoft.com/office/drawing/2014/main" val="67838929"/>
                    </a:ext>
                  </a:extLst>
                </a:gridCol>
              </a:tblGrid>
              <a:tr h="284063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H(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81234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NDFL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НДФЛ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DECIMIAL(5,2)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726418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ПФР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DECIMIAL(5,2)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8024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FCC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ФСС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DECIMIAL(5,2)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8571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FOMC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ФОМС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855505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kid1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1 и 2 ребенка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01379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kid3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3 и последующих детей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435680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ребенка-инвалида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25430"/>
                  </a:ext>
                </a:extLst>
              </a:tr>
              <a:tr h="7718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invalid_O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опеку над ребенком инвалидом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754495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MROT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МРОТ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49205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34290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Описание структуры базы </a:t>
            </a:r>
            <a:r>
              <a:rPr lang="ru-RU" sz="4400" dirty="0" smtClean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данных(продолжение)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9662" y="6336489"/>
            <a:ext cx="542697" cy="279400"/>
          </a:xfrm>
        </p:spPr>
        <p:txBody>
          <a:bodyPr/>
          <a:lstStyle/>
          <a:p>
            <a:fld id="{7B2125DA-01A7-4AC1-B494-149B45801AF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60868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Контрольный пример</a:t>
            </a:r>
            <a:r>
              <a:rPr lang="en-US" dirty="0" smtClean="0"/>
              <a:t>(</a:t>
            </a:r>
            <a:r>
              <a:rPr lang="ru-RU" dirty="0" smtClean="0"/>
              <a:t>Входные данные)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03239"/>
              </p:ext>
            </p:extLst>
          </p:nvPr>
        </p:nvGraphicFramePr>
        <p:xfrm>
          <a:off x="1295400" y="2489203"/>
          <a:ext cx="9601200" cy="4114797"/>
        </p:xfrm>
        <a:graphic>
          <a:graphicData uri="http://schemas.openxmlformats.org/drawingml/2006/table">
            <a:tbl>
              <a:tblPr firstRow="1" firstCol="1" bandRow="1"/>
              <a:tblGrid>
                <a:gridCol w="950947">
                  <a:extLst>
                    <a:ext uri="{9D8B030D-6E8A-4147-A177-3AD203B41FA5}">
                      <a16:colId xmlns:a16="http://schemas.microsoft.com/office/drawing/2014/main" val="3396386830"/>
                    </a:ext>
                  </a:extLst>
                </a:gridCol>
                <a:gridCol w="1170993">
                  <a:extLst>
                    <a:ext uri="{9D8B030D-6E8A-4147-A177-3AD203B41FA5}">
                      <a16:colId xmlns:a16="http://schemas.microsoft.com/office/drawing/2014/main" val="884310843"/>
                    </a:ext>
                  </a:extLst>
                </a:gridCol>
                <a:gridCol w="719506">
                  <a:extLst>
                    <a:ext uri="{9D8B030D-6E8A-4147-A177-3AD203B41FA5}">
                      <a16:colId xmlns:a16="http://schemas.microsoft.com/office/drawing/2014/main" val="638913284"/>
                    </a:ext>
                  </a:extLst>
                </a:gridCol>
                <a:gridCol w="950947">
                  <a:extLst>
                    <a:ext uri="{9D8B030D-6E8A-4147-A177-3AD203B41FA5}">
                      <a16:colId xmlns:a16="http://schemas.microsoft.com/office/drawing/2014/main" val="3196750545"/>
                    </a:ext>
                  </a:extLst>
                </a:gridCol>
                <a:gridCol w="969533">
                  <a:extLst>
                    <a:ext uri="{9D8B030D-6E8A-4147-A177-3AD203B41FA5}">
                      <a16:colId xmlns:a16="http://schemas.microsoft.com/office/drawing/2014/main" val="2493092124"/>
                    </a:ext>
                  </a:extLst>
                </a:gridCol>
                <a:gridCol w="969533">
                  <a:extLst>
                    <a:ext uri="{9D8B030D-6E8A-4147-A177-3AD203B41FA5}">
                      <a16:colId xmlns:a16="http://schemas.microsoft.com/office/drawing/2014/main" val="3053888981"/>
                    </a:ext>
                  </a:extLst>
                </a:gridCol>
                <a:gridCol w="1083456">
                  <a:extLst>
                    <a:ext uri="{9D8B030D-6E8A-4147-A177-3AD203B41FA5}">
                      <a16:colId xmlns:a16="http://schemas.microsoft.com/office/drawing/2014/main" val="1616291375"/>
                    </a:ext>
                  </a:extLst>
                </a:gridCol>
                <a:gridCol w="950947">
                  <a:extLst>
                    <a:ext uri="{9D8B030D-6E8A-4147-A177-3AD203B41FA5}">
                      <a16:colId xmlns:a16="http://schemas.microsoft.com/office/drawing/2014/main" val="2465052493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257392978"/>
                    </a:ext>
                  </a:extLst>
                </a:gridCol>
                <a:gridCol w="894585">
                  <a:extLst>
                    <a:ext uri="{9D8B030D-6E8A-4147-A177-3AD203B41FA5}">
                      <a16:colId xmlns:a16="http://schemas.microsoft.com/office/drawing/2014/main" val="2280224226"/>
                    </a:ext>
                  </a:extLst>
                </a:gridCol>
              </a:tblGrid>
              <a:tr h="1028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</a:t>
                      </a:r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сотрудника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Должности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Семейный статус сотрудника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здоровых детей сотрудника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детей инвалидов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опекаемых детей инвалидов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Счёт зачисления сотрудника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или отсутствие одного из спец статусов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Страховой стаж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7362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082544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Domenic</a:t>
                      </a:r>
                      <a:r>
                        <a:rPr lang="ru-RU" sz="105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Rigg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75097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Cherish Porter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32787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Tess Morley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4771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Erica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Spencer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162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Camellia Lynn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686506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Bryon Cavanagh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7452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Samara Parr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8073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Tom Isaac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161420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Carter Waterson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304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Hank Bailey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53988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9158"/>
              </p:ext>
            </p:extLst>
          </p:nvPr>
        </p:nvGraphicFramePr>
        <p:xfrm>
          <a:off x="1295400" y="2489203"/>
          <a:ext cx="9601199" cy="2240280"/>
        </p:xfrm>
        <a:graphic>
          <a:graphicData uri="http://schemas.openxmlformats.org/drawingml/2006/table">
            <a:tbl>
              <a:tblPr firstRow="1" firstCol="1" bandRow="1"/>
              <a:tblGrid>
                <a:gridCol w="1066523">
                  <a:extLst>
                    <a:ext uri="{9D8B030D-6E8A-4147-A177-3AD203B41FA5}">
                      <a16:colId xmlns:a16="http://schemas.microsoft.com/office/drawing/2014/main" val="3400214054"/>
                    </a:ext>
                  </a:extLst>
                </a:gridCol>
                <a:gridCol w="1066523">
                  <a:extLst>
                    <a:ext uri="{9D8B030D-6E8A-4147-A177-3AD203B41FA5}">
                      <a16:colId xmlns:a16="http://schemas.microsoft.com/office/drawing/2014/main" val="1028547296"/>
                    </a:ext>
                  </a:extLst>
                </a:gridCol>
                <a:gridCol w="1067146">
                  <a:extLst>
                    <a:ext uri="{9D8B030D-6E8A-4147-A177-3AD203B41FA5}">
                      <a16:colId xmlns:a16="http://schemas.microsoft.com/office/drawing/2014/main" val="1842929114"/>
                    </a:ext>
                  </a:extLst>
                </a:gridCol>
                <a:gridCol w="1066523">
                  <a:extLst>
                    <a:ext uri="{9D8B030D-6E8A-4147-A177-3AD203B41FA5}">
                      <a16:colId xmlns:a16="http://schemas.microsoft.com/office/drawing/2014/main" val="3249805068"/>
                    </a:ext>
                  </a:extLst>
                </a:gridCol>
                <a:gridCol w="1067146">
                  <a:extLst>
                    <a:ext uri="{9D8B030D-6E8A-4147-A177-3AD203B41FA5}">
                      <a16:colId xmlns:a16="http://schemas.microsoft.com/office/drawing/2014/main" val="2171431510"/>
                    </a:ext>
                  </a:extLst>
                </a:gridCol>
                <a:gridCol w="1066523">
                  <a:extLst>
                    <a:ext uri="{9D8B030D-6E8A-4147-A177-3AD203B41FA5}">
                      <a16:colId xmlns:a16="http://schemas.microsoft.com/office/drawing/2014/main" val="2854715736"/>
                    </a:ext>
                  </a:extLst>
                </a:gridCol>
                <a:gridCol w="1067146">
                  <a:extLst>
                    <a:ext uri="{9D8B030D-6E8A-4147-A177-3AD203B41FA5}">
                      <a16:colId xmlns:a16="http://schemas.microsoft.com/office/drawing/2014/main" val="3914314658"/>
                    </a:ext>
                  </a:extLst>
                </a:gridCol>
                <a:gridCol w="1066523">
                  <a:extLst>
                    <a:ext uri="{9D8B030D-6E8A-4147-A177-3AD203B41FA5}">
                      <a16:colId xmlns:a16="http://schemas.microsoft.com/office/drawing/2014/main" val="2803486086"/>
                    </a:ext>
                  </a:extLst>
                </a:gridCol>
                <a:gridCol w="1067146">
                  <a:extLst>
                    <a:ext uri="{9D8B030D-6E8A-4147-A177-3AD203B41FA5}">
                      <a16:colId xmlns:a16="http://schemas.microsoft.com/office/drawing/2014/main" val="3117188588"/>
                    </a:ext>
                  </a:extLst>
                </a:gridCol>
              </a:tblGrid>
              <a:tr h="15705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НДФЛ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ПФР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ФСС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ФОМС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1 и 2 ребёнка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3 и последующих детей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ребёнка инвалида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опеку над ребёнком инвалидом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МРОТ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23111"/>
                  </a:ext>
                </a:extLst>
              </a:tr>
              <a:tr h="3141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54340"/>
                  </a:ext>
                </a:extLst>
              </a:tr>
              <a:tr h="3141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12792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05758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51847"/>
              </p:ext>
            </p:extLst>
          </p:nvPr>
        </p:nvGraphicFramePr>
        <p:xfrm>
          <a:off x="1295399" y="2514606"/>
          <a:ext cx="4572000" cy="3406775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15118511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89637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283666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419716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42596137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Должности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должности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Оклад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травматизма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доступа к данным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70439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04712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19317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Бухгалтер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0576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 отдела кадров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27004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Электрик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28672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Охранник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21678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55853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Уборщица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13222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93952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Главный бухгалтер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18343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37110"/>
              </p:ext>
            </p:extLst>
          </p:nvPr>
        </p:nvGraphicFramePr>
        <p:xfrm>
          <a:off x="6959599" y="2463809"/>
          <a:ext cx="4298620" cy="5029200"/>
        </p:xfrm>
        <a:graphic>
          <a:graphicData uri="http://schemas.openxmlformats.org/drawingml/2006/table">
            <a:tbl>
              <a:tblPr firstRow="1" firstCol="1" bandRow="1"/>
              <a:tblGrid>
                <a:gridCol w="1075000">
                  <a:extLst>
                    <a:ext uri="{9D8B030D-6E8A-4147-A177-3AD203B41FA5}">
                      <a16:colId xmlns:a16="http://schemas.microsoft.com/office/drawing/2014/main" val="2051158335"/>
                    </a:ext>
                  </a:extLst>
                </a:gridCol>
                <a:gridCol w="1074540">
                  <a:extLst>
                    <a:ext uri="{9D8B030D-6E8A-4147-A177-3AD203B41FA5}">
                      <a16:colId xmlns:a16="http://schemas.microsoft.com/office/drawing/2014/main" val="85493392"/>
                    </a:ext>
                  </a:extLst>
                </a:gridCol>
                <a:gridCol w="1074540">
                  <a:extLst>
                    <a:ext uri="{9D8B030D-6E8A-4147-A177-3AD203B41FA5}">
                      <a16:colId xmlns:a16="http://schemas.microsoft.com/office/drawing/2014/main" val="1352565778"/>
                    </a:ext>
                  </a:extLst>
                </a:gridCol>
                <a:gridCol w="1074540">
                  <a:extLst>
                    <a:ext uri="{9D8B030D-6E8A-4147-A177-3AD203B41FA5}">
                      <a16:colId xmlns:a16="http://schemas.microsoft.com/office/drawing/2014/main" val="740106783"/>
                    </a:ext>
                  </a:extLst>
                </a:gridCol>
              </a:tblGrid>
              <a:tr h="6743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выплаты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сотрудника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всех надбавок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всех Вычетов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39877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2909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17554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0929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28355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6009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620443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6708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7867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4212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7054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364997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09871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318849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861323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29299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4790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04022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446103" y="6464300"/>
            <a:ext cx="542697" cy="279400"/>
          </a:xfrm>
        </p:spPr>
        <p:txBody>
          <a:bodyPr/>
          <a:lstStyle/>
          <a:p>
            <a:fld id="{7B2125DA-01A7-4AC1-B494-149B45801AF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92033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Контрольный пример</a:t>
            </a:r>
            <a:r>
              <a:rPr lang="en-US" dirty="0"/>
              <a:t>(</a:t>
            </a:r>
            <a:r>
              <a:rPr lang="ru-RU" dirty="0" smtClean="0"/>
              <a:t>Выходные </a:t>
            </a:r>
            <a:r>
              <a:rPr lang="ru-RU" dirty="0"/>
              <a:t>данные)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58" y="2597771"/>
            <a:ext cx="7760881" cy="323725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93948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</a:t>
            </a:r>
            <a:r>
              <a:rPr lang="ru-RU" dirty="0"/>
              <a:t>требования к программному продукту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Знать ПК и Бухгалтерию</a:t>
            </a:r>
          </a:p>
          <a:p>
            <a:r>
              <a:rPr lang="ru-RU" dirty="0" smtClean="0"/>
              <a:t>Иметь ПК</a:t>
            </a:r>
            <a:r>
              <a:rPr lang="en-US" dirty="0" smtClean="0"/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10 64bit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Процессор 2,3 ГГц (2 ядра, 4 потока) /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core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3-7020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Интегрированное графическое ядро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HD Graphics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620;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Оперативная память 1 ГБ;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 Мб свободного места на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накопителе;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 Core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Framework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z="1800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65734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3822699" cy="3318936"/>
          </a:xfrm>
        </p:spPr>
        <p:txBody>
          <a:bodyPr/>
          <a:lstStyle/>
          <a:p>
            <a:r>
              <a:rPr lang="ru-RU" dirty="0"/>
              <a:t>Программа имеет модульную структуру.  При ее запуске выполняется проект на BDZarplata.exe. Описание модулей и методов представлено в таблице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34540"/>
              </p:ext>
            </p:extLst>
          </p:nvPr>
        </p:nvGraphicFramePr>
        <p:xfrm>
          <a:off x="5092698" y="2477769"/>
          <a:ext cx="5803900" cy="3909060"/>
        </p:xfrm>
        <a:graphic>
          <a:graphicData uri="http://schemas.openxmlformats.org/drawingml/2006/table">
            <a:tbl>
              <a:tblPr firstRow="1" firstCol="1" bandRow="1"/>
              <a:tblGrid>
                <a:gridCol w="2525903">
                  <a:extLst>
                    <a:ext uri="{9D8B030D-6E8A-4147-A177-3AD203B41FA5}">
                      <a16:colId xmlns:a16="http://schemas.microsoft.com/office/drawing/2014/main" val="2800603465"/>
                    </a:ext>
                  </a:extLst>
                </a:gridCol>
                <a:gridCol w="376047">
                  <a:extLst>
                    <a:ext uri="{9D8B030D-6E8A-4147-A177-3AD203B41FA5}">
                      <a16:colId xmlns:a16="http://schemas.microsoft.com/office/drawing/2014/main" val="1149711306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3230013066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Методы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Назначения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271657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17217"/>
                  </a:ext>
                </a:extLst>
              </a:tr>
              <a:tr h="20574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DB.cs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557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loadDataGrid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данных из БД в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DataGrid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7096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oid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LoadDataComboBox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данных из БД в список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7057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LoadDataListBox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данных из БД в список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53068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queryScalar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SQL Запроса к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220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 queryScalar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запроса к БД 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7256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queryScalar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запроса к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85518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ReturnTable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к БД с получением данных из таблицы (таблиц)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95988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queryData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внешнего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Файла или запроса с возвратом количества строк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243013"/>
                  </a:ext>
                </a:extLst>
              </a:tr>
              <a:tr h="20574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DB_Connect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185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OpenConnection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соединения с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7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CloseConnection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закрытие соединения с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6406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747395" algn="l"/>
                        </a:tabLs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 OpenClouseConnection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возможность установки соединения с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260225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353901" y="6578600"/>
            <a:ext cx="542697" cy="279400"/>
          </a:xfrm>
        </p:spPr>
        <p:txBody>
          <a:bodyPr/>
          <a:lstStyle/>
          <a:p>
            <a:fld id="{7B2125DA-01A7-4AC1-B494-149B45801AF5}" type="slidenum">
              <a:rPr lang="ru-RU" sz="1600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39078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63600" y="457200"/>
            <a:ext cx="11328400" cy="660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Описание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42936339"/>
              </p:ext>
            </p:extLst>
          </p:nvPr>
        </p:nvGraphicFramePr>
        <p:xfrm>
          <a:off x="495300" y="1117600"/>
          <a:ext cx="6869052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434526">
                  <a:extLst>
                    <a:ext uri="{9D8B030D-6E8A-4147-A177-3AD203B41FA5}">
                      <a16:colId xmlns:a16="http://schemas.microsoft.com/office/drawing/2014/main" val="2410495747"/>
                    </a:ext>
                  </a:extLst>
                </a:gridCol>
                <a:gridCol w="3434526">
                  <a:extLst>
                    <a:ext uri="{9D8B030D-6E8A-4147-A177-3AD203B41FA5}">
                      <a16:colId xmlns:a16="http://schemas.microsoft.com/office/drawing/2014/main" val="895097979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20254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248838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GetSelectCell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значения выбранной ячейки DataGrid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861650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.cs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3534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UpdateLabel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Обновление текста в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20474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4604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UpdateTable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Обновление значений указанной таблицы в БД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90908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InsertTable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значений указанной таблицы в БД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212833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MainWindow.xaml.cs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52799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MainWindow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Переключение на страницу входа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16245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BtnBack_Click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Возврат на предыдущую страницу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49584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Page_AddRedAnketa.xaml.cs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04937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Page_AddRedAnketa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формы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7147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CB_Doljnost_SelectionChanged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соединение 2 списков для синхронного выбора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58456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intOnly_PreviewTextInput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целочисленных значений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3989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Btn_Save_Click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и внесение данных в таблицу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0181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Btn_Delete_Click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записи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769948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Page_BughalterInfo.xaml.cs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03762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Page_BughalterInfo()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формы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18008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10895" algn="l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TabI_LN_Initialized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Подгруздка справочника льгот и налогов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34624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60093"/>
              </p:ext>
            </p:extLst>
          </p:nvPr>
        </p:nvGraphicFramePr>
        <p:xfrm>
          <a:off x="7607300" y="558801"/>
          <a:ext cx="3986151" cy="5765802"/>
        </p:xfrm>
        <a:graphic>
          <a:graphicData uri="http://schemas.openxmlformats.org/drawingml/2006/table">
            <a:tbl>
              <a:tblPr firstRow="1" firstCol="1" bandRow="1"/>
              <a:tblGrid>
                <a:gridCol w="2024358">
                  <a:extLst>
                    <a:ext uri="{9D8B030D-6E8A-4147-A177-3AD203B41FA5}">
                      <a16:colId xmlns:a16="http://schemas.microsoft.com/office/drawing/2014/main" val="604536705"/>
                    </a:ext>
                  </a:extLst>
                </a:gridCol>
                <a:gridCol w="1961793">
                  <a:extLst>
                    <a:ext uri="{9D8B030D-6E8A-4147-A177-3AD203B41FA5}">
                      <a16:colId xmlns:a16="http://schemas.microsoft.com/office/drawing/2014/main" val="2557699554"/>
                    </a:ext>
                  </a:extLst>
                </a:gridCol>
              </a:tblGrid>
              <a:tr h="2059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665081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Btn_Save_Click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сохранение измененных полей таблицы БД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621518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Btn_Redactir_Click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на страницу редактирования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061474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intOnly_PreviewTextInput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целочисленных значений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72089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floatOnly_PreviewTextInput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дробных значений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307106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DG_SotridnikOklad_SelectionChanged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ID выделенной строки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82971"/>
                  </a:ext>
                </a:extLst>
              </a:tr>
              <a:tr h="6177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DG_SotridnikOklad_MouseDoubleClick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в режим редактирования оклада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80366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TabI_OkladSotrud_GotFocus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Смена видимости кнопок , при выборе вкладки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81240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TabI_Base_GotFocus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4840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TabI_LN_GotFocus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91289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LB_Sotrud_FIO2_SelectionChanged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Подгрузка данных о надбавках и штрафах выбранного сотрудника в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DataGrid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39939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LB_Sotrud_id2_SelectionChanged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58606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DG_NadbavShtraf_SelectionChanged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 в форму даты , надбавки и штрафов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74143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Btn_Raschet_Click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к странице расчета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48523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Btn_Red_Nadbav_Click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Внесение изменений в БД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8019"/>
                  </a:ext>
                </a:extLst>
              </a:tr>
              <a:tr h="205922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Page_Bughl_AddEdit_base.xaml.cs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2584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BtnSave_Click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Сохранение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данных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137038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intOnly_PreviewTextInput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целочисленных значений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212232"/>
                  </a:ext>
                </a:extLst>
              </a:tr>
              <a:tr h="205922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Page_Login.xaml.cs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8420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BtnLogin_Click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Подключение к БД с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указынными</a:t>
                      </a: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параметрами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31695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322102" y="6426204"/>
            <a:ext cx="542697" cy="279400"/>
          </a:xfrm>
        </p:spPr>
        <p:txBody>
          <a:bodyPr/>
          <a:lstStyle/>
          <a:p>
            <a:fld id="{7B2125DA-01A7-4AC1-B494-149B45801AF5}" type="slidenum">
              <a:rPr lang="ru-RU" sz="1600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176731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</a:t>
            </a:r>
            <a:r>
              <a:rPr lang="ru-RU" dirty="0"/>
              <a:t>тестирования программного продукта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9400" y="2556931"/>
            <a:ext cx="6186805" cy="389466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-32" r="42517" b="21054"/>
          <a:stretch/>
        </p:blipFill>
        <p:spPr>
          <a:xfrm>
            <a:off x="6464301" y="2175409"/>
            <a:ext cx="4432296" cy="24600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4982" t="38636" r="43845" b="18632"/>
          <a:stretch/>
        </p:blipFill>
        <p:spPr>
          <a:xfrm>
            <a:off x="7482206" y="4504265"/>
            <a:ext cx="2863878" cy="231424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z="1600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08822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Протокол тестирования программного продукта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8500" y="2685415"/>
            <a:ext cx="5939790" cy="237617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08217" y="2556932"/>
            <a:ext cx="4685281" cy="266006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136737" y="5197656"/>
            <a:ext cx="5443738" cy="184695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z="1600" smtClean="0"/>
              <a:t>17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3250473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</a:t>
            </a:r>
            <a:r>
              <a:rPr lang="ru-RU" dirty="0"/>
              <a:t>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5580316" cy="3318936"/>
          </a:xfrm>
        </p:spPr>
        <p:txBody>
          <a:bodyPr/>
          <a:lstStyle/>
          <a:p>
            <a:r>
              <a:rPr lang="ru-RU" dirty="0" smtClean="0"/>
              <a:t>Подготовка </a:t>
            </a:r>
          </a:p>
          <a:p>
            <a:pPr lvl="0"/>
            <a:r>
              <a:rPr lang="ru-RU" dirty="0"/>
              <a:t>.</a:t>
            </a:r>
            <a:r>
              <a:rPr lang="en-US" dirty="0"/>
              <a:t>Net Core</a:t>
            </a:r>
            <a:r>
              <a:rPr lang="ru-RU" dirty="0"/>
              <a:t>;</a:t>
            </a:r>
          </a:p>
          <a:p>
            <a:pPr lvl="0"/>
            <a:r>
              <a:rPr lang="en-US" dirty="0"/>
              <a:t>.NET Framework</a:t>
            </a:r>
            <a:r>
              <a:rPr lang="ru-RU" dirty="0"/>
              <a:t>. </a:t>
            </a:r>
          </a:p>
          <a:p>
            <a:r>
              <a:rPr lang="ru-RU" dirty="0" smtClean="0"/>
              <a:t>Наличие навыков обращения с </a:t>
            </a:r>
            <a:r>
              <a:rPr lang="ru-RU" dirty="0" err="1" smtClean="0"/>
              <a:t>пк</a:t>
            </a:r>
            <a:r>
              <a:rPr lang="ru-RU" dirty="0" smtClean="0"/>
              <a:t> и бухгалтерией</a:t>
            </a:r>
          </a:p>
          <a:p>
            <a:r>
              <a:rPr lang="ru-RU" dirty="0" smtClean="0"/>
              <a:t>Исполняемый файл </a:t>
            </a:r>
            <a:r>
              <a:rPr lang="en-US" dirty="0" smtClean="0"/>
              <a:t>BDZarplata.EXE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18" y="2285999"/>
            <a:ext cx="4020879" cy="402087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z="1600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303316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3323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выполнения курсового проекта были разработаны структура и алгоритм работы WPF-приложения «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BDZarplata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были изучены особенности реализации компонентов WPF для построения клиентских приложений с визуально привлекательными возможностями взаимодействия с пользователем.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работы стало создание WPF-приложения для базового создания списка работников, их расписания, а также полного расчёта заработной платы.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WPF-приложение написано на языке C# с использованием среды разработки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2019 с использованием языка разметки XAML и системы управления базой данных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проведены опытная эксплуатация и отладочное тестирование WPF приложения. По результатам отладочного тестирования были устранены некоторые недостатки, в частности были обнаружены и исправлены неточности в реализации алгоритма: усовершенствован контроль на входные данные и отформатирован вывод документов.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приложения на основании данных контрольного примера были получены результаты, которые полностью совпадают с выходной информацией контрольного примера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z="1600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5650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Расчёт зарплаты трудоёмок </a:t>
            </a:r>
          </a:p>
          <a:p>
            <a:r>
              <a:rPr lang="ru-RU" dirty="0" smtClean="0"/>
              <a:t>Возможные аналоги по функционалу</a:t>
            </a:r>
            <a:r>
              <a:rPr lang="en-US" dirty="0" smtClean="0"/>
              <a:t>:</a:t>
            </a:r>
            <a:r>
              <a:rPr lang="ru-RU" dirty="0" smtClean="0"/>
              <a:t> «1С-Бухгалтерия» </a:t>
            </a:r>
            <a:r>
              <a:rPr lang="en-US" dirty="0" smtClean="0"/>
              <a:t>- </a:t>
            </a:r>
            <a:r>
              <a:rPr lang="ru-RU" dirty="0" smtClean="0"/>
              <a:t>сложно, ручной расчёт с помощью электронных таблиц - долго</a:t>
            </a:r>
          </a:p>
          <a:p>
            <a:r>
              <a:rPr lang="ru-RU" dirty="0" smtClean="0"/>
              <a:t>Цель – разработать приложение для расчёта зарплаты</a:t>
            </a:r>
          </a:p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описать предметную область; </a:t>
            </a: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структуру базы данных; </a:t>
            </a: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приложение; </a:t>
            </a: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провести тестирование приложения.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79704905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40000"/>
            <a:ext cx="9601196" cy="9965269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Федеральный закон от 29.12.2006 N 255-ФЗ (ред. от 29.12.2020) «Об обязательном социальном страховании на случай временной нетрудоспособности и в связи с материнством» Статья 14.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Налоговый Кодекс Российской Федерации Статья 218. Стандартные налоговые вычеты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"Трудовой кодекс Российской Федерации" статья 136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 проектирования баз данных: учебник для студ. Учреждений сред. 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образования Г.Н. Федорова.-М.: Издательский центр «Академия», 2017. – 224 с.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Г.Н. Федорова. Разработка и администрирование и защита баз данных: учебник для студ. учреждений сред. проф. образования. –М.: Издательский центр «Академия», 2018.- 288с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1С-Старт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Предельная величина базы для начисления страховых взносов: новые лимиты в 2019 и 2020 году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авт. 1С-Старт;2021;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Режим доступа: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regberry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начисления и выплаты зарплаты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Режим доступа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ip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on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line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kadry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poryadok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nachisleniya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vyplaty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zarplaty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html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subsidii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Оплата больничного листа в 2021 году: сроки выплаты и размер процентов.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Режим доступа: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subsidii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net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Ассистентус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Расчетный листок по заработной плате – Режим доступа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assistentus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forma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raschetnyj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listok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свободный. </a:t>
            </a:r>
            <a:r>
              <a:rPr lang="ru-RU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Богданова А.Л. Базы данных. Теория и практика применения (2-е издание) [Электронный ресурс]: учебное пособие/ Богданова А.Л., Дмитриев Г.П., Медников А.В.— Электрон. текстовые данные.— Химки: Российская международная академия туризма, 2016.— 128 c.— Режим доступа: http://www.iprbookshop.ru/47625.—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ЗАРПЛАТА/Практический журнал для бухгалтеров для расчета зарплаты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Выплата больничного: порядок и новые сроки в 2021 году;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Режим доступа: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zarplata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online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КонсультантПлюс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надежная правовая поддержка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Режим доступа: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://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.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consultant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ru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Контур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 Журнал / МРОТ — 2021: изменения; авт. Марина </a:t>
            </a:r>
            <a:r>
              <a:rPr lang="ru-RU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Крицкая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Режим доступа: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kontur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Контур.Школа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: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Расчет и оплата больничного листа в 2021 году; авт.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Бусыгина Ю. О.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– Режим доступа: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https://school.kontur.ru/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Култыгин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О.П. Администрирование баз данных. СУБД MS SQL 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[Электронный ресурс]: учебное пособие/ 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Култыгин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О.П.— Электрон. текстовые данные.— М.: Московский финансово-промышленный университет «Синергия», 2016.— 232 c.— Режим доступа: http://www.iprbookshop.ru/17009.—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НАЛОГ-</a:t>
            </a:r>
            <a:r>
              <a:rPr lang="ru-RU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НАЛОГ.ру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Облагается ли больничный лист (больничный) НДФЛ?;авт. Степанова Наталья.-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Режим доступа: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nalog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nalog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 современных баз данных [Электронный ресурс]: методическая разработка к выполнению лабораторных работ (№1-3)/ — Электрон. текстовые данные.— Липецк: Липецкий государственный технический университет, ЭБС АСВ, 2016.— 37 c.— Режим доступа: http://www.iprbookshop.ru/22906.—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Туманов В.Е. Основы проектирования реляционных баз данных [Электронный ресурс]/ Туманов В.Е.— Электрон. текстовые данные.— М.: Интернет-Университет Информационных Технологий (ИНТУИТ), 2016.— 502 c.— Режим доступа: http://www.iprbookshop.ru/22431.—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Упрощенка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Оплата и расчет больничного листа в 2021 году: изменения и новые правила;2021;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Режим доступа: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https://www.26-2.ru/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Швецов В.И. Базы данных [Электронный ресурс]/ Швецов В.И.— Электрон. текстовые данные.— М.: Интернет-Университет Информационных Технологий (ИНТУИТ), 2016.— 218 c.— Режим доступа: http://www.iprbookshop.ru/16688.—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12853" y="5767832"/>
            <a:ext cx="542697" cy="279400"/>
          </a:xfrm>
        </p:spPr>
        <p:txBody>
          <a:bodyPr/>
          <a:lstStyle/>
          <a:p>
            <a:fld id="{7B2125DA-01A7-4AC1-B494-149B45801AF5}" type="slidenum">
              <a:rPr lang="ru-RU" sz="1600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261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2.11597 " pathEditMode="relative" rAng="0" ptsTypes="AA">
                                      <p:cBhvr>
                                        <p:cTn id="6" dur="19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предметной </a:t>
            </a:r>
            <a:r>
              <a:rPr lang="ru-RU" dirty="0" smtClean="0"/>
              <a:t>области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Круг пользователей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 lvl="0"/>
            <a:r>
              <a:rPr lang="ru-RU" dirty="0"/>
              <a:t>Сотрудники Отдела кадров имеют право:</a:t>
            </a:r>
          </a:p>
          <a:p>
            <a:pPr lvl="1"/>
            <a:r>
              <a:rPr lang="ru-RU" dirty="0"/>
              <a:t> добавлять новых работников в БД;</a:t>
            </a:r>
          </a:p>
          <a:p>
            <a:pPr lvl="1"/>
            <a:r>
              <a:rPr lang="ru-RU" dirty="0"/>
              <a:t> изменять ФИО и другие анкетные данные сотрудников;</a:t>
            </a:r>
          </a:p>
          <a:p>
            <a:pPr lvl="1"/>
            <a:r>
              <a:rPr lang="ru-RU" dirty="0"/>
              <a:t> изменять должность работников;</a:t>
            </a:r>
          </a:p>
          <a:p>
            <a:pPr lvl="1"/>
            <a:r>
              <a:rPr lang="ru-RU" dirty="0"/>
              <a:t>изменять статус работника</a:t>
            </a:r>
            <a:r>
              <a:rPr lang="ru-RU" dirty="0" smtClean="0"/>
              <a:t>.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0"/>
            <a:r>
              <a:rPr lang="ru-RU" dirty="0"/>
              <a:t>Сотрудники бухгалтерии имеют право:</a:t>
            </a:r>
          </a:p>
          <a:p>
            <a:pPr lvl="1"/>
            <a:r>
              <a:rPr lang="ru-RU" dirty="0"/>
              <a:t> изменять оклад в соответствии с должностью;</a:t>
            </a:r>
          </a:p>
          <a:p>
            <a:pPr lvl="1"/>
            <a:r>
              <a:rPr lang="ru-RU" dirty="0"/>
              <a:t> изменять показатели процента налогов;</a:t>
            </a:r>
          </a:p>
          <a:p>
            <a:pPr lvl="1"/>
            <a:r>
              <a:rPr lang="ru-RU" dirty="0"/>
              <a:t>Изменять константы влияющие на расчет зарплаты;</a:t>
            </a:r>
          </a:p>
          <a:p>
            <a:pPr lvl="1"/>
            <a:r>
              <a:rPr lang="ru-RU" dirty="0"/>
              <a:t> создавать выписки по ЗП;</a:t>
            </a:r>
          </a:p>
          <a:p>
            <a:pPr lvl="1"/>
            <a:r>
              <a:rPr lang="ru-RU" dirty="0"/>
              <a:t> начислять штрафы и надбавки работникам соответствующих отделов.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7565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предметной </a:t>
            </a:r>
            <a:r>
              <a:rPr lang="ru-RU" dirty="0" smtClean="0"/>
              <a:t>области</a:t>
            </a:r>
            <a:br>
              <a:rPr lang="ru-RU" dirty="0" smtClean="0"/>
            </a:br>
            <a:r>
              <a:rPr lang="ru-RU" dirty="0" smtClean="0"/>
              <a:t>Расчеты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4768843" cy="3318936"/>
          </a:xfrm>
        </p:spPr>
        <p:txBody>
          <a:bodyPr/>
          <a:lstStyle/>
          <a:p>
            <a:r>
              <a:rPr lang="ru-RU" dirty="0"/>
              <a:t>Работник получает ЗП согласно окладу и фактически отработанным дням</a:t>
            </a:r>
          </a:p>
          <a:p>
            <a:r>
              <a:rPr lang="ru-RU" dirty="0" smtClean="0"/>
              <a:t>К этой сумме прибавляться штрафы и надбавки</a:t>
            </a:r>
          </a:p>
          <a:p>
            <a:r>
              <a:rPr lang="ru-RU" dirty="0" smtClean="0"/>
              <a:t>Эта сумма – есть налоговая база , от которой </a:t>
            </a:r>
            <a:r>
              <a:rPr lang="ru-RU" dirty="0" smtClean="0"/>
              <a:t>считаются </a:t>
            </a:r>
            <a:r>
              <a:rPr lang="ru-RU" dirty="0" smtClean="0"/>
              <a:t>налоги с учетом налоговых вычетов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44" y="2556932"/>
            <a:ext cx="4832353" cy="322156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4875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/>
              <a:t>входной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Входной информацией для выполнения задачи являются данные непосредственно вносимые сотрудниками Бухгалтерии и отдела кадров:</a:t>
            </a:r>
          </a:p>
          <a:p>
            <a:pPr lvl="1"/>
            <a:r>
              <a:rPr lang="ru-RU" dirty="0"/>
              <a:t>Справочник (хранящий различные </a:t>
            </a:r>
            <a:r>
              <a:rPr lang="ru-RU" dirty="0" smtClean="0"/>
              <a:t>константы)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нформация </a:t>
            </a:r>
            <a:r>
              <a:rPr lang="ru-RU" dirty="0"/>
              <a:t>о </a:t>
            </a:r>
            <a:r>
              <a:rPr lang="ru-RU" dirty="0" smtClean="0"/>
              <a:t>сотрудниках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Информация о должностях и </a:t>
            </a:r>
            <a:r>
              <a:rPr lang="ru-RU" dirty="0" smtClean="0"/>
              <a:t>окладах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Информация о </a:t>
            </a:r>
            <a:r>
              <a:rPr lang="ru-RU" dirty="0" smtClean="0"/>
              <a:t>ЗП</a:t>
            </a:r>
            <a:r>
              <a:rPr lang="en-US" dirty="0" smtClean="0"/>
              <a:t>;</a:t>
            </a:r>
            <a:endParaRPr lang="ru-RU" dirty="0"/>
          </a:p>
          <a:p>
            <a:pPr lvl="1"/>
            <a:r>
              <a:rPr lang="ru-RU" dirty="0"/>
              <a:t>График </a:t>
            </a:r>
            <a:r>
              <a:rPr lang="ru-RU" dirty="0" smtClean="0"/>
              <a:t>Работы</a:t>
            </a:r>
            <a:r>
              <a:rPr lang="en-US" dirty="0" smtClean="0"/>
              <a:t>;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30034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/>
              <a:t>выходной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46" y="2556932"/>
            <a:ext cx="10386105" cy="401305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90382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88418" y="500063"/>
            <a:ext cx="9601200" cy="6556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Концептуальное </a:t>
            </a:r>
            <a:r>
              <a:rPr lang="ru-RU" dirty="0"/>
              <a:t>моделирование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47" y="1155700"/>
            <a:ext cx="8464341" cy="51643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922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95398" y="482600"/>
            <a:ext cx="9601200" cy="698500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Логическое моделирование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103" y="1181100"/>
            <a:ext cx="7067789" cy="516032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2718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64597741"/>
              </p:ext>
            </p:extLst>
          </p:nvPr>
        </p:nvGraphicFramePr>
        <p:xfrm>
          <a:off x="840268" y="1266092"/>
          <a:ext cx="5361239" cy="505133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70593">
                  <a:extLst>
                    <a:ext uri="{9D8B030D-6E8A-4147-A177-3AD203B41FA5}">
                      <a16:colId xmlns:a16="http://schemas.microsoft.com/office/drawing/2014/main" val="311204997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93846685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3250293312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129002026"/>
                    </a:ext>
                  </a:extLst>
                </a:gridCol>
                <a:gridCol w="501161">
                  <a:extLst>
                    <a:ext uri="{9D8B030D-6E8A-4147-A177-3AD203B41FA5}">
                      <a16:colId xmlns:a16="http://schemas.microsoft.com/office/drawing/2014/main" val="3797348332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Имя поля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поля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поля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ключа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52058"/>
                  </a:ext>
                </a:extLst>
              </a:tr>
              <a:tr h="214347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Sotrudnik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Сотрудник)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81025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idSotrudnik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88737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full_name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Varchar(45)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6314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idDoljnost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Должности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659435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family_status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Семейный статус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VARCHAR(45)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63090"/>
                  </a:ext>
                </a:extLst>
              </a:tr>
              <a:tr h="595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num_zd_kids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здоровых детей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253158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num_invalid_kids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детей инвалидов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32562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opeka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опекаемых детей инвалидов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011255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SchetZchisl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Счёт зачисления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CHAR(20)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777392"/>
                  </a:ext>
                </a:extLst>
              </a:tr>
              <a:tr h="5321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SpecStatus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или отсутствие одного из спец статусов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46957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Staj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Страховой стаж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913794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474784"/>
            <a:ext cx="12192000" cy="791308"/>
          </a:xfrm>
        </p:spPr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/>
              <a:t>структуры базы данных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87637"/>
              </p:ext>
            </p:extLst>
          </p:nvPr>
        </p:nvGraphicFramePr>
        <p:xfrm>
          <a:off x="6201507" y="1266092"/>
          <a:ext cx="5432524" cy="255651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81808">
                  <a:extLst>
                    <a:ext uri="{9D8B030D-6E8A-4147-A177-3AD203B41FA5}">
                      <a16:colId xmlns:a16="http://schemas.microsoft.com/office/drawing/2014/main" val="2401228537"/>
                    </a:ext>
                  </a:extLst>
                </a:gridCol>
                <a:gridCol w="1838670">
                  <a:extLst>
                    <a:ext uri="{9D8B030D-6E8A-4147-A177-3AD203B41FA5}">
                      <a16:colId xmlns:a16="http://schemas.microsoft.com/office/drawing/2014/main" val="1355867895"/>
                    </a:ext>
                  </a:extLst>
                </a:gridCol>
                <a:gridCol w="1337160">
                  <a:extLst>
                    <a:ext uri="{9D8B030D-6E8A-4147-A177-3AD203B41FA5}">
                      <a16:colId xmlns:a16="http://schemas.microsoft.com/office/drawing/2014/main" val="652202224"/>
                    </a:ext>
                  </a:extLst>
                </a:gridCol>
                <a:gridCol w="530649">
                  <a:extLst>
                    <a:ext uri="{9D8B030D-6E8A-4147-A177-3AD203B41FA5}">
                      <a16:colId xmlns:a16="http://schemas.microsoft.com/office/drawing/2014/main" val="3884377066"/>
                    </a:ext>
                  </a:extLst>
                </a:gridCol>
                <a:gridCol w="744237">
                  <a:extLst>
                    <a:ext uri="{9D8B030D-6E8A-4147-A177-3AD203B41FA5}">
                      <a16:colId xmlns:a16="http://schemas.microsoft.com/office/drawing/2014/main" val="3524806050"/>
                    </a:ext>
                  </a:extLst>
                </a:gridCol>
              </a:tblGrid>
              <a:tr h="144145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Doljnost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(Должность)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9603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idDoljnost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Должности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12872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должности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Varchar(45)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97443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Oklad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оклад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8563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Travmat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травматизма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DECIMIAL(2,1)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5375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AccessLvl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доступа к данным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9436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92713"/>
              </p:ext>
            </p:extLst>
          </p:nvPr>
        </p:nvGraphicFramePr>
        <p:xfrm>
          <a:off x="6201507" y="3822602"/>
          <a:ext cx="5432525" cy="2336137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86479">
                  <a:extLst>
                    <a:ext uri="{9D8B030D-6E8A-4147-A177-3AD203B41FA5}">
                      <a16:colId xmlns:a16="http://schemas.microsoft.com/office/drawing/2014/main" val="3004405722"/>
                    </a:ext>
                  </a:extLst>
                </a:gridCol>
                <a:gridCol w="1834000">
                  <a:extLst>
                    <a:ext uri="{9D8B030D-6E8A-4147-A177-3AD203B41FA5}">
                      <a16:colId xmlns:a16="http://schemas.microsoft.com/office/drawing/2014/main" val="2679599275"/>
                    </a:ext>
                  </a:extLst>
                </a:gridCol>
                <a:gridCol w="1331633">
                  <a:extLst>
                    <a:ext uri="{9D8B030D-6E8A-4147-A177-3AD203B41FA5}">
                      <a16:colId xmlns:a16="http://schemas.microsoft.com/office/drawing/2014/main" val="3561611507"/>
                    </a:ext>
                  </a:extLst>
                </a:gridCol>
                <a:gridCol w="536176">
                  <a:extLst>
                    <a:ext uri="{9D8B030D-6E8A-4147-A177-3AD203B41FA5}">
                      <a16:colId xmlns:a16="http://schemas.microsoft.com/office/drawing/2014/main" val="360589067"/>
                    </a:ext>
                  </a:extLst>
                </a:gridCol>
                <a:gridCol w="744237">
                  <a:extLst>
                    <a:ext uri="{9D8B030D-6E8A-4147-A177-3AD203B41FA5}">
                      <a16:colId xmlns:a16="http://schemas.microsoft.com/office/drawing/2014/main" val="1273187203"/>
                    </a:ext>
                  </a:extLst>
                </a:gridCol>
              </a:tblGrid>
              <a:tr h="398753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Graphik_Rabot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(График работ)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573669"/>
                  </a:ext>
                </a:extLst>
              </a:tr>
              <a:tr h="398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дня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72750"/>
                  </a:ext>
                </a:extLst>
              </a:tr>
              <a:tr h="741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idSotrudnik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сотрудника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168361"/>
                  </a:ext>
                </a:extLst>
              </a:tr>
              <a:tr h="398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StatusSotrud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сотрудника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CHAR(10)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72208"/>
                  </a:ext>
                </a:extLst>
              </a:tr>
              <a:tr h="398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StatusDay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Дня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CHAR(10)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81138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218874" y="6394690"/>
            <a:ext cx="542697" cy="279400"/>
          </a:xfrm>
        </p:spPr>
        <p:txBody>
          <a:bodyPr/>
          <a:lstStyle/>
          <a:p>
            <a:fld id="{7B2125DA-01A7-4AC1-B494-149B45801AF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45648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712</TotalTime>
  <Words>2175</Words>
  <Application>Microsoft Office PowerPoint</Application>
  <PresentationFormat>Широкоэкранный</PresentationFormat>
  <Paragraphs>660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Garamond</vt:lpstr>
      <vt:lpstr>Symbol</vt:lpstr>
      <vt:lpstr>Times New Roman</vt:lpstr>
      <vt:lpstr>Натуральные материалы</vt:lpstr>
      <vt:lpstr>Проектирование базы данных для учета заработной платы сотрудников</vt:lpstr>
      <vt:lpstr>ВВЕДЕНИЕ</vt:lpstr>
      <vt:lpstr>Описание предметной области Круг пользователей </vt:lpstr>
      <vt:lpstr>Описание предметной области Расчеты  </vt:lpstr>
      <vt:lpstr>Описание входной информации</vt:lpstr>
      <vt:lpstr>Описание выходной информации</vt:lpstr>
      <vt:lpstr>Концептуальное моделирование</vt:lpstr>
      <vt:lpstr>Логическое моделирование</vt:lpstr>
      <vt:lpstr>Описание структуры базы данных</vt:lpstr>
      <vt:lpstr>Презентация PowerPoint</vt:lpstr>
      <vt:lpstr>Контрольный пример(Входные данные)</vt:lpstr>
      <vt:lpstr>Контрольный пример(Выходные данные)</vt:lpstr>
      <vt:lpstr>Общие требования к программному продукту</vt:lpstr>
      <vt:lpstr>Описание программы</vt:lpstr>
      <vt:lpstr>Описание программы</vt:lpstr>
      <vt:lpstr>Протокол тестирования программного продукта </vt:lpstr>
      <vt:lpstr>Протокол тестирования программного продукта </vt:lpstr>
      <vt:lpstr>Руководство пользователя</vt:lpstr>
      <vt:lpstr>ЗАКЛЮЧЕНИЕ</vt:lpstr>
      <vt:lpstr>СПИСОК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</dc:creator>
  <cp:lastModifiedBy>user</cp:lastModifiedBy>
  <cp:revision>34</cp:revision>
  <dcterms:created xsi:type="dcterms:W3CDTF">2021-11-30T14:40:21Z</dcterms:created>
  <dcterms:modified xsi:type="dcterms:W3CDTF">2021-12-01T05:06:20Z</dcterms:modified>
</cp:coreProperties>
</file>