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Canva Sans" charset="1" panose="020B0503030501040103"/>
      <p:regular r:id="rId31"/>
    </p:embeddedFont>
    <p:embeddedFont>
      <p:font typeface="Arial Bold" charset="1" panose="020B0802020202020204"/>
      <p:regular r:id="rId32"/>
    </p:embeddedFont>
    <p:embeddedFont>
      <p:font typeface="Dynamo Medium" charset="1" panose="020B060402020A080404"/>
      <p:regular r:id="rId33"/>
    </p:embeddedFont>
    <p:embeddedFont>
      <p:font typeface="Open Sans Extra Bold" charset="1" panose="020B0906030804020204"/>
      <p:regular r:id="rId35"/>
    </p:embeddedFont>
    <p:embeddedFont>
      <p:font typeface="Poppins" charset="1" panose="00000500000000000000"/>
      <p:regular r:id="rId36"/>
    </p:embeddedFont>
    <p:embeddedFont>
      <p:font typeface="Arial" charset="1" panose="020B0502020202020204"/>
      <p:regular r:id="rId38"/>
    </p:embeddedFont>
    <p:embeddedFont>
      <p:font typeface="Open Sauce Bold" charset="1" panose="00000800000000000000"/>
      <p:regular r:id="rId40"/>
    </p:embeddedFont>
    <p:embeddedFont>
      <p:font typeface="Open Sauce" charset="1" panose="00000500000000000000"/>
      <p:regular r:id="rId41"/>
    </p:embeddedFont>
    <p:embeddedFont>
      <p:font typeface="Poppins Bold" charset="1" panose="000008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notesMasters/notesMaster1.xml" Type="http://schemas.openxmlformats.org/officeDocument/2006/relationships/notesMaster"/><Relationship Id="rId29" Target="theme/theme2.xml" Type="http://schemas.openxmlformats.org/officeDocument/2006/relationships/theme"/><Relationship Id="rId3" Target="viewProps.xml" Type="http://schemas.openxmlformats.org/officeDocument/2006/relationships/viewProps"/><Relationship Id="rId30" Target="notesSlides/notesSlide1.xml" Type="http://schemas.openxmlformats.org/officeDocument/2006/relationships/note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notesSlides/notesSlide2.xml" Type="http://schemas.openxmlformats.org/officeDocument/2006/relationships/notesSlide"/><Relationship Id="rId35" Target="fonts/font35.fntdata" Type="http://schemas.openxmlformats.org/officeDocument/2006/relationships/font"/><Relationship Id="rId36" Target="fonts/font36.fntdata" Type="http://schemas.openxmlformats.org/officeDocument/2006/relationships/font"/><Relationship Id="rId37" Target="notesSlides/notesSlide3.xml" Type="http://schemas.openxmlformats.org/officeDocument/2006/relationships/notesSlide"/><Relationship Id="rId38" Target="fonts/font38.fntdata" Type="http://schemas.openxmlformats.org/officeDocument/2006/relationships/font"/><Relationship Id="rId39" Target="notesSlides/notesSlide4.xml" Type="http://schemas.openxmlformats.org/officeDocument/2006/relationships/notesSlide"/><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notesSlides/notesSlide5.xml" Type="http://schemas.openxmlformats.org/officeDocument/2006/relationships/notesSlide"/><Relationship Id="rId44" Target="notesSlides/notesSlide6.xml" Type="http://schemas.openxmlformats.org/officeDocument/2006/relationships/notesSlide"/><Relationship Id="rId45" Target="notesSlides/notesSlide7.xml" Type="http://schemas.openxmlformats.org/officeDocument/2006/relationships/notesSlide"/><Relationship Id="rId46" Target="notesSlides/notesSlide8.xml" Type="http://schemas.openxmlformats.org/officeDocument/2006/relationships/notesSlide"/><Relationship Id="rId47" Target="notesSlides/notesSlide9.xml" Type="http://schemas.openxmlformats.org/officeDocument/2006/relationships/notesSlide"/><Relationship Id="rId48" Target="notesSlides/notesSlide10.xml" Type="http://schemas.openxmlformats.org/officeDocument/2006/relationships/notesSlide"/><Relationship Id="rId49" Target="notesSlides/notesSlide11.xml" Type="http://schemas.openxmlformats.org/officeDocument/2006/relationships/notesSlide"/><Relationship Id="rId5" Target="tableStyles.xml" Type="http://schemas.openxmlformats.org/officeDocument/2006/relationships/tableStyles"/><Relationship Id="rId50" Target="notesSlides/notesSlide12.xml" Type="http://schemas.openxmlformats.org/officeDocument/2006/relationships/notesSlide"/><Relationship Id="rId51" Target="notesSlides/notesSlide13.xml" Type="http://schemas.openxmlformats.org/officeDocument/2006/relationships/notesSlide"/><Relationship Id="rId52" Target="notesSlides/notesSlide14.xml" Type="http://schemas.openxmlformats.org/officeDocument/2006/relationships/notesSlide"/><Relationship Id="rId53" Target="notesSlides/notesSlide15.xml" Type="http://schemas.openxmlformats.org/officeDocument/2006/relationships/notesSlide"/><Relationship Id="rId54" Target="notesSlides/notesSlide16.xml" Type="http://schemas.openxmlformats.org/officeDocument/2006/relationships/notesSlide"/><Relationship Id="rId55" Target="notesSlides/notesSlide17.xml" Type="http://schemas.openxmlformats.org/officeDocument/2006/relationships/notesSlide"/><Relationship Id="rId56" Target="notesSlides/notesSlide18.xml" Type="http://schemas.openxmlformats.org/officeDocument/2006/relationships/notesSlide"/><Relationship Id="rId57" Target="notesSlides/notesSlide19.xml" Type="http://schemas.openxmlformats.org/officeDocument/2006/relationships/notesSlide"/><Relationship Id="rId58" Target="notesSlides/notesSlide20.xml" Type="http://schemas.openxmlformats.org/officeDocument/2006/relationships/notesSlide"/><Relationship Id="rId59" Target="notesSlides/notesSlide21.xml" Type="http://schemas.openxmlformats.org/officeDocument/2006/relationships/notesSlide"/><Relationship Id="rId6" Target="slides/slide1.xml" Type="http://schemas.openxmlformats.org/officeDocument/2006/relationships/slide"/><Relationship Id="rId60" Target="notesSlides/notesSlide22.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bonjour a tous </a:t>
            </a:r>
          </a:p>
          <a:p>
            <a:r>
              <a:rPr lang="en-US"/>
              <a:t>bienvenue dans cette présentation didiee a une idee </a:t>
            </a:r>
          </a:p>
          <a:p>
            <a:r>
              <a:rPr lang="en-US"/>
              <a:t>d'l'amélioration de la qualité de vie à l'ENIT </a:t>
            </a:r>
          </a:p>
          <a:p>
            <a:r>
              <a:rPr lang="en-US"/>
              <a:t/>
            </a:r>
          </a:p>
          <a:p>
            <a:r>
              <a:rPr lang="en-US"/>
              <a:t/>
            </a:r>
          </a:p>
          <a:p>
            <a:r>
              <a:rPr lang="en-US"/>
              <a:t>nous allons parler d'un projet de digitalisation visant a simplifier la démarche administratif</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cette presentation sera structuré en plusieur etape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 Id="rId8"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28.png" Type="http://schemas.openxmlformats.org/officeDocument/2006/relationships/image"/><Relationship Id="rId6" Target="../media/image29.png" Type="http://schemas.openxmlformats.org/officeDocument/2006/relationships/image"/><Relationship Id="rId7" Target="../media/image30.png" Type="http://schemas.openxmlformats.org/officeDocument/2006/relationships/image"/><Relationship Id="rId8" Target="../media/image3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5.png" Type="http://schemas.openxmlformats.org/officeDocument/2006/relationships/image"/><Relationship Id="rId6" Target="../media/image3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37.png" Type="http://schemas.openxmlformats.org/officeDocument/2006/relationships/image"/><Relationship Id="rId6" Target="../media/image38.png" Type="http://schemas.openxmlformats.org/officeDocument/2006/relationships/image"/><Relationship Id="rId7" Target="../media/image39.png" Type="http://schemas.openxmlformats.org/officeDocument/2006/relationships/image"/><Relationship Id="rId8" Target="../media/image40.png" Type="http://schemas.openxmlformats.org/officeDocument/2006/relationships/image"/><Relationship Id="rId9" Target="../media/image4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9.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42.png" Type="http://schemas.openxmlformats.org/officeDocument/2006/relationships/image"/><Relationship Id="rId6" Target="../media/image4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48197" y="2398023"/>
            <a:ext cx="10522735" cy="5490954"/>
          </a:xfrm>
          <a:custGeom>
            <a:avLst/>
            <a:gdLst/>
            <a:ahLst/>
            <a:cxnLst/>
            <a:rect r="r" b="b" t="t" l="l"/>
            <a:pathLst>
              <a:path h="5490954" w="10522735">
                <a:moveTo>
                  <a:pt x="0" y="0"/>
                </a:moveTo>
                <a:lnTo>
                  <a:pt x="10522734" y="0"/>
                </a:lnTo>
                <a:lnTo>
                  <a:pt x="10522734" y="5490954"/>
                </a:lnTo>
                <a:lnTo>
                  <a:pt x="0" y="54909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645732" y="95363"/>
            <a:ext cx="2557151" cy="2579875"/>
          </a:xfrm>
          <a:custGeom>
            <a:avLst/>
            <a:gdLst/>
            <a:ahLst/>
            <a:cxnLst/>
            <a:rect r="r" b="b" t="t" l="l"/>
            <a:pathLst>
              <a:path h="2579875" w="2557151">
                <a:moveTo>
                  <a:pt x="0" y="0"/>
                </a:moveTo>
                <a:lnTo>
                  <a:pt x="2557151" y="0"/>
                </a:lnTo>
                <a:lnTo>
                  <a:pt x="2557151" y="2579875"/>
                </a:lnTo>
                <a:lnTo>
                  <a:pt x="0" y="2579875"/>
                </a:lnTo>
                <a:lnTo>
                  <a:pt x="0" y="0"/>
                </a:lnTo>
                <a:close/>
              </a:path>
            </a:pathLst>
          </a:custGeom>
          <a:blipFill>
            <a:blip r:embed="rId5"/>
            <a:stretch>
              <a:fillRect l="-10289" t="-8355" r="-8180" b="-9071"/>
            </a:stretch>
          </a:blipFill>
        </p:spPr>
      </p:sp>
      <p:sp>
        <p:nvSpPr>
          <p:cNvPr name="Freeform 4" id="4"/>
          <p:cNvSpPr/>
          <p:nvPr/>
        </p:nvSpPr>
        <p:spPr>
          <a:xfrm flipH="false" flipV="false" rot="0">
            <a:off x="232759" y="249031"/>
            <a:ext cx="2068010" cy="2272538"/>
          </a:xfrm>
          <a:custGeom>
            <a:avLst/>
            <a:gdLst/>
            <a:ahLst/>
            <a:cxnLst/>
            <a:rect r="r" b="b" t="t" l="l"/>
            <a:pathLst>
              <a:path h="2272538" w="2068010">
                <a:moveTo>
                  <a:pt x="0" y="0"/>
                </a:moveTo>
                <a:lnTo>
                  <a:pt x="2068010" y="0"/>
                </a:lnTo>
                <a:lnTo>
                  <a:pt x="2068010" y="2272538"/>
                </a:lnTo>
                <a:lnTo>
                  <a:pt x="0" y="2272538"/>
                </a:lnTo>
                <a:lnTo>
                  <a:pt x="0" y="0"/>
                </a:lnTo>
                <a:close/>
              </a:path>
            </a:pathLst>
          </a:custGeom>
          <a:blipFill>
            <a:blip r:embed="rId6"/>
            <a:stretch>
              <a:fillRect l="0" t="0" r="0" b="0"/>
            </a:stretch>
          </a:blipFill>
        </p:spPr>
      </p:sp>
      <p:sp>
        <p:nvSpPr>
          <p:cNvPr name="TextBox 5" id="5"/>
          <p:cNvSpPr txBox="true"/>
          <p:nvPr/>
        </p:nvSpPr>
        <p:spPr>
          <a:xfrm rot="0">
            <a:off x="4790426" y="486118"/>
            <a:ext cx="8365649" cy="1731689"/>
          </a:xfrm>
          <a:prstGeom prst="rect">
            <a:avLst/>
          </a:prstGeom>
        </p:spPr>
        <p:txBody>
          <a:bodyPr anchor="t" rtlCol="false" tIns="0" lIns="0" bIns="0" rIns="0">
            <a:spAutoFit/>
          </a:bodyPr>
          <a:lstStyle/>
          <a:p>
            <a:pPr algn="ctr">
              <a:lnSpc>
                <a:spcPts val="2727"/>
              </a:lnSpc>
              <a:spcBef>
                <a:spcPct val="0"/>
              </a:spcBef>
            </a:pPr>
            <a:r>
              <a:rPr lang="en-US" sz="1948">
                <a:solidFill>
                  <a:srgbClr val="000000"/>
                </a:solidFill>
                <a:latin typeface="Canva Sans"/>
                <a:ea typeface="Canva Sans"/>
                <a:cs typeface="Canva Sans"/>
                <a:sym typeface="Canva Sans"/>
              </a:rPr>
              <a:t>République Tunisienne</a:t>
            </a:r>
          </a:p>
          <a:p>
            <a:pPr algn="ctr">
              <a:lnSpc>
                <a:spcPts val="2727"/>
              </a:lnSpc>
              <a:spcBef>
                <a:spcPct val="0"/>
              </a:spcBef>
            </a:pPr>
            <a:r>
              <a:rPr lang="en-US" sz="1948">
                <a:solidFill>
                  <a:srgbClr val="000000"/>
                </a:solidFill>
                <a:latin typeface="Canva Sans"/>
                <a:ea typeface="Canva Sans"/>
                <a:cs typeface="Canva Sans"/>
                <a:sym typeface="Canva Sans"/>
              </a:rPr>
              <a:t>Ministère de l’Enseignement Supérieur et de la Recherche Scientifique</a:t>
            </a:r>
          </a:p>
          <a:p>
            <a:pPr algn="ctr">
              <a:lnSpc>
                <a:spcPts val="2727"/>
              </a:lnSpc>
              <a:spcBef>
                <a:spcPct val="0"/>
              </a:spcBef>
            </a:pPr>
            <a:r>
              <a:rPr lang="en-US" sz="1948">
                <a:solidFill>
                  <a:srgbClr val="000000"/>
                </a:solidFill>
                <a:latin typeface="Canva Sans"/>
                <a:ea typeface="Canva Sans"/>
                <a:cs typeface="Canva Sans"/>
                <a:sym typeface="Canva Sans"/>
              </a:rPr>
              <a:t>Université de Tunis El Manar</a:t>
            </a:r>
          </a:p>
          <a:p>
            <a:pPr algn="ctr">
              <a:lnSpc>
                <a:spcPts val="2727"/>
              </a:lnSpc>
              <a:spcBef>
                <a:spcPct val="0"/>
              </a:spcBef>
            </a:pPr>
            <a:r>
              <a:rPr lang="en-US" sz="1948">
                <a:solidFill>
                  <a:srgbClr val="000000"/>
                </a:solidFill>
                <a:latin typeface="Canva Sans"/>
                <a:ea typeface="Canva Sans"/>
                <a:cs typeface="Canva Sans"/>
                <a:sym typeface="Canva Sans"/>
              </a:rPr>
              <a:t>Ecole Nationale d’Ingénieurs de Tunis</a:t>
            </a:r>
          </a:p>
          <a:p>
            <a:pPr algn="ctr">
              <a:lnSpc>
                <a:spcPts val="2727"/>
              </a:lnSpc>
              <a:spcBef>
                <a:spcPct val="0"/>
              </a:spcBef>
            </a:pPr>
            <a:r>
              <a:rPr lang="en-US" sz="1948">
                <a:solidFill>
                  <a:srgbClr val="000000"/>
                </a:solidFill>
                <a:latin typeface="Canva Sans"/>
                <a:ea typeface="Canva Sans"/>
                <a:cs typeface="Canva Sans"/>
                <a:sym typeface="Canva Sans"/>
              </a:rPr>
              <a:t>Département Génie Electrique</a:t>
            </a:r>
          </a:p>
        </p:txBody>
      </p:sp>
      <p:sp>
        <p:nvSpPr>
          <p:cNvPr name="TextBox 6" id="6"/>
          <p:cNvSpPr txBox="true"/>
          <p:nvPr/>
        </p:nvSpPr>
        <p:spPr>
          <a:xfrm rot="0">
            <a:off x="7361089" y="9745540"/>
            <a:ext cx="3565823" cy="34226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Année universitaire 2024/2025</a:t>
            </a:r>
          </a:p>
        </p:txBody>
      </p:sp>
      <p:sp>
        <p:nvSpPr>
          <p:cNvPr name="TextBox 7" id="7"/>
          <p:cNvSpPr txBox="true"/>
          <p:nvPr/>
        </p:nvSpPr>
        <p:spPr>
          <a:xfrm rot="0">
            <a:off x="153295" y="3239875"/>
            <a:ext cx="18049588" cy="975770"/>
          </a:xfrm>
          <a:prstGeom prst="rect">
            <a:avLst/>
          </a:prstGeom>
        </p:spPr>
        <p:txBody>
          <a:bodyPr anchor="t" rtlCol="false" tIns="0" lIns="0" bIns="0" rIns="0">
            <a:spAutoFit/>
          </a:bodyPr>
          <a:lstStyle/>
          <a:p>
            <a:pPr algn="ctr">
              <a:lnSpc>
                <a:spcPts val="7117"/>
              </a:lnSpc>
              <a:spcBef>
                <a:spcPct val="0"/>
              </a:spcBef>
            </a:pPr>
            <a:r>
              <a:rPr lang="en-US" b="true" sz="5083">
                <a:solidFill>
                  <a:srgbClr val="000000"/>
                </a:solidFill>
                <a:latin typeface="Arial Bold"/>
                <a:ea typeface="Arial Bold"/>
                <a:cs typeface="Arial Bold"/>
                <a:sym typeface="Arial Bold"/>
              </a:rPr>
              <a:t>Présentation de Rust embarqué</a:t>
            </a:r>
          </a:p>
        </p:txBody>
      </p:sp>
      <p:sp>
        <p:nvSpPr>
          <p:cNvPr name="TextBox 8" id="8"/>
          <p:cNvSpPr txBox="true"/>
          <p:nvPr/>
        </p:nvSpPr>
        <p:spPr>
          <a:xfrm rot="0">
            <a:off x="1266764" y="5010150"/>
            <a:ext cx="16230600" cy="3561076"/>
          </a:xfrm>
          <a:prstGeom prst="rect">
            <a:avLst/>
          </a:prstGeom>
        </p:spPr>
        <p:txBody>
          <a:bodyPr anchor="t" rtlCol="false" tIns="0" lIns="0" bIns="0" rIns="0">
            <a:spAutoFit/>
          </a:bodyPr>
          <a:lstStyle/>
          <a:p>
            <a:pPr algn="ctr">
              <a:lnSpc>
                <a:spcPts val="9520"/>
              </a:lnSpc>
            </a:pPr>
            <a:r>
              <a:rPr lang="en-US" b="true" sz="6800">
                <a:solidFill>
                  <a:srgbClr val="004AAD"/>
                </a:solidFill>
                <a:latin typeface="Dynamo Medium"/>
                <a:ea typeface="Dynamo Medium"/>
                <a:cs typeface="Dynamo Medium"/>
                <a:sym typeface="Dynamo Medium"/>
              </a:rPr>
              <a:t>CRÉATION D'UN SYSTÈME DE COMMUNICATION UART INTÉGRÉ POUR LA TRANSMISSION DE DONNÉES ADC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3696375" y="-217115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6878077" y="7087147"/>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16884" y="722113"/>
            <a:ext cx="9541683" cy="5078207"/>
          </a:xfrm>
          <a:custGeom>
            <a:avLst/>
            <a:gdLst/>
            <a:ahLst/>
            <a:cxnLst/>
            <a:rect r="r" b="b" t="t" l="l"/>
            <a:pathLst>
              <a:path h="5078207" w="9541683">
                <a:moveTo>
                  <a:pt x="0" y="0"/>
                </a:moveTo>
                <a:lnTo>
                  <a:pt x="9541683" y="0"/>
                </a:lnTo>
                <a:lnTo>
                  <a:pt x="9541683" y="5078206"/>
                </a:lnTo>
                <a:lnTo>
                  <a:pt x="0" y="5078206"/>
                </a:lnTo>
                <a:lnTo>
                  <a:pt x="0" y="0"/>
                </a:lnTo>
                <a:close/>
              </a:path>
            </a:pathLst>
          </a:custGeom>
          <a:blipFill>
            <a:blip r:embed="rId5"/>
            <a:stretch>
              <a:fillRect l="0" t="0" r="0" b="0"/>
            </a:stretch>
          </a:blipFill>
        </p:spPr>
      </p:sp>
      <p:sp>
        <p:nvSpPr>
          <p:cNvPr name="Freeform 5" id="5"/>
          <p:cNvSpPr/>
          <p:nvPr/>
        </p:nvSpPr>
        <p:spPr>
          <a:xfrm flipH="false" flipV="false" rot="0">
            <a:off x="8773367" y="4444787"/>
            <a:ext cx="9150980" cy="5108749"/>
          </a:xfrm>
          <a:custGeom>
            <a:avLst/>
            <a:gdLst/>
            <a:ahLst/>
            <a:cxnLst/>
            <a:rect r="r" b="b" t="t" l="l"/>
            <a:pathLst>
              <a:path h="5108749" w="9150980">
                <a:moveTo>
                  <a:pt x="0" y="0"/>
                </a:moveTo>
                <a:lnTo>
                  <a:pt x="9150981" y="0"/>
                </a:lnTo>
                <a:lnTo>
                  <a:pt x="9150981" y="5108749"/>
                </a:lnTo>
                <a:lnTo>
                  <a:pt x="0" y="5108749"/>
                </a:lnTo>
                <a:lnTo>
                  <a:pt x="0" y="0"/>
                </a:lnTo>
                <a:close/>
              </a:path>
            </a:pathLst>
          </a:custGeom>
          <a:blipFill>
            <a:blip r:embed="rId6"/>
            <a:stretch>
              <a:fillRect l="0" t="0" r="0" b="0"/>
            </a:stretch>
          </a:blipFill>
        </p:spPr>
      </p:sp>
      <p:sp>
        <p:nvSpPr>
          <p:cNvPr name="TextBox 6" id="6"/>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8</a:t>
            </a:r>
          </a:p>
        </p:txBody>
      </p:sp>
      <p:sp>
        <p:nvSpPr>
          <p:cNvPr name="TextBox 7" id="7"/>
          <p:cNvSpPr txBox="true"/>
          <p:nvPr/>
        </p:nvSpPr>
        <p:spPr>
          <a:xfrm rot="0">
            <a:off x="337782" y="106562"/>
            <a:ext cx="15081885" cy="615550"/>
          </a:xfrm>
          <a:prstGeom prst="rect">
            <a:avLst/>
          </a:prstGeom>
        </p:spPr>
        <p:txBody>
          <a:bodyPr anchor="t" rtlCol="false" tIns="0" lIns="0" bIns="0" rIns="0">
            <a:spAutoFit/>
          </a:bodyPr>
          <a:lstStyle/>
          <a:p>
            <a:pPr algn="l" marL="1234723" indent="-411574" lvl="2">
              <a:lnSpc>
                <a:spcPts val="4003"/>
              </a:lnSpc>
              <a:buFont typeface="Arial"/>
              <a:buChar char="⚬"/>
            </a:pPr>
            <a:r>
              <a:rPr lang="en-US" sz="2859">
                <a:solidFill>
                  <a:srgbClr val="000000"/>
                </a:solidFill>
                <a:latin typeface="Arial"/>
                <a:ea typeface="Arial"/>
                <a:cs typeface="Arial"/>
                <a:sym typeface="Arial"/>
              </a:rPr>
              <a:t>Configure le format des trames à 8 bits de données, 1 bit d’arrêt via </a:t>
            </a:r>
            <a:r>
              <a:rPr lang="en-US" sz="2859">
                <a:solidFill>
                  <a:srgbClr val="054BBD"/>
                </a:solidFill>
                <a:latin typeface="Arial"/>
                <a:ea typeface="Arial"/>
                <a:cs typeface="Arial"/>
                <a:sym typeface="Arial"/>
              </a:rPr>
              <a:t>UCSR0C.write(6)</a:t>
            </a:r>
            <a:r>
              <a:rPr lang="en-US" sz="2859">
                <a:solidFill>
                  <a:srgbClr val="000000"/>
                </a:solidFill>
                <a:latin typeface="Arial"/>
                <a:ea typeface="Arial"/>
                <a:cs typeface="Arial"/>
                <a:sym typeface="Arial"/>
              </a:rPr>
              <a:t>.</a:t>
            </a:r>
          </a:p>
        </p:txBody>
      </p:sp>
      <p:sp>
        <p:nvSpPr>
          <p:cNvPr name="TextBox 8" id="8"/>
          <p:cNvSpPr txBox="true"/>
          <p:nvPr/>
        </p:nvSpPr>
        <p:spPr>
          <a:xfrm rot="0">
            <a:off x="796659" y="6087713"/>
            <a:ext cx="7976708" cy="1120375"/>
          </a:xfrm>
          <a:prstGeom prst="rect">
            <a:avLst/>
          </a:prstGeom>
        </p:spPr>
        <p:txBody>
          <a:bodyPr anchor="t" rtlCol="false" tIns="0" lIns="0" bIns="0" rIns="0">
            <a:spAutoFit/>
          </a:bodyPr>
          <a:lstStyle/>
          <a:p>
            <a:pPr algn="l" marL="1234723" indent="-411574" lvl="2">
              <a:lnSpc>
                <a:spcPts val="4003"/>
              </a:lnSpc>
              <a:buFont typeface="Arial"/>
              <a:buChar char="⚬"/>
            </a:pPr>
            <a:r>
              <a:rPr lang="en-US" sz="2859">
                <a:solidFill>
                  <a:srgbClr val="000000"/>
                </a:solidFill>
                <a:latin typeface="Arial"/>
                <a:ea typeface="Arial"/>
                <a:cs typeface="Arial"/>
                <a:sym typeface="Arial"/>
              </a:rPr>
              <a:t>Active la transmission (TX) et la réception (RX) avec </a:t>
            </a:r>
            <a:r>
              <a:rPr lang="en-US" sz="2859">
                <a:solidFill>
                  <a:srgbClr val="054BBD"/>
                </a:solidFill>
                <a:latin typeface="Arial"/>
                <a:ea typeface="Arial"/>
                <a:cs typeface="Arial"/>
                <a:sym typeface="Arial"/>
              </a:rPr>
              <a:t>UCSR0B.write(0x18).</a:t>
            </a:r>
          </a:p>
        </p:txBody>
      </p:sp>
    </p:spTree>
  </p:cSld>
  <p:clrMapOvr>
    <a:masterClrMapping/>
  </p:clrMapOvr>
  <p:transition spd="fast">
    <p:wipe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3696375" y="-217115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6878077" y="7087147"/>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154222" y="4542991"/>
            <a:ext cx="9540478" cy="5744009"/>
          </a:xfrm>
          <a:custGeom>
            <a:avLst/>
            <a:gdLst/>
            <a:ahLst/>
            <a:cxnLst/>
            <a:rect r="r" b="b" t="t" l="l"/>
            <a:pathLst>
              <a:path h="5744009" w="9540478">
                <a:moveTo>
                  <a:pt x="0" y="0"/>
                </a:moveTo>
                <a:lnTo>
                  <a:pt x="9540478" y="0"/>
                </a:lnTo>
                <a:lnTo>
                  <a:pt x="9540478" y="5744009"/>
                </a:lnTo>
                <a:lnTo>
                  <a:pt x="0" y="5744009"/>
                </a:lnTo>
                <a:lnTo>
                  <a:pt x="0" y="0"/>
                </a:lnTo>
                <a:close/>
              </a:path>
            </a:pathLst>
          </a:custGeom>
          <a:blipFill>
            <a:blip r:embed="rId5"/>
            <a:stretch>
              <a:fillRect l="0" t="0" r="0" b="0"/>
            </a:stretch>
          </a:blipFill>
        </p:spPr>
      </p:sp>
      <p:sp>
        <p:nvSpPr>
          <p:cNvPr name="TextBox 5" id="5"/>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9</a:t>
            </a:r>
          </a:p>
        </p:txBody>
      </p:sp>
      <p:sp>
        <p:nvSpPr>
          <p:cNvPr name="TextBox 6" id="6"/>
          <p:cNvSpPr txBox="true"/>
          <p:nvPr/>
        </p:nvSpPr>
        <p:spPr>
          <a:xfrm rot="0">
            <a:off x="1028700" y="942975"/>
            <a:ext cx="15186304" cy="3560368"/>
          </a:xfrm>
          <a:prstGeom prst="rect">
            <a:avLst/>
          </a:prstGeom>
        </p:spPr>
        <p:txBody>
          <a:bodyPr anchor="t" rtlCol="false" tIns="0" lIns="0" bIns="0" rIns="0">
            <a:spAutoFit/>
          </a:bodyPr>
          <a:lstStyle/>
          <a:p>
            <a:pPr algn="l" marL="610572" indent="-305286" lvl="1">
              <a:lnSpc>
                <a:spcPts val="3959"/>
              </a:lnSpc>
              <a:buFont typeface="Arial"/>
              <a:buChar char="•"/>
            </a:pPr>
            <a:r>
              <a:rPr lang="en-US" b="true" sz="2828" spc="-56">
                <a:solidFill>
                  <a:srgbClr val="054BBD"/>
                </a:solidFill>
                <a:latin typeface="Poppins Bold"/>
                <a:ea typeface="Poppins Bold"/>
                <a:cs typeface="Poppins Bold"/>
                <a:sym typeface="Poppins Bold"/>
              </a:rPr>
              <a:t>TIMER1_OVF() : </a:t>
            </a:r>
            <a:r>
              <a:rPr lang="en-US" sz="2828" spc="-56">
                <a:solidFill>
                  <a:srgbClr val="000000"/>
                </a:solidFill>
                <a:latin typeface="Poppins"/>
                <a:ea typeface="Poppins"/>
                <a:cs typeface="Poppins"/>
                <a:sym typeface="Poppins"/>
              </a:rPr>
              <a:t>Gestionnaire d’interruption déclenché par le débordement du timer 1</a:t>
            </a:r>
          </a:p>
          <a:p>
            <a:pPr algn="l" marL="1221144" indent="-407048" lvl="2">
              <a:lnSpc>
                <a:spcPts val="3959"/>
              </a:lnSpc>
              <a:buFont typeface="Arial"/>
              <a:buChar char="⚬"/>
            </a:pPr>
            <a:r>
              <a:rPr lang="en-US" sz="2828" spc="-56">
                <a:solidFill>
                  <a:srgbClr val="000000"/>
                </a:solidFill>
                <a:latin typeface="Poppins"/>
                <a:ea typeface="Poppins"/>
                <a:cs typeface="Poppins"/>
                <a:sym typeface="Poppins"/>
              </a:rPr>
              <a:t>Inverse l’état du port PB6, allumant ou éteignant une LED.</a:t>
            </a:r>
          </a:p>
          <a:p>
            <a:pPr algn="l" marL="1221144" indent="-407048" lvl="2">
              <a:lnSpc>
                <a:spcPts val="3959"/>
              </a:lnSpc>
              <a:buFont typeface="Arial"/>
              <a:buChar char="⚬"/>
            </a:pPr>
            <a:r>
              <a:rPr lang="en-US" sz="2828" spc="-56">
                <a:solidFill>
                  <a:srgbClr val="000000"/>
                </a:solidFill>
                <a:latin typeface="Poppins"/>
                <a:ea typeface="Poppins"/>
                <a:cs typeface="Poppins"/>
                <a:sym typeface="Poppins"/>
              </a:rPr>
              <a:t>Envoie le caractère ASCII 'D' (code 68) via UART avec UDR0.write(68).</a:t>
            </a:r>
          </a:p>
          <a:p>
            <a:pPr algn="l" marL="1221144" indent="-407048" lvl="2">
              <a:lnSpc>
                <a:spcPts val="3959"/>
              </a:lnSpc>
              <a:buFont typeface="Arial"/>
              <a:buChar char="⚬"/>
            </a:pPr>
            <a:r>
              <a:rPr lang="en-US" sz="2828" spc="-56">
                <a:solidFill>
                  <a:srgbClr val="000000"/>
                </a:solidFill>
                <a:latin typeface="Poppins"/>
                <a:ea typeface="Poppins"/>
                <a:cs typeface="Poppins"/>
                <a:sym typeface="Poppins"/>
              </a:rPr>
              <a:t>Envoie un saut de ligne ('\n') avec UDR0.write(13).</a:t>
            </a:r>
          </a:p>
          <a:p>
            <a:pPr algn="l">
              <a:lnSpc>
                <a:spcPts val="3959"/>
              </a:lnSpc>
            </a:pPr>
          </a:p>
          <a:p>
            <a:pPr algn="l" marL="610572" indent="-305286" lvl="1">
              <a:lnSpc>
                <a:spcPts val="3959"/>
              </a:lnSpc>
              <a:spcBef>
                <a:spcPct val="0"/>
              </a:spcBef>
              <a:buFont typeface="Arial"/>
              <a:buChar char="•"/>
            </a:pPr>
            <a:r>
              <a:rPr lang="en-US" sz="2828" spc="-56">
                <a:solidFill>
                  <a:srgbClr val="000000"/>
                </a:solidFill>
                <a:latin typeface="Poppins"/>
                <a:ea typeface="Poppins"/>
                <a:cs typeface="Poppins"/>
                <a:sym typeface="Poppins"/>
              </a:rPr>
              <a:t>Chaque envoi est suivi d’un court délai (simulé par des NOPs) pour respecter le timing de transmission UART.</a:t>
            </a:r>
          </a:p>
        </p:txBody>
      </p:sp>
    </p:spTree>
  </p:cSld>
  <p:clrMapOvr>
    <a:masterClrMapping/>
  </p:clrMapOvr>
  <p:transition spd="fast">
    <p:wipe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751090" y="1897973"/>
            <a:ext cx="10511830" cy="6491055"/>
          </a:xfrm>
          <a:custGeom>
            <a:avLst/>
            <a:gdLst/>
            <a:ahLst/>
            <a:cxnLst/>
            <a:rect r="r" b="b" t="t" l="l"/>
            <a:pathLst>
              <a:path h="6491055" w="10511830">
                <a:moveTo>
                  <a:pt x="0" y="0"/>
                </a:moveTo>
                <a:lnTo>
                  <a:pt x="10511830" y="0"/>
                </a:lnTo>
                <a:lnTo>
                  <a:pt x="10511830" y="6491054"/>
                </a:lnTo>
                <a:lnTo>
                  <a:pt x="0" y="6491054"/>
                </a:lnTo>
                <a:lnTo>
                  <a:pt x="0" y="0"/>
                </a:lnTo>
                <a:close/>
              </a:path>
            </a:pathLst>
          </a:custGeom>
          <a:blipFill>
            <a:blip r:embed="rId3"/>
            <a:stretch>
              <a:fillRect l="0" t="0" r="0" b="0"/>
            </a:stretch>
          </a:blipFill>
        </p:spPr>
      </p:sp>
      <p:sp>
        <p:nvSpPr>
          <p:cNvPr name="TextBox 3" id="3"/>
          <p:cNvSpPr txBox="true"/>
          <p:nvPr/>
        </p:nvSpPr>
        <p:spPr>
          <a:xfrm rot="0">
            <a:off x="3490922" y="4687532"/>
            <a:ext cx="13768378" cy="1377949"/>
          </a:xfrm>
          <a:prstGeom prst="rect">
            <a:avLst/>
          </a:prstGeom>
        </p:spPr>
        <p:txBody>
          <a:bodyPr anchor="t" rtlCol="false" tIns="0" lIns="0" bIns="0" rIns="0">
            <a:spAutoFit/>
          </a:bodyPr>
          <a:lstStyle/>
          <a:p>
            <a:pPr algn="ctr">
              <a:lnSpc>
                <a:spcPts val="11200"/>
              </a:lnSpc>
            </a:pPr>
            <a:r>
              <a:rPr lang="en-US" b="true" sz="8000">
                <a:solidFill>
                  <a:srgbClr val="56AAF0"/>
                </a:solidFill>
                <a:latin typeface="Dynamo Medium"/>
                <a:ea typeface="Dynamo Medium"/>
                <a:cs typeface="Dynamo Medium"/>
                <a:sym typeface="Dynamo Medium"/>
              </a:rPr>
              <a:t>ENVOI DE VALEURS ENTIÈRES</a:t>
            </a:r>
          </a:p>
        </p:txBody>
      </p:sp>
      <p:sp>
        <p:nvSpPr>
          <p:cNvPr name="TextBox 4" id="4"/>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10</a:t>
            </a:r>
          </a:p>
        </p:txBody>
      </p:sp>
    </p:spTree>
  </p:cSld>
  <p:clrMapOvr>
    <a:masterClrMapping/>
  </p:clrMapOvr>
  <p:transition spd="fast">
    <p:wipe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3696375" y="-217115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6878077" y="7087147"/>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49472" y="3843346"/>
            <a:ext cx="16568183" cy="1565669"/>
          </a:xfrm>
          <a:prstGeom prst="rect">
            <a:avLst/>
          </a:prstGeom>
        </p:spPr>
        <p:txBody>
          <a:bodyPr anchor="t" rtlCol="false" tIns="0" lIns="0" bIns="0" rIns="0">
            <a:spAutoFit/>
          </a:bodyPr>
          <a:lstStyle/>
          <a:p>
            <a:pPr algn="l">
              <a:lnSpc>
                <a:spcPts val="4003"/>
              </a:lnSpc>
              <a:spcBef>
                <a:spcPct val="0"/>
              </a:spcBef>
            </a:pPr>
            <a:r>
              <a:rPr lang="en-US" b="true" sz="2859">
                <a:solidFill>
                  <a:srgbClr val="000000"/>
                </a:solidFill>
                <a:latin typeface="Arial Bold"/>
                <a:ea typeface="Arial Bold"/>
                <a:cs typeface="Arial Bold"/>
                <a:sym typeface="Arial Bold"/>
              </a:rPr>
              <a:t>Création d’un tampon de chaîne</a:t>
            </a:r>
            <a:r>
              <a:rPr lang="en-US" b="true" sz="2859">
                <a:solidFill>
                  <a:srgbClr val="000000"/>
                </a:solidFill>
                <a:latin typeface="Arial Bold"/>
                <a:ea typeface="Arial Bold"/>
                <a:cs typeface="Arial Bold"/>
                <a:sym typeface="Arial Bold"/>
              </a:rPr>
              <a:t>: </a:t>
            </a:r>
            <a:r>
              <a:rPr lang="en-US" sz="2859">
                <a:solidFill>
                  <a:srgbClr val="000000"/>
                </a:solidFill>
                <a:latin typeface="Arial"/>
                <a:ea typeface="Arial"/>
                <a:cs typeface="Arial"/>
                <a:sym typeface="Arial"/>
              </a:rPr>
              <a:t>Un tableau de 6 octets est alloué pour contenir la représentation en chaîne de la valeur ADC. Cela permet de gérer une valeur maximale de 5 chiffres pour 65535 plus un caractère nul (\0) pour terminer la chaîne.</a:t>
            </a:r>
          </a:p>
        </p:txBody>
      </p:sp>
      <p:sp>
        <p:nvSpPr>
          <p:cNvPr name="Freeform 5" id="5"/>
          <p:cNvSpPr/>
          <p:nvPr/>
        </p:nvSpPr>
        <p:spPr>
          <a:xfrm flipH="false" flipV="false" rot="0">
            <a:off x="8804578" y="2981187"/>
            <a:ext cx="5963936" cy="509116"/>
          </a:xfrm>
          <a:custGeom>
            <a:avLst/>
            <a:gdLst/>
            <a:ahLst/>
            <a:cxnLst/>
            <a:rect r="r" b="b" t="t" l="l"/>
            <a:pathLst>
              <a:path h="509116" w="5963936">
                <a:moveTo>
                  <a:pt x="0" y="0"/>
                </a:moveTo>
                <a:lnTo>
                  <a:pt x="5963936" y="0"/>
                </a:lnTo>
                <a:lnTo>
                  <a:pt x="5963936" y="509116"/>
                </a:lnTo>
                <a:lnTo>
                  <a:pt x="0" y="509116"/>
                </a:lnTo>
                <a:lnTo>
                  <a:pt x="0" y="0"/>
                </a:lnTo>
                <a:close/>
              </a:path>
            </a:pathLst>
          </a:custGeom>
          <a:blipFill>
            <a:blip r:embed="rId5"/>
            <a:stretch>
              <a:fillRect l="0" t="0" r="0" b="0"/>
            </a:stretch>
          </a:blipFill>
        </p:spPr>
      </p:sp>
      <p:sp>
        <p:nvSpPr>
          <p:cNvPr name="Freeform 6" id="6"/>
          <p:cNvSpPr/>
          <p:nvPr/>
        </p:nvSpPr>
        <p:spPr>
          <a:xfrm flipH="false" flipV="false" rot="0">
            <a:off x="8974289" y="4928874"/>
            <a:ext cx="5624514" cy="480141"/>
          </a:xfrm>
          <a:custGeom>
            <a:avLst/>
            <a:gdLst/>
            <a:ahLst/>
            <a:cxnLst/>
            <a:rect r="r" b="b" t="t" l="l"/>
            <a:pathLst>
              <a:path h="480141" w="5624514">
                <a:moveTo>
                  <a:pt x="0" y="0"/>
                </a:moveTo>
                <a:lnTo>
                  <a:pt x="5624514" y="0"/>
                </a:lnTo>
                <a:lnTo>
                  <a:pt x="5624514" y="480141"/>
                </a:lnTo>
                <a:lnTo>
                  <a:pt x="0" y="480141"/>
                </a:lnTo>
                <a:lnTo>
                  <a:pt x="0" y="0"/>
                </a:lnTo>
                <a:close/>
              </a:path>
            </a:pathLst>
          </a:custGeom>
          <a:blipFill>
            <a:blip r:embed="rId6"/>
            <a:stretch>
              <a:fillRect l="0" t="0" r="0" b="0"/>
            </a:stretch>
          </a:blipFill>
        </p:spPr>
      </p:sp>
      <p:sp>
        <p:nvSpPr>
          <p:cNvPr name="Freeform 7" id="7"/>
          <p:cNvSpPr/>
          <p:nvPr/>
        </p:nvSpPr>
        <p:spPr>
          <a:xfrm flipH="false" flipV="false" rot="0">
            <a:off x="2981369" y="6230485"/>
            <a:ext cx="9940827" cy="849447"/>
          </a:xfrm>
          <a:custGeom>
            <a:avLst/>
            <a:gdLst/>
            <a:ahLst/>
            <a:cxnLst/>
            <a:rect r="r" b="b" t="t" l="l"/>
            <a:pathLst>
              <a:path h="849447" w="9940827">
                <a:moveTo>
                  <a:pt x="0" y="0"/>
                </a:moveTo>
                <a:lnTo>
                  <a:pt x="9940827" y="0"/>
                </a:lnTo>
                <a:lnTo>
                  <a:pt x="9940827" y="849447"/>
                </a:lnTo>
                <a:lnTo>
                  <a:pt x="0" y="849447"/>
                </a:lnTo>
                <a:lnTo>
                  <a:pt x="0" y="0"/>
                </a:lnTo>
                <a:close/>
              </a:path>
            </a:pathLst>
          </a:custGeom>
          <a:blipFill>
            <a:blip r:embed="rId7"/>
            <a:stretch>
              <a:fillRect l="0" t="0" r="0" b="0"/>
            </a:stretch>
          </a:blipFill>
        </p:spPr>
      </p:sp>
      <p:sp>
        <p:nvSpPr>
          <p:cNvPr name="Freeform 8" id="8"/>
          <p:cNvSpPr/>
          <p:nvPr/>
        </p:nvSpPr>
        <p:spPr>
          <a:xfrm flipH="false" flipV="false" rot="0">
            <a:off x="2981369" y="7807402"/>
            <a:ext cx="9556351" cy="2087019"/>
          </a:xfrm>
          <a:custGeom>
            <a:avLst/>
            <a:gdLst/>
            <a:ahLst/>
            <a:cxnLst/>
            <a:rect r="r" b="b" t="t" l="l"/>
            <a:pathLst>
              <a:path h="2087019" w="9556351">
                <a:moveTo>
                  <a:pt x="0" y="0"/>
                </a:moveTo>
                <a:lnTo>
                  <a:pt x="9556351" y="0"/>
                </a:lnTo>
                <a:lnTo>
                  <a:pt x="9556351" y="2087019"/>
                </a:lnTo>
                <a:lnTo>
                  <a:pt x="0" y="2087019"/>
                </a:lnTo>
                <a:lnTo>
                  <a:pt x="0" y="0"/>
                </a:lnTo>
                <a:close/>
              </a:path>
            </a:pathLst>
          </a:custGeom>
          <a:blipFill>
            <a:blip r:embed="rId8"/>
            <a:stretch>
              <a:fillRect l="0" t="0" r="0" b="0"/>
            </a:stretch>
          </a:blipFill>
        </p:spPr>
      </p:sp>
      <p:sp>
        <p:nvSpPr>
          <p:cNvPr name="TextBox 9" id="9"/>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11</a:t>
            </a:r>
          </a:p>
        </p:txBody>
      </p:sp>
      <p:sp>
        <p:nvSpPr>
          <p:cNvPr name="TextBox 10" id="10"/>
          <p:cNvSpPr txBox="true"/>
          <p:nvPr/>
        </p:nvSpPr>
        <p:spPr>
          <a:xfrm rot="0">
            <a:off x="1028700" y="681028"/>
            <a:ext cx="15186304" cy="1515668"/>
          </a:xfrm>
          <a:prstGeom prst="rect">
            <a:avLst/>
          </a:prstGeom>
        </p:spPr>
        <p:txBody>
          <a:bodyPr anchor="t" rtlCol="false" tIns="0" lIns="0" bIns="0" rIns="0">
            <a:spAutoFit/>
          </a:bodyPr>
          <a:lstStyle/>
          <a:p>
            <a:pPr algn="l" marL="610572" indent="-305286" lvl="1">
              <a:lnSpc>
                <a:spcPts val="3959"/>
              </a:lnSpc>
              <a:spcBef>
                <a:spcPct val="0"/>
              </a:spcBef>
              <a:buFont typeface="Arial"/>
              <a:buChar char="•"/>
            </a:pPr>
            <a:r>
              <a:rPr lang="en-US" b="true" sz="2828" spc="-56">
                <a:solidFill>
                  <a:srgbClr val="054BBD"/>
                </a:solidFill>
                <a:latin typeface="Poppins Bold"/>
                <a:ea typeface="Poppins Bold"/>
                <a:cs typeface="Poppins Bold"/>
                <a:sym typeface="Poppins Bold"/>
              </a:rPr>
              <a:t>TIMER1_OVF : </a:t>
            </a:r>
            <a:r>
              <a:rPr lang="en-US" sz="2828" spc="-56">
                <a:solidFill>
                  <a:srgbClr val="000000"/>
                </a:solidFill>
                <a:latin typeface="Poppins"/>
                <a:ea typeface="Poppins"/>
                <a:cs typeface="Poppins"/>
                <a:sym typeface="Poppins"/>
              </a:rPr>
              <a:t>Cette fonction est un gestionnaire d'interruption lié au débordement du Timer 1. Elle illustre comment une valeur entière (ici un exemple d’ADC simulé) est envoyée via UART.</a:t>
            </a:r>
          </a:p>
        </p:txBody>
      </p:sp>
      <p:sp>
        <p:nvSpPr>
          <p:cNvPr name="TextBox 11" id="11"/>
          <p:cNvSpPr txBox="true"/>
          <p:nvPr/>
        </p:nvSpPr>
        <p:spPr>
          <a:xfrm rot="0">
            <a:off x="949472" y="2429459"/>
            <a:ext cx="16568183" cy="1060844"/>
          </a:xfrm>
          <a:prstGeom prst="rect">
            <a:avLst/>
          </a:prstGeom>
        </p:spPr>
        <p:txBody>
          <a:bodyPr anchor="t" rtlCol="false" tIns="0" lIns="0" bIns="0" rIns="0">
            <a:spAutoFit/>
          </a:bodyPr>
          <a:lstStyle/>
          <a:p>
            <a:pPr algn="l">
              <a:lnSpc>
                <a:spcPts val="4003"/>
              </a:lnSpc>
              <a:spcBef>
                <a:spcPct val="0"/>
              </a:spcBef>
            </a:pPr>
            <a:r>
              <a:rPr lang="en-US" b="true" sz="2859">
                <a:solidFill>
                  <a:srgbClr val="000000"/>
                </a:solidFill>
                <a:latin typeface="Arial Bold"/>
                <a:ea typeface="Arial Bold"/>
                <a:cs typeface="Arial Bold"/>
                <a:sym typeface="Arial Bold"/>
              </a:rPr>
              <a:t>Simulation d'une valeur ADC: </a:t>
            </a:r>
            <a:r>
              <a:rPr lang="en-US" sz="2859">
                <a:solidFill>
                  <a:srgbClr val="000000"/>
                </a:solidFill>
                <a:latin typeface="Arial"/>
                <a:ea typeface="Arial"/>
                <a:cs typeface="Arial"/>
                <a:sym typeface="Arial"/>
              </a:rPr>
              <a:t>Une valeur ADC simulée de 16 bits est définie. La plage des valeurs possibles pour un ADC 16 bits est [0..65535].</a:t>
            </a:r>
          </a:p>
        </p:txBody>
      </p:sp>
      <p:sp>
        <p:nvSpPr>
          <p:cNvPr name="TextBox 12" id="12"/>
          <p:cNvSpPr txBox="true"/>
          <p:nvPr/>
        </p:nvSpPr>
        <p:spPr>
          <a:xfrm rot="0">
            <a:off x="1028700" y="5674466"/>
            <a:ext cx="16568183" cy="556019"/>
          </a:xfrm>
          <a:prstGeom prst="rect">
            <a:avLst/>
          </a:prstGeom>
        </p:spPr>
        <p:txBody>
          <a:bodyPr anchor="t" rtlCol="false" tIns="0" lIns="0" bIns="0" rIns="0">
            <a:spAutoFit/>
          </a:bodyPr>
          <a:lstStyle/>
          <a:p>
            <a:pPr algn="l">
              <a:lnSpc>
                <a:spcPts val="4003"/>
              </a:lnSpc>
              <a:spcBef>
                <a:spcPct val="0"/>
              </a:spcBef>
            </a:pPr>
            <a:r>
              <a:rPr lang="en-US" b="true" sz="2859">
                <a:solidFill>
                  <a:srgbClr val="000000"/>
                </a:solidFill>
                <a:latin typeface="Arial Bold"/>
                <a:ea typeface="Arial Bold"/>
                <a:cs typeface="Arial Bold"/>
                <a:sym typeface="Arial Bold"/>
              </a:rPr>
              <a:t>Conversion de l'entier en chaîne</a:t>
            </a:r>
          </a:p>
        </p:txBody>
      </p:sp>
      <p:sp>
        <p:nvSpPr>
          <p:cNvPr name="TextBox 13" id="13"/>
          <p:cNvSpPr txBox="true"/>
          <p:nvPr/>
        </p:nvSpPr>
        <p:spPr>
          <a:xfrm rot="0">
            <a:off x="1028700" y="7308532"/>
            <a:ext cx="16568183" cy="556019"/>
          </a:xfrm>
          <a:prstGeom prst="rect">
            <a:avLst/>
          </a:prstGeom>
        </p:spPr>
        <p:txBody>
          <a:bodyPr anchor="t" rtlCol="false" tIns="0" lIns="0" bIns="0" rIns="0">
            <a:spAutoFit/>
          </a:bodyPr>
          <a:lstStyle/>
          <a:p>
            <a:pPr algn="l">
              <a:lnSpc>
                <a:spcPts val="4003"/>
              </a:lnSpc>
              <a:spcBef>
                <a:spcPct val="0"/>
              </a:spcBef>
            </a:pPr>
            <a:r>
              <a:rPr lang="en-US" b="true" sz="2859">
                <a:solidFill>
                  <a:srgbClr val="000000"/>
                </a:solidFill>
                <a:latin typeface="Arial Bold"/>
                <a:ea typeface="Arial Bold"/>
                <a:cs typeface="Arial Bold"/>
                <a:sym typeface="Arial Bold"/>
              </a:rPr>
              <a:t>Formatage et envoi via UART </a:t>
            </a:r>
          </a:p>
        </p:txBody>
      </p:sp>
    </p:spTree>
  </p:cSld>
  <p:clrMapOvr>
    <a:masterClrMapping/>
  </p:clrMapOvr>
  <p:transition spd="fast">
    <p:wipe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3696375" y="-217115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6878077" y="7087147"/>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860516" y="1584760"/>
            <a:ext cx="5577311" cy="1214108"/>
          </a:xfrm>
          <a:custGeom>
            <a:avLst/>
            <a:gdLst/>
            <a:ahLst/>
            <a:cxnLst/>
            <a:rect r="r" b="b" t="t" l="l"/>
            <a:pathLst>
              <a:path h="1214108" w="5577311">
                <a:moveTo>
                  <a:pt x="0" y="0"/>
                </a:moveTo>
                <a:lnTo>
                  <a:pt x="5577311" y="0"/>
                </a:lnTo>
                <a:lnTo>
                  <a:pt x="5577311" y="1214109"/>
                </a:lnTo>
                <a:lnTo>
                  <a:pt x="0" y="1214109"/>
                </a:lnTo>
                <a:lnTo>
                  <a:pt x="0" y="0"/>
                </a:lnTo>
                <a:close/>
              </a:path>
            </a:pathLst>
          </a:custGeom>
          <a:blipFill>
            <a:blip r:embed="rId5"/>
            <a:stretch>
              <a:fillRect l="0" t="0" r="0" b="0"/>
            </a:stretch>
          </a:blipFill>
        </p:spPr>
      </p:sp>
      <p:sp>
        <p:nvSpPr>
          <p:cNvPr name="Freeform 5" id="5"/>
          <p:cNvSpPr/>
          <p:nvPr/>
        </p:nvSpPr>
        <p:spPr>
          <a:xfrm flipH="false" flipV="false" rot="0">
            <a:off x="3860516" y="3326563"/>
            <a:ext cx="8955823" cy="1324064"/>
          </a:xfrm>
          <a:custGeom>
            <a:avLst/>
            <a:gdLst/>
            <a:ahLst/>
            <a:cxnLst/>
            <a:rect r="r" b="b" t="t" l="l"/>
            <a:pathLst>
              <a:path h="1324064" w="8955823">
                <a:moveTo>
                  <a:pt x="0" y="0"/>
                </a:moveTo>
                <a:lnTo>
                  <a:pt x="8955823" y="0"/>
                </a:lnTo>
                <a:lnTo>
                  <a:pt x="8955823" y="1324064"/>
                </a:lnTo>
                <a:lnTo>
                  <a:pt x="0" y="1324064"/>
                </a:lnTo>
                <a:lnTo>
                  <a:pt x="0" y="0"/>
                </a:lnTo>
                <a:close/>
              </a:path>
            </a:pathLst>
          </a:custGeom>
          <a:blipFill>
            <a:blip r:embed="rId6"/>
            <a:stretch>
              <a:fillRect l="0" t="0" r="0" b="0"/>
            </a:stretch>
          </a:blipFill>
        </p:spPr>
      </p:sp>
      <p:sp>
        <p:nvSpPr>
          <p:cNvPr name="Freeform 6" id="6"/>
          <p:cNvSpPr/>
          <p:nvPr/>
        </p:nvSpPr>
        <p:spPr>
          <a:xfrm flipH="false" flipV="false" rot="0">
            <a:off x="3860516" y="6844609"/>
            <a:ext cx="6500787" cy="1697333"/>
          </a:xfrm>
          <a:custGeom>
            <a:avLst/>
            <a:gdLst/>
            <a:ahLst/>
            <a:cxnLst/>
            <a:rect r="r" b="b" t="t" l="l"/>
            <a:pathLst>
              <a:path h="1697333" w="6500787">
                <a:moveTo>
                  <a:pt x="0" y="0"/>
                </a:moveTo>
                <a:lnTo>
                  <a:pt x="6500787" y="0"/>
                </a:lnTo>
                <a:lnTo>
                  <a:pt x="6500787" y="1697334"/>
                </a:lnTo>
                <a:lnTo>
                  <a:pt x="0" y="1697334"/>
                </a:lnTo>
                <a:lnTo>
                  <a:pt x="0" y="0"/>
                </a:lnTo>
                <a:close/>
              </a:path>
            </a:pathLst>
          </a:custGeom>
          <a:blipFill>
            <a:blip r:embed="rId7"/>
            <a:stretch>
              <a:fillRect l="0" t="0" r="0" b="0"/>
            </a:stretch>
          </a:blipFill>
        </p:spPr>
      </p:sp>
      <p:sp>
        <p:nvSpPr>
          <p:cNvPr name="TextBox 7" id="7"/>
          <p:cNvSpPr txBox="true"/>
          <p:nvPr/>
        </p:nvSpPr>
        <p:spPr>
          <a:xfrm rot="0">
            <a:off x="1028700" y="4526802"/>
            <a:ext cx="15979623" cy="2753913"/>
          </a:xfrm>
          <a:prstGeom prst="rect">
            <a:avLst/>
          </a:prstGeom>
        </p:spPr>
        <p:txBody>
          <a:bodyPr anchor="t" rtlCol="false" tIns="0" lIns="0" bIns="0" rIns="0">
            <a:spAutoFit/>
          </a:bodyPr>
          <a:lstStyle/>
          <a:p>
            <a:pPr algn="l">
              <a:lnSpc>
                <a:spcPts val="4003"/>
              </a:lnSpc>
            </a:pPr>
            <a:r>
              <a:rPr lang="en-US" sz="2859" b="true">
                <a:solidFill>
                  <a:srgbClr val="000000"/>
                </a:solidFill>
                <a:latin typeface="Arial Bold"/>
                <a:ea typeface="Arial Bold"/>
                <a:cs typeface="Arial Bold"/>
                <a:sym typeface="Arial Bold"/>
              </a:rPr>
              <a:t>Conversion des chiffres en caractères ASCII:</a:t>
            </a:r>
          </a:p>
          <a:p>
            <a:pPr algn="l" marL="617362" indent="-308681" lvl="1">
              <a:lnSpc>
                <a:spcPts val="4003"/>
              </a:lnSpc>
              <a:buFont typeface="Arial"/>
              <a:buChar char="•"/>
            </a:pPr>
            <a:r>
              <a:rPr lang="en-US" sz="2859">
                <a:solidFill>
                  <a:srgbClr val="000000"/>
                </a:solidFill>
                <a:latin typeface="Arial"/>
                <a:ea typeface="Arial"/>
                <a:cs typeface="Arial"/>
                <a:sym typeface="Arial"/>
              </a:rPr>
              <a:t>Les chiffres sont extraits un par un en prenant le reste de la division par 101010.</a:t>
            </a:r>
          </a:p>
          <a:p>
            <a:pPr algn="l" marL="617362" indent="-308681" lvl="1">
              <a:lnSpc>
                <a:spcPts val="4003"/>
              </a:lnSpc>
              <a:buFont typeface="Arial"/>
              <a:buChar char="•"/>
            </a:pPr>
            <a:r>
              <a:rPr lang="en-US" sz="2859">
                <a:solidFill>
                  <a:srgbClr val="000000"/>
                </a:solidFill>
                <a:latin typeface="Arial"/>
                <a:ea typeface="Arial"/>
                <a:cs typeface="Arial"/>
                <a:sym typeface="Arial"/>
              </a:rPr>
              <a:t>Le caractère correspondant (ex. '5' pour 535353) est calculé via b'0' + chiffre.</a:t>
            </a:r>
          </a:p>
          <a:p>
            <a:pPr algn="l" marL="617362" indent="-308681" lvl="1">
              <a:lnSpc>
                <a:spcPts val="4003"/>
              </a:lnSpc>
              <a:buFont typeface="Arial"/>
              <a:buChar char="•"/>
            </a:pPr>
            <a:r>
              <a:rPr lang="en-US" sz="2859">
                <a:solidFill>
                  <a:srgbClr val="000000"/>
                </a:solidFill>
                <a:latin typeface="Arial"/>
                <a:ea typeface="Arial"/>
                <a:cs typeface="Arial"/>
                <a:sym typeface="Arial"/>
              </a:rPr>
              <a:t>Le processus est répété jusqu'à ce que value=0value = 0value=0.</a:t>
            </a:r>
          </a:p>
          <a:p>
            <a:pPr algn="l">
              <a:lnSpc>
                <a:spcPts val="4003"/>
              </a:lnSpc>
              <a:spcBef>
                <a:spcPct val="0"/>
              </a:spcBef>
            </a:pPr>
          </a:p>
        </p:txBody>
      </p:sp>
      <p:sp>
        <p:nvSpPr>
          <p:cNvPr name="Freeform 8" id="8"/>
          <p:cNvSpPr/>
          <p:nvPr/>
        </p:nvSpPr>
        <p:spPr>
          <a:xfrm flipH="false" flipV="false" rot="0">
            <a:off x="2923566" y="9258300"/>
            <a:ext cx="9892773" cy="539180"/>
          </a:xfrm>
          <a:custGeom>
            <a:avLst/>
            <a:gdLst/>
            <a:ahLst/>
            <a:cxnLst/>
            <a:rect r="r" b="b" t="t" l="l"/>
            <a:pathLst>
              <a:path h="539180" w="9892773">
                <a:moveTo>
                  <a:pt x="0" y="0"/>
                </a:moveTo>
                <a:lnTo>
                  <a:pt x="9892773" y="0"/>
                </a:lnTo>
                <a:lnTo>
                  <a:pt x="9892773" y="539180"/>
                </a:lnTo>
                <a:lnTo>
                  <a:pt x="0" y="539180"/>
                </a:lnTo>
                <a:lnTo>
                  <a:pt x="0" y="0"/>
                </a:lnTo>
                <a:close/>
              </a:path>
            </a:pathLst>
          </a:custGeom>
          <a:blipFill>
            <a:blip r:embed="rId8"/>
            <a:stretch>
              <a:fillRect l="0" t="0" r="0" b="0"/>
            </a:stretch>
          </a:blipFill>
        </p:spPr>
      </p:sp>
      <p:sp>
        <p:nvSpPr>
          <p:cNvPr name="TextBox 9" id="9"/>
          <p:cNvSpPr txBox="true"/>
          <p:nvPr/>
        </p:nvSpPr>
        <p:spPr>
          <a:xfrm rot="0">
            <a:off x="1028700" y="2770544"/>
            <a:ext cx="16568183" cy="556019"/>
          </a:xfrm>
          <a:prstGeom prst="rect">
            <a:avLst/>
          </a:prstGeom>
        </p:spPr>
        <p:txBody>
          <a:bodyPr anchor="t" rtlCol="false" tIns="0" lIns="0" bIns="0" rIns="0">
            <a:spAutoFit/>
          </a:bodyPr>
          <a:lstStyle/>
          <a:p>
            <a:pPr algn="l">
              <a:lnSpc>
                <a:spcPts val="4003"/>
              </a:lnSpc>
              <a:spcBef>
                <a:spcPct val="0"/>
              </a:spcBef>
            </a:pPr>
            <a:r>
              <a:rPr lang="en-US" b="true" sz="2859">
                <a:solidFill>
                  <a:srgbClr val="000000"/>
                </a:solidFill>
                <a:latin typeface="Arial Bold"/>
                <a:ea typeface="Arial Bold"/>
                <a:cs typeface="Arial Bold"/>
                <a:sym typeface="Arial Bold"/>
              </a:rPr>
              <a:t>Gestion des valeurs nulles</a:t>
            </a:r>
            <a:r>
              <a:rPr lang="en-US" b="true" sz="2859">
                <a:solidFill>
                  <a:srgbClr val="000000"/>
                </a:solidFill>
                <a:latin typeface="Arial Bold"/>
                <a:ea typeface="Arial Bold"/>
                <a:cs typeface="Arial Bold"/>
                <a:sym typeface="Arial Bold"/>
              </a:rPr>
              <a:t>: </a:t>
            </a:r>
            <a:r>
              <a:rPr lang="en-US" sz="2859">
                <a:solidFill>
                  <a:srgbClr val="000000"/>
                </a:solidFill>
                <a:latin typeface="Arial"/>
                <a:ea typeface="Arial"/>
                <a:cs typeface="Arial"/>
                <a:sym typeface="Arial"/>
              </a:rPr>
              <a:t>Si la valeur est 0, la chaîne renvoyée est "0"</a:t>
            </a:r>
          </a:p>
        </p:txBody>
      </p:sp>
      <p:sp>
        <p:nvSpPr>
          <p:cNvPr name="TextBox 10" id="10"/>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12</a:t>
            </a:r>
          </a:p>
        </p:txBody>
      </p:sp>
      <p:sp>
        <p:nvSpPr>
          <p:cNvPr name="TextBox 11" id="11"/>
          <p:cNvSpPr txBox="true"/>
          <p:nvPr/>
        </p:nvSpPr>
        <p:spPr>
          <a:xfrm rot="0">
            <a:off x="1153735" y="263162"/>
            <a:ext cx="15186304" cy="1020368"/>
          </a:xfrm>
          <a:prstGeom prst="rect">
            <a:avLst/>
          </a:prstGeom>
        </p:spPr>
        <p:txBody>
          <a:bodyPr anchor="t" rtlCol="false" tIns="0" lIns="0" bIns="0" rIns="0">
            <a:spAutoFit/>
          </a:bodyPr>
          <a:lstStyle/>
          <a:p>
            <a:pPr algn="l" marL="610572" indent="-305286" lvl="1">
              <a:lnSpc>
                <a:spcPts val="3959"/>
              </a:lnSpc>
              <a:spcBef>
                <a:spcPct val="0"/>
              </a:spcBef>
              <a:buFont typeface="Arial"/>
              <a:buChar char="•"/>
            </a:pPr>
            <a:r>
              <a:rPr lang="en-US" b="true" sz="2828" spc="-56">
                <a:solidFill>
                  <a:srgbClr val="054BBD"/>
                </a:solidFill>
                <a:latin typeface="Poppins Bold"/>
                <a:ea typeface="Poppins Bold"/>
                <a:cs typeface="Poppins Bold"/>
                <a:sym typeface="Poppins Bold"/>
              </a:rPr>
              <a:t>int_to_str : </a:t>
            </a:r>
            <a:r>
              <a:rPr lang="en-US" sz="2828" spc="-56">
                <a:solidFill>
                  <a:srgbClr val="000000"/>
                </a:solidFill>
                <a:latin typeface="Poppins"/>
                <a:ea typeface="Poppins"/>
                <a:cs typeface="Poppins"/>
                <a:sym typeface="Poppins"/>
              </a:rPr>
              <a:t>Cette fonction convertit une valeur entière non signée (u16) en une chaîne de caractères.</a:t>
            </a:r>
          </a:p>
        </p:txBody>
      </p:sp>
      <p:sp>
        <p:nvSpPr>
          <p:cNvPr name="TextBox 12" id="12"/>
          <p:cNvSpPr txBox="true"/>
          <p:nvPr/>
        </p:nvSpPr>
        <p:spPr>
          <a:xfrm rot="0">
            <a:off x="1153735" y="1460935"/>
            <a:ext cx="2365982" cy="556019"/>
          </a:xfrm>
          <a:prstGeom prst="rect">
            <a:avLst/>
          </a:prstGeom>
        </p:spPr>
        <p:txBody>
          <a:bodyPr anchor="t" rtlCol="false" tIns="0" lIns="0" bIns="0" rIns="0">
            <a:spAutoFit/>
          </a:bodyPr>
          <a:lstStyle/>
          <a:p>
            <a:pPr algn="l">
              <a:lnSpc>
                <a:spcPts val="4003"/>
              </a:lnSpc>
              <a:spcBef>
                <a:spcPct val="0"/>
              </a:spcBef>
            </a:pPr>
            <a:r>
              <a:rPr lang="en-US" b="true" sz="2859">
                <a:solidFill>
                  <a:srgbClr val="000000"/>
                </a:solidFill>
                <a:latin typeface="Arial Bold"/>
                <a:ea typeface="Arial Bold"/>
                <a:cs typeface="Arial Bold"/>
                <a:sym typeface="Arial Bold"/>
              </a:rPr>
              <a:t>Initialisation</a:t>
            </a:r>
          </a:p>
        </p:txBody>
      </p:sp>
      <p:sp>
        <p:nvSpPr>
          <p:cNvPr name="TextBox 13" id="13"/>
          <p:cNvSpPr txBox="true"/>
          <p:nvPr/>
        </p:nvSpPr>
        <p:spPr>
          <a:xfrm rot="0">
            <a:off x="1028700" y="8418118"/>
            <a:ext cx="16568183" cy="556019"/>
          </a:xfrm>
          <a:prstGeom prst="rect">
            <a:avLst/>
          </a:prstGeom>
        </p:spPr>
        <p:txBody>
          <a:bodyPr anchor="t" rtlCol="false" tIns="0" lIns="0" bIns="0" rIns="0">
            <a:spAutoFit/>
          </a:bodyPr>
          <a:lstStyle/>
          <a:p>
            <a:pPr algn="l">
              <a:lnSpc>
                <a:spcPts val="4003"/>
              </a:lnSpc>
              <a:spcBef>
                <a:spcPct val="0"/>
              </a:spcBef>
            </a:pPr>
            <a:r>
              <a:rPr lang="en-US" b="true" sz="2859">
                <a:solidFill>
                  <a:srgbClr val="000000"/>
                </a:solidFill>
                <a:latin typeface="Arial Bold"/>
                <a:ea typeface="Arial Bold"/>
                <a:cs typeface="Arial Bold"/>
                <a:sym typeface="Arial Bold"/>
              </a:rPr>
              <a:t>Création de la chaîne finale: </a:t>
            </a:r>
            <a:r>
              <a:rPr lang="en-US" sz="2859">
                <a:solidFill>
                  <a:srgbClr val="000000"/>
                </a:solidFill>
                <a:latin typeface="Arial"/>
                <a:ea typeface="Arial"/>
                <a:cs typeface="Arial"/>
                <a:sym typeface="Arial"/>
              </a:rPr>
              <a:t>convertion en une chaîne UTF-8.</a:t>
            </a:r>
          </a:p>
        </p:txBody>
      </p:sp>
    </p:spTree>
  </p:cSld>
  <p:clrMapOvr>
    <a:masterClrMapping/>
  </p:clrMapOvr>
  <p:transition spd="fast">
    <p:wipe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3696375" y="-217115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6878077" y="7087147"/>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141706" y="4569671"/>
            <a:ext cx="9210363" cy="764759"/>
          </a:xfrm>
          <a:custGeom>
            <a:avLst/>
            <a:gdLst/>
            <a:ahLst/>
            <a:cxnLst/>
            <a:rect r="r" b="b" t="t" l="l"/>
            <a:pathLst>
              <a:path h="764759" w="9210363">
                <a:moveTo>
                  <a:pt x="0" y="0"/>
                </a:moveTo>
                <a:lnTo>
                  <a:pt x="9210363" y="0"/>
                </a:lnTo>
                <a:lnTo>
                  <a:pt x="9210363" y="764759"/>
                </a:lnTo>
                <a:lnTo>
                  <a:pt x="0" y="764759"/>
                </a:lnTo>
                <a:lnTo>
                  <a:pt x="0" y="0"/>
                </a:lnTo>
                <a:close/>
              </a:path>
            </a:pathLst>
          </a:custGeom>
          <a:blipFill>
            <a:blip r:embed="rId5"/>
            <a:stretch>
              <a:fillRect l="0" t="0" r="0" b="0"/>
            </a:stretch>
          </a:blipFill>
        </p:spPr>
      </p:sp>
      <p:sp>
        <p:nvSpPr>
          <p:cNvPr name="Freeform 5" id="5"/>
          <p:cNvSpPr/>
          <p:nvPr/>
        </p:nvSpPr>
        <p:spPr>
          <a:xfrm flipH="false" flipV="false" rot="0">
            <a:off x="3895573" y="6971954"/>
            <a:ext cx="9456495" cy="1561623"/>
          </a:xfrm>
          <a:custGeom>
            <a:avLst/>
            <a:gdLst/>
            <a:ahLst/>
            <a:cxnLst/>
            <a:rect r="r" b="b" t="t" l="l"/>
            <a:pathLst>
              <a:path h="1561623" w="9456495">
                <a:moveTo>
                  <a:pt x="0" y="0"/>
                </a:moveTo>
                <a:lnTo>
                  <a:pt x="9456496" y="0"/>
                </a:lnTo>
                <a:lnTo>
                  <a:pt x="9456496" y="1561623"/>
                </a:lnTo>
                <a:lnTo>
                  <a:pt x="0" y="1561623"/>
                </a:lnTo>
                <a:lnTo>
                  <a:pt x="0" y="0"/>
                </a:lnTo>
                <a:close/>
              </a:path>
            </a:pathLst>
          </a:custGeom>
          <a:blipFill>
            <a:blip r:embed="rId6"/>
            <a:stretch>
              <a:fillRect l="0" t="0" r="0" b="0"/>
            </a:stretch>
          </a:blipFill>
        </p:spPr>
      </p:sp>
      <p:sp>
        <p:nvSpPr>
          <p:cNvPr name="TextBox 6" id="6"/>
          <p:cNvSpPr txBox="true"/>
          <p:nvPr/>
        </p:nvSpPr>
        <p:spPr>
          <a:xfrm rot="0">
            <a:off x="1028700" y="6187335"/>
            <a:ext cx="16568183" cy="556019"/>
          </a:xfrm>
          <a:prstGeom prst="rect">
            <a:avLst/>
          </a:prstGeom>
        </p:spPr>
        <p:txBody>
          <a:bodyPr anchor="t" rtlCol="false" tIns="0" lIns="0" bIns="0" rIns="0">
            <a:spAutoFit/>
          </a:bodyPr>
          <a:lstStyle/>
          <a:p>
            <a:pPr algn="l">
              <a:lnSpc>
                <a:spcPts val="4003"/>
              </a:lnSpc>
              <a:spcBef>
                <a:spcPct val="0"/>
              </a:spcBef>
            </a:pPr>
            <a:r>
              <a:rPr lang="en-US" b="true" sz="2859">
                <a:solidFill>
                  <a:srgbClr val="000000"/>
                </a:solidFill>
                <a:latin typeface="Arial Bold"/>
                <a:ea typeface="Arial Bold"/>
                <a:cs typeface="Arial Bold"/>
                <a:sym typeface="Arial Bold"/>
              </a:rPr>
              <a:t>Écriture dans le registre UDR0</a:t>
            </a:r>
            <a:r>
              <a:rPr lang="en-US" b="true" sz="2859">
                <a:solidFill>
                  <a:srgbClr val="000000"/>
                </a:solidFill>
                <a:latin typeface="Arial Bold"/>
                <a:ea typeface="Arial Bold"/>
                <a:cs typeface="Arial Bold"/>
                <a:sym typeface="Arial Bold"/>
              </a:rPr>
              <a:t>: </a:t>
            </a:r>
            <a:r>
              <a:rPr lang="en-US" sz="2859">
                <a:solidFill>
                  <a:srgbClr val="000000"/>
                </a:solidFill>
                <a:latin typeface="Arial"/>
                <a:ea typeface="Arial"/>
                <a:cs typeface="Arial"/>
                <a:sym typeface="Arial"/>
              </a:rPr>
              <a:t>Si la valeur est 0, la chaîne renvoyée est "0"</a:t>
            </a:r>
          </a:p>
        </p:txBody>
      </p:sp>
      <p:sp>
        <p:nvSpPr>
          <p:cNvPr name="TextBox 7" id="7"/>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13</a:t>
            </a:r>
          </a:p>
        </p:txBody>
      </p:sp>
      <p:sp>
        <p:nvSpPr>
          <p:cNvPr name="TextBox 8" id="8"/>
          <p:cNvSpPr txBox="true"/>
          <p:nvPr/>
        </p:nvSpPr>
        <p:spPr>
          <a:xfrm rot="0">
            <a:off x="1153735" y="1664129"/>
            <a:ext cx="15186304" cy="1020368"/>
          </a:xfrm>
          <a:prstGeom prst="rect">
            <a:avLst/>
          </a:prstGeom>
        </p:spPr>
        <p:txBody>
          <a:bodyPr anchor="t" rtlCol="false" tIns="0" lIns="0" bIns="0" rIns="0">
            <a:spAutoFit/>
          </a:bodyPr>
          <a:lstStyle/>
          <a:p>
            <a:pPr algn="l" marL="610572" indent="-305286" lvl="1">
              <a:lnSpc>
                <a:spcPts val="3959"/>
              </a:lnSpc>
              <a:spcBef>
                <a:spcPct val="0"/>
              </a:spcBef>
              <a:buFont typeface="Arial"/>
              <a:buChar char="•"/>
            </a:pPr>
            <a:r>
              <a:rPr lang="en-US" b="true" sz="2828" spc="-56">
                <a:solidFill>
                  <a:srgbClr val="054BBD"/>
                </a:solidFill>
                <a:latin typeface="Poppins Bold"/>
                <a:ea typeface="Poppins Bold"/>
                <a:cs typeface="Poppins Bold"/>
                <a:sym typeface="Poppins Bold"/>
              </a:rPr>
              <a:t>send_uart :  </a:t>
            </a:r>
            <a:r>
              <a:rPr lang="en-US" sz="2828" spc="-56">
                <a:solidFill>
                  <a:srgbClr val="000000"/>
                </a:solidFill>
                <a:latin typeface="Poppins"/>
                <a:ea typeface="Poppins"/>
                <a:cs typeface="Poppins"/>
                <a:sym typeface="Poppins"/>
              </a:rPr>
              <a:t>La fonction send_uart est utilisée pour envoyer une chaîne de caractères (&amp;str) via l'UART, en transmettant chaque caractère sous forme de byte.</a:t>
            </a:r>
          </a:p>
        </p:txBody>
      </p:sp>
      <p:sp>
        <p:nvSpPr>
          <p:cNvPr name="TextBox 9" id="9"/>
          <p:cNvSpPr txBox="true"/>
          <p:nvPr/>
        </p:nvSpPr>
        <p:spPr>
          <a:xfrm rot="0">
            <a:off x="1153735" y="3284572"/>
            <a:ext cx="15467832" cy="1060844"/>
          </a:xfrm>
          <a:prstGeom prst="rect">
            <a:avLst/>
          </a:prstGeom>
        </p:spPr>
        <p:txBody>
          <a:bodyPr anchor="t" rtlCol="false" tIns="0" lIns="0" bIns="0" rIns="0">
            <a:spAutoFit/>
          </a:bodyPr>
          <a:lstStyle/>
          <a:p>
            <a:pPr algn="l">
              <a:lnSpc>
                <a:spcPts val="4003"/>
              </a:lnSpc>
              <a:spcBef>
                <a:spcPct val="0"/>
              </a:spcBef>
            </a:pPr>
            <a:r>
              <a:rPr lang="en-US" b="true" sz="2859">
                <a:solidFill>
                  <a:srgbClr val="000000"/>
                </a:solidFill>
                <a:latin typeface="Arial Bold"/>
                <a:ea typeface="Arial Bold"/>
                <a:cs typeface="Arial Bold"/>
                <a:sym typeface="Arial Bold"/>
              </a:rPr>
              <a:t>Conversion de la chaîne en octets : </a:t>
            </a:r>
            <a:r>
              <a:rPr lang="en-US" sz="2859">
                <a:solidFill>
                  <a:srgbClr val="000000"/>
                </a:solidFill>
                <a:latin typeface="Arial"/>
                <a:ea typeface="Arial"/>
                <a:cs typeface="Arial"/>
                <a:sym typeface="Arial"/>
              </a:rPr>
              <a:t>La méthode .as_bytes() convertit la chaîne UTF-8 en un tableau d’octets (&amp;[u8]).</a:t>
            </a:r>
          </a:p>
        </p:txBody>
      </p:sp>
    </p:spTree>
  </p:cSld>
  <p:clrMapOvr>
    <a:masterClrMapping/>
  </p:clrMapOvr>
  <p:transition spd="fast">
    <p:wipe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751090" y="1897973"/>
            <a:ext cx="10511830" cy="6491055"/>
          </a:xfrm>
          <a:custGeom>
            <a:avLst/>
            <a:gdLst/>
            <a:ahLst/>
            <a:cxnLst/>
            <a:rect r="r" b="b" t="t" l="l"/>
            <a:pathLst>
              <a:path h="6491055" w="10511830">
                <a:moveTo>
                  <a:pt x="0" y="0"/>
                </a:moveTo>
                <a:lnTo>
                  <a:pt x="10511830" y="0"/>
                </a:lnTo>
                <a:lnTo>
                  <a:pt x="10511830" y="6491054"/>
                </a:lnTo>
                <a:lnTo>
                  <a:pt x="0" y="6491054"/>
                </a:lnTo>
                <a:lnTo>
                  <a:pt x="0" y="0"/>
                </a:lnTo>
                <a:close/>
              </a:path>
            </a:pathLst>
          </a:custGeom>
          <a:blipFill>
            <a:blip r:embed="rId3"/>
            <a:stretch>
              <a:fillRect l="0" t="0" r="0" b="0"/>
            </a:stretch>
          </a:blipFill>
        </p:spPr>
      </p:sp>
      <p:sp>
        <p:nvSpPr>
          <p:cNvPr name="TextBox 3" id="3"/>
          <p:cNvSpPr txBox="true"/>
          <p:nvPr/>
        </p:nvSpPr>
        <p:spPr>
          <a:xfrm rot="0">
            <a:off x="3490922" y="3843077"/>
            <a:ext cx="13768378" cy="2797174"/>
          </a:xfrm>
          <a:prstGeom prst="rect">
            <a:avLst/>
          </a:prstGeom>
        </p:spPr>
        <p:txBody>
          <a:bodyPr anchor="t" rtlCol="false" tIns="0" lIns="0" bIns="0" rIns="0">
            <a:spAutoFit/>
          </a:bodyPr>
          <a:lstStyle/>
          <a:p>
            <a:pPr algn="ctr">
              <a:lnSpc>
                <a:spcPts val="11200"/>
              </a:lnSpc>
            </a:pPr>
            <a:r>
              <a:rPr lang="en-US" b="true" sz="8000">
                <a:solidFill>
                  <a:srgbClr val="56AAF0"/>
                </a:solidFill>
                <a:latin typeface="Dynamo Medium"/>
                <a:ea typeface="Dynamo Medium"/>
                <a:cs typeface="Dynamo Medium"/>
                <a:sym typeface="Dynamo Medium"/>
              </a:rPr>
              <a:t>INTÉGRATION ET ENVOI DE VALEURS ADC</a:t>
            </a:r>
          </a:p>
        </p:txBody>
      </p:sp>
      <p:sp>
        <p:nvSpPr>
          <p:cNvPr name="TextBox 4" id="4"/>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14</a:t>
            </a:r>
          </a:p>
        </p:txBody>
      </p:sp>
    </p:spTree>
  </p:cSld>
  <p:clrMapOvr>
    <a:masterClrMapping/>
  </p:clrMapOvr>
  <p:transition spd="fast">
    <p:wipe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3696375" y="-217115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6878077" y="7087147"/>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437498" y="3984628"/>
            <a:ext cx="9080157" cy="2790376"/>
          </a:xfrm>
          <a:custGeom>
            <a:avLst/>
            <a:gdLst/>
            <a:ahLst/>
            <a:cxnLst/>
            <a:rect r="r" b="b" t="t" l="l"/>
            <a:pathLst>
              <a:path h="2790376" w="9080157">
                <a:moveTo>
                  <a:pt x="0" y="0"/>
                </a:moveTo>
                <a:lnTo>
                  <a:pt x="9080157" y="0"/>
                </a:lnTo>
                <a:lnTo>
                  <a:pt x="9080157" y="2790376"/>
                </a:lnTo>
                <a:lnTo>
                  <a:pt x="0" y="2790376"/>
                </a:lnTo>
                <a:lnTo>
                  <a:pt x="0" y="0"/>
                </a:lnTo>
                <a:close/>
              </a:path>
            </a:pathLst>
          </a:custGeom>
          <a:blipFill>
            <a:blip r:embed="rId5"/>
            <a:stretch>
              <a:fillRect l="0" t="0" r="0" b="0"/>
            </a:stretch>
          </a:blipFill>
        </p:spPr>
      </p:sp>
      <p:sp>
        <p:nvSpPr>
          <p:cNvPr name="TextBox 5" id="5"/>
          <p:cNvSpPr txBox="true"/>
          <p:nvPr/>
        </p:nvSpPr>
        <p:spPr>
          <a:xfrm rot="0">
            <a:off x="1028700" y="5667140"/>
            <a:ext cx="16147873" cy="4233304"/>
          </a:xfrm>
          <a:prstGeom prst="rect">
            <a:avLst/>
          </a:prstGeom>
        </p:spPr>
        <p:txBody>
          <a:bodyPr anchor="t" rtlCol="false" tIns="0" lIns="0" bIns="0" rIns="0">
            <a:spAutoFit/>
          </a:bodyPr>
          <a:lstStyle/>
          <a:p>
            <a:pPr algn="l">
              <a:lnSpc>
                <a:spcPts val="3443"/>
              </a:lnSpc>
              <a:spcBef>
                <a:spcPct val="0"/>
              </a:spcBef>
            </a:pPr>
            <a:r>
              <a:rPr lang="en-US" b="true" sz="2459">
                <a:solidFill>
                  <a:srgbClr val="000000"/>
                </a:solidFill>
                <a:latin typeface="Arial Bold"/>
                <a:ea typeface="Arial Bold"/>
                <a:cs typeface="Arial Bold"/>
                <a:sym typeface="Arial Bold"/>
              </a:rPr>
              <a:t>ADCSRA : </a:t>
            </a:r>
            <a:r>
              <a:rPr lang="en-US" sz="2459">
                <a:solidFill>
                  <a:srgbClr val="000000"/>
                </a:solidFill>
                <a:latin typeface="Arial"/>
                <a:ea typeface="Arial"/>
                <a:cs typeface="Arial"/>
                <a:sym typeface="Arial"/>
              </a:rPr>
              <a:t>Contrôle et active l'ADC</a:t>
            </a:r>
          </a:p>
          <a:p>
            <a:pPr algn="l" marL="1062008" indent="-354003" lvl="2">
              <a:lnSpc>
                <a:spcPts val="3443"/>
              </a:lnSpc>
              <a:spcBef>
                <a:spcPct val="0"/>
              </a:spcBef>
              <a:buFont typeface="Arial"/>
              <a:buChar char="⚬"/>
            </a:pPr>
            <a:r>
              <a:rPr lang="en-US" b="true" sz="2459">
                <a:solidFill>
                  <a:srgbClr val="000000"/>
                </a:solidFill>
                <a:latin typeface="Arial Bold"/>
                <a:ea typeface="Arial Bold"/>
                <a:cs typeface="Arial Bold"/>
                <a:sym typeface="Arial Bold"/>
              </a:rPr>
              <a:t>1000 1000 (0x88) :</a:t>
            </a:r>
          </a:p>
          <a:p>
            <a:pPr algn="l" marL="1593012" indent="-398253" lvl="3">
              <a:lnSpc>
                <a:spcPts val="3443"/>
              </a:lnSpc>
              <a:spcBef>
                <a:spcPct val="0"/>
              </a:spcBef>
              <a:buFont typeface="Arial"/>
              <a:buChar char="￭"/>
            </a:pPr>
            <a:r>
              <a:rPr lang="en-US" sz="2459">
                <a:solidFill>
                  <a:srgbClr val="000000"/>
                </a:solidFill>
                <a:latin typeface="Arial"/>
                <a:ea typeface="Arial"/>
                <a:cs typeface="Arial"/>
                <a:sym typeface="Arial"/>
              </a:rPr>
              <a:t>Bit 7 (ADEN = 1): Active l'ADC.</a:t>
            </a:r>
          </a:p>
          <a:p>
            <a:pPr algn="l" marL="1593012" indent="-398253" lvl="3">
              <a:lnSpc>
                <a:spcPts val="3443"/>
              </a:lnSpc>
              <a:spcBef>
                <a:spcPct val="0"/>
              </a:spcBef>
              <a:buFont typeface="Arial"/>
              <a:buChar char="￭"/>
            </a:pPr>
            <a:r>
              <a:rPr lang="en-US" sz="2459">
                <a:solidFill>
                  <a:srgbClr val="000000"/>
                </a:solidFill>
                <a:latin typeface="Arial"/>
                <a:ea typeface="Arial"/>
                <a:cs typeface="Arial"/>
                <a:sym typeface="Arial"/>
              </a:rPr>
              <a:t>Bit 6 (ADSC = 0): Conversion non encore démarrée.</a:t>
            </a:r>
          </a:p>
          <a:p>
            <a:pPr algn="l" marL="1593012" indent="-398253" lvl="3">
              <a:lnSpc>
                <a:spcPts val="3443"/>
              </a:lnSpc>
              <a:spcBef>
                <a:spcPct val="0"/>
              </a:spcBef>
              <a:buFont typeface="Arial"/>
              <a:buChar char="￭"/>
            </a:pPr>
            <a:r>
              <a:rPr lang="en-US" sz="2459">
                <a:solidFill>
                  <a:srgbClr val="000000"/>
                </a:solidFill>
                <a:latin typeface="Arial"/>
                <a:ea typeface="Arial"/>
                <a:cs typeface="Arial"/>
                <a:sym typeface="Arial"/>
              </a:rPr>
              <a:t>Bit 5 (ADATE = 0): Le mode de déclenchement automatique est désactivé.</a:t>
            </a:r>
          </a:p>
          <a:p>
            <a:pPr algn="l" marL="1593012" indent="-398253" lvl="3">
              <a:lnSpc>
                <a:spcPts val="3443"/>
              </a:lnSpc>
              <a:spcBef>
                <a:spcPct val="0"/>
              </a:spcBef>
              <a:buFont typeface="Arial"/>
              <a:buChar char="￭"/>
            </a:pPr>
            <a:r>
              <a:rPr lang="en-US" sz="2459">
                <a:solidFill>
                  <a:srgbClr val="000000"/>
                </a:solidFill>
                <a:latin typeface="Arial"/>
                <a:ea typeface="Arial"/>
                <a:cs typeface="Arial"/>
                <a:sym typeface="Arial"/>
              </a:rPr>
              <a:t>Bit 4 (ADIF = 0): flag est clair au départ .</a:t>
            </a:r>
          </a:p>
          <a:p>
            <a:pPr algn="l" marL="1593012" indent="-398253" lvl="3">
              <a:lnSpc>
                <a:spcPts val="3443"/>
              </a:lnSpc>
              <a:spcBef>
                <a:spcPct val="0"/>
              </a:spcBef>
              <a:buFont typeface="Arial"/>
              <a:buChar char="￭"/>
            </a:pPr>
            <a:r>
              <a:rPr lang="en-US" sz="2459">
                <a:solidFill>
                  <a:srgbClr val="000000"/>
                </a:solidFill>
                <a:latin typeface="Arial"/>
                <a:ea typeface="Arial"/>
                <a:cs typeface="Arial"/>
                <a:sym typeface="Arial"/>
              </a:rPr>
              <a:t>Bit 3 (ADIE = 1): activé l’interruption ADC.</a:t>
            </a:r>
          </a:p>
          <a:p>
            <a:pPr algn="l" marL="1593012" indent="-398253" lvl="3">
              <a:lnSpc>
                <a:spcPts val="3443"/>
              </a:lnSpc>
              <a:spcBef>
                <a:spcPct val="0"/>
              </a:spcBef>
              <a:buFont typeface="Arial"/>
              <a:buChar char="￭"/>
            </a:pPr>
            <a:r>
              <a:rPr lang="en-US" sz="2459">
                <a:solidFill>
                  <a:srgbClr val="000000"/>
                </a:solidFill>
                <a:latin typeface="Arial"/>
                <a:ea typeface="Arial"/>
                <a:cs typeface="Arial"/>
                <a:sym typeface="Arial"/>
              </a:rPr>
              <a:t>Bits 2-0 (ADPS = 000): Division supplémentaire du prescaler  2 (vitesse d'échantillonnage par défaut).</a:t>
            </a:r>
          </a:p>
          <a:p>
            <a:pPr algn="l">
              <a:lnSpc>
                <a:spcPts val="3443"/>
              </a:lnSpc>
              <a:spcBef>
                <a:spcPct val="0"/>
              </a:spcBef>
            </a:pPr>
          </a:p>
        </p:txBody>
      </p:sp>
      <p:sp>
        <p:nvSpPr>
          <p:cNvPr name="TextBox 6" id="6"/>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15</a:t>
            </a:r>
          </a:p>
        </p:txBody>
      </p:sp>
      <p:sp>
        <p:nvSpPr>
          <p:cNvPr name="TextBox 7" id="7"/>
          <p:cNvSpPr txBox="true"/>
          <p:nvPr/>
        </p:nvSpPr>
        <p:spPr>
          <a:xfrm rot="0">
            <a:off x="1028700" y="681028"/>
            <a:ext cx="15186304" cy="525068"/>
          </a:xfrm>
          <a:prstGeom prst="rect">
            <a:avLst/>
          </a:prstGeom>
        </p:spPr>
        <p:txBody>
          <a:bodyPr anchor="t" rtlCol="false" tIns="0" lIns="0" bIns="0" rIns="0">
            <a:spAutoFit/>
          </a:bodyPr>
          <a:lstStyle/>
          <a:p>
            <a:pPr algn="l" marL="610572" indent="-305286" lvl="1">
              <a:lnSpc>
                <a:spcPts val="3959"/>
              </a:lnSpc>
              <a:spcBef>
                <a:spcPct val="0"/>
              </a:spcBef>
              <a:buFont typeface="Arial"/>
              <a:buChar char="•"/>
            </a:pPr>
            <a:r>
              <a:rPr lang="en-US" b="true" sz="2828" spc="-56">
                <a:solidFill>
                  <a:srgbClr val="054BBD"/>
                </a:solidFill>
                <a:latin typeface="Poppins Bold"/>
                <a:ea typeface="Poppins Bold"/>
                <a:cs typeface="Poppins Bold"/>
                <a:sym typeface="Poppins Bold"/>
              </a:rPr>
              <a:t>Configuration des ADC</a:t>
            </a:r>
          </a:p>
        </p:txBody>
      </p:sp>
      <p:sp>
        <p:nvSpPr>
          <p:cNvPr name="TextBox 8" id="8"/>
          <p:cNvSpPr txBox="true"/>
          <p:nvPr/>
        </p:nvSpPr>
        <p:spPr>
          <a:xfrm rot="0">
            <a:off x="859908" y="1312741"/>
            <a:ext cx="16568183" cy="2804554"/>
          </a:xfrm>
          <a:prstGeom prst="rect">
            <a:avLst/>
          </a:prstGeom>
        </p:spPr>
        <p:txBody>
          <a:bodyPr anchor="t" rtlCol="false" tIns="0" lIns="0" bIns="0" rIns="0">
            <a:spAutoFit/>
          </a:bodyPr>
          <a:lstStyle/>
          <a:p>
            <a:pPr algn="l">
              <a:lnSpc>
                <a:spcPts val="3443"/>
              </a:lnSpc>
              <a:spcBef>
                <a:spcPct val="0"/>
              </a:spcBef>
            </a:pPr>
            <a:r>
              <a:rPr lang="en-US" b="true" sz="2459">
                <a:solidFill>
                  <a:srgbClr val="000000"/>
                </a:solidFill>
                <a:latin typeface="Arial Bold"/>
                <a:ea typeface="Arial Bold"/>
                <a:cs typeface="Arial Bold"/>
                <a:sym typeface="Arial Bold"/>
              </a:rPr>
              <a:t> ADMUX : </a:t>
            </a:r>
            <a:r>
              <a:rPr lang="en-US" sz="2459">
                <a:solidFill>
                  <a:srgbClr val="000000"/>
                </a:solidFill>
                <a:latin typeface="Arial"/>
                <a:ea typeface="Arial"/>
                <a:cs typeface="Arial"/>
                <a:sym typeface="Arial"/>
              </a:rPr>
              <a:t>Configure le canal et les références de tension pour l'ADC</a:t>
            </a:r>
          </a:p>
          <a:p>
            <a:pPr algn="l" marL="1062008" indent="-354003" lvl="2">
              <a:lnSpc>
                <a:spcPts val="3443"/>
              </a:lnSpc>
              <a:spcBef>
                <a:spcPct val="0"/>
              </a:spcBef>
              <a:buFont typeface="Arial"/>
              <a:buChar char="⚬"/>
            </a:pPr>
            <a:r>
              <a:rPr lang="en-US" b="true" sz="2459">
                <a:solidFill>
                  <a:srgbClr val="000000"/>
                </a:solidFill>
                <a:latin typeface="Arial Bold"/>
                <a:ea typeface="Arial Bold"/>
                <a:cs typeface="Arial Bold"/>
                <a:sym typeface="Arial Bold"/>
              </a:rPr>
              <a:t>0100 0111 (0x47):</a:t>
            </a:r>
          </a:p>
          <a:p>
            <a:pPr algn="l" marL="1593012" indent="-398253" lvl="3">
              <a:lnSpc>
                <a:spcPts val="3443"/>
              </a:lnSpc>
              <a:spcBef>
                <a:spcPct val="0"/>
              </a:spcBef>
              <a:buFont typeface="Arial"/>
              <a:buChar char="￭"/>
            </a:pPr>
            <a:r>
              <a:rPr lang="en-US" sz="2459">
                <a:solidFill>
                  <a:srgbClr val="000000"/>
                </a:solidFill>
                <a:latin typeface="Arial"/>
                <a:ea typeface="Arial"/>
                <a:cs typeface="Arial"/>
                <a:sym typeface="Arial"/>
              </a:rPr>
              <a:t>Bits 7-6 (REFS1:REFS0 = 01): Référence de tension AVCC.</a:t>
            </a:r>
          </a:p>
          <a:p>
            <a:pPr algn="l" marL="1593012" indent="-398253" lvl="3">
              <a:lnSpc>
                <a:spcPts val="3443"/>
              </a:lnSpc>
              <a:spcBef>
                <a:spcPct val="0"/>
              </a:spcBef>
              <a:buFont typeface="Arial"/>
              <a:buChar char="￭"/>
            </a:pPr>
            <a:r>
              <a:rPr lang="en-US" sz="2459">
                <a:solidFill>
                  <a:srgbClr val="000000"/>
                </a:solidFill>
                <a:latin typeface="Arial"/>
                <a:ea typeface="Arial"/>
                <a:cs typeface="Arial"/>
                <a:sym typeface="Arial"/>
              </a:rPr>
              <a:t>Bit 5 (ADLAR = 0): Résultat non aligné à gauche.</a:t>
            </a:r>
          </a:p>
          <a:p>
            <a:pPr algn="l" marL="1593012" indent="-398253" lvl="3">
              <a:lnSpc>
                <a:spcPts val="3443"/>
              </a:lnSpc>
              <a:spcBef>
                <a:spcPct val="0"/>
              </a:spcBef>
              <a:buFont typeface="Arial"/>
              <a:buChar char="￭"/>
            </a:pPr>
            <a:r>
              <a:rPr lang="en-US" sz="2459">
                <a:solidFill>
                  <a:srgbClr val="000000"/>
                </a:solidFill>
                <a:latin typeface="Arial"/>
                <a:ea typeface="Arial"/>
                <a:cs typeface="Arial"/>
                <a:sym typeface="Arial"/>
              </a:rPr>
              <a:t>Bits 3-0 (MUX = 0111): Sélectionne le canal ADC7.</a:t>
            </a:r>
          </a:p>
          <a:p>
            <a:pPr algn="l">
              <a:lnSpc>
                <a:spcPts val="3443"/>
              </a:lnSpc>
              <a:spcBef>
                <a:spcPct val="0"/>
              </a:spcBef>
            </a:pPr>
          </a:p>
        </p:txBody>
      </p:sp>
    </p:spTree>
  </p:cSld>
  <p:clrMapOvr>
    <a:masterClrMapping/>
  </p:clrMapOvr>
  <p:transition spd="fast">
    <p:wipe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3696375" y="-217115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6878077" y="7087147"/>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826510" y="3265109"/>
            <a:ext cx="10104410" cy="2787424"/>
          </a:xfrm>
          <a:custGeom>
            <a:avLst/>
            <a:gdLst/>
            <a:ahLst/>
            <a:cxnLst/>
            <a:rect r="r" b="b" t="t" l="l"/>
            <a:pathLst>
              <a:path h="2787424" w="10104410">
                <a:moveTo>
                  <a:pt x="0" y="0"/>
                </a:moveTo>
                <a:lnTo>
                  <a:pt x="10104410" y="0"/>
                </a:lnTo>
                <a:lnTo>
                  <a:pt x="10104410" y="2787424"/>
                </a:lnTo>
                <a:lnTo>
                  <a:pt x="0" y="2787424"/>
                </a:lnTo>
                <a:lnTo>
                  <a:pt x="0" y="0"/>
                </a:lnTo>
                <a:close/>
              </a:path>
            </a:pathLst>
          </a:custGeom>
          <a:blipFill>
            <a:blip r:embed="rId5"/>
            <a:stretch>
              <a:fillRect l="0" t="0" r="0" b="0"/>
            </a:stretch>
          </a:blipFill>
        </p:spPr>
      </p:sp>
      <p:sp>
        <p:nvSpPr>
          <p:cNvPr name="Freeform 5" id="5"/>
          <p:cNvSpPr/>
          <p:nvPr/>
        </p:nvSpPr>
        <p:spPr>
          <a:xfrm flipH="false" flipV="false" rot="0">
            <a:off x="3722632" y="8310035"/>
            <a:ext cx="10312385" cy="1896531"/>
          </a:xfrm>
          <a:custGeom>
            <a:avLst/>
            <a:gdLst/>
            <a:ahLst/>
            <a:cxnLst/>
            <a:rect r="r" b="b" t="t" l="l"/>
            <a:pathLst>
              <a:path h="1896531" w="10312385">
                <a:moveTo>
                  <a:pt x="0" y="0"/>
                </a:moveTo>
                <a:lnTo>
                  <a:pt x="10312385" y="0"/>
                </a:lnTo>
                <a:lnTo>
                  <a:pt x="10312385" y="1896530"/>
                </a:lnTo>
                <a:lnTo>
                  <a:pt x="0" y="1896530"/>
                </a:lnTo>
                <a:lnTo>
                  <a:pt x="0" y="0"/>
                </a:lnTo>
                <a:close/>
              </a:path>
            </a:pathLst>
          </a:custGeom>
          <a:blipFill>
            <a:blip r:embed="rId6"/>
            <a:stretch>
              <a:fillRect l="0" t="0" r="0" b="0"/>
            </a:stretch>
          </a:blipFill>
        </p:spPr>
      </p:sp>
      <p:sp>
        <p:nvSpPr>
          <p:cNvPr name="TextBox 6" id="6"/>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16</a:t>
            </a:r>
          </a:p>
        </p:txBody>
      </p:sp>
      <p:sp>
        <p:nvSpPr>
          <p:cNvPr name="TextBox 7" id="7"/>
          <p:cNvSpPr txBox="true"/>
          <p:nvPr/>
        </p:nvSpPr>
        <p:spPr>
          <a:xfrm rot="0">
            <a:off x="1028700" y="320977"/>
            <a:ext cx="15186304" cy="525068"/>
          </a:xfrm>
          <a:prstGeom prst="rect">
            <a:avLst/>
          </a:prstGeom>
        </p:spPr>
        <p:txBody>
          <a:bodyPr anchor="t" rtlCol="false" tIns="0" lIns="0" bIns="0" rIns="0">
            <a:spAutoFit/>
          </a:bodyPr>
          <a:lstStyle/>
          <a:p>
            <a:pPr algn="l" marL="610572" indent="-305286" lvl="1">
              <a:lnSpc>
                <a:spcPts val="3959"/>
              </a:lnSpc>
              <a:spcBef>
                <a:spcPct val="0"/>
              </a:spcBef>
              <a:buFont typeface="Arial"/>
              <a:buChar char="•"/>
            </a:pPr>
            <a:r>
              <a:rPr lang="en-US" b="true" sz="2828" spc="-56">
                <a:solidFill>
                  <a:srgbClr val="054BBD"/>
                </a:solidFill>
                <a:latin typeface="Poppins Bold"/>
                <a:ea typeface="Poppins Bold"/>
                <a:cs typeface="Poppins Bold"/>
                <a:sym typeface="Poppins Bold"/>
              </a:rPr>
              <a:t>Configuration et gestion des interruptions Timer</a:t>
            </a:r>
          </a:p>
        </p:txBody>
      </p:sp>
      <p:sp>
        <p:nvSpPr>
          <p:cNvPr name="TextBox 8" id="8"/>
          <p:cNvSpPr txBox="true"/>
          <p:nvPr/>
        </p:nvSpPr>
        <p:spPr>
          <a:xfrm rot="0">
            <a:off x="506552" y="962279"/>
            <a:ext cx="17082428" cy="2667995"/>
          </a:xfrm>
          <a:prstGeom prst="rect">
            <a:avLst/>
          </a:prstGeom>
        </p:spPr>
        <p:txBody>
          <a:bodyPr anchor="t" rtlCol="false" tIns="0" lIns="0" bIns="0" rIns="0">
            <a:spAutoFit/>
          </a:bodyPr>
          <a:lstStyle/>
          <a:p>
            <a:pPr algn="l" marL="504307" indent="-252154" lvl="1">
              <a:lnSpc>
                <a:spcPts val="3270"/>
              </a:lnSpc>
              <a:buFont typeface="Arial"/>
              <a:buChar char="•"/>
            </a:pPr>
            <a:r>
              <a:rPr lang="en-US" b="true" sz="2335">
                <a:solidFill>
                  <a:srgbClr val="000000"/>
                </a:solidFill>
                <a:latin typeface="Arial Bold"/>
                <a:ea typeface="Arial Bold"/>
                <a:cs typeface="Arial Bold"/>
                <a:sym typeface="Arial Bold"/>
              </a:rPr>
              <a:t>TCNT1</a:t>
            </a:r>
          </a:p>
          <a:p>
            <a:pPr algn="l" marL="1008615" indent="-336205" lvl="2">
              <a:lnSpc>
                <a:spcPts val="3270"/>
              </a:lnSpc>
              <a:spcBef>
                <a:spcPct val="0"/>
              </a:spcBef>
              <a:buFont typeface="Arial"/>
              <a:buChar char="⚬"/>
            </a:pPr>
            <a:r>
              <a:rPr lang="en-US" sz="2335">
                <a:solidFill>
                  <a:srgbClr val="000000"/>
                </a:solidFill>
                <a:latin typeface="Arial"/>
                <a:ea typeface="Arial"/>
                <a:cs typeface="Arial"/>
                <a:sym typeface="Arial"/>
              </a:rPr>
              <a:t>Le registre de comptage du Timer1 est rechargé à une valeur spécifique (55535) pour aju</a:t>
            </a:r>
            <a:r>
              <a:rPr lang="en-US" sz="2335">
                <a:solidFill>
                  <a:srgbClr val="000000"/>
                </a:solidFill>
                <a:latin typeface="Arial"/>
                <a:ea typeface="Arial"/>
                <a:cs typeface="Arial"/>
                <a:sym typeface="Arial"/>
              </a:rPr>
              <a:t>ster la fréquence des débordements.</a:t>
            </a:r>
          </a:p>
          <a:p>
            <a:pPr algn="l" marL="504307" indent="-252154" lvl="1">
              <a:lnSpc>
                <a:spcPts val="3270"/>
              </a:lnSpc>
              <a:buFont typeface="Arial"/>
              <a:buChar char="•"/>
            </a:pPr>
            <a:r>
              <a:rPr lang="en-US" b="true" sz="2335">
                <a:solidFill>
                  <a:srgbClr val="000000"/>
                </a:solidFill>
                <a:latin typeface="Arial Bold"/>
                <a:ea typeface="Arial Bold"/>
                <a:cs typeface="Arial Bold"/>
                <a:sym typeface="Arial Bold"/>
              </a:rPr>
              <a:t>ADCSRA</a:t>
            </a:r>
          </a:p>
          <a:p>
            <a:pPr algn="l" marL="1008615" indent="-336205" lvl="2">
              <a:lnSpc>
                <a:spcPts val="3270"/>
              </a:lnSpc>
              <a:spcBef>
                <a:spcPct val="0"/>
              </a:spcBef>
              <a:buFont typeface="Arial"/>
              <a:buChar char="⚬"/>
            </a:pPr>
            <a:r>
              <a:rPr lang="en-US" sz="2335">
                <a:solidFill>
                  <a:srgbClr val="000000"/>
                </a:solidFill>
                <a:latin typeface="Arial"/>
                <a:ea typeface="Arial"/>
                <a:cs typeface="Arial"/>
                <a:sym typeface="Arial"/>
              </a:rPr>
              <a:t>Le b</a:t>
            </a:r>
            <a:r>
              <a:rPr lang="en-US" sz="2335">
                <a:solidFill>
                  <a:srgbClr val="000000"/>
                </a:solidFill>
                <a:latin typeface="Arial"/>
                <a:ea typeface="Arial"/>
                <a:cs typeface="Arial"/>
                <a:sym typeface="Arial"/>
              </a:rPr>
              <a:t>it ADSC est mis à 1 pour démarrer une conversion ADC.</a:t>
            </a:r>
          </a:p>
          <a:p>
            <a:pPr algn="l">
              <a:lnSpc>
                <a:spcPts val="3270"/>
              </a:lnSpc>
              <a:spcBef>
                <a:spcPct val="0"/>
              </a:spcBef>
            </a:pPr>
          </a:p>
        </p:txBody>
      </p:sp>
      <p:sp>
        <p:nvSpPr>
          <p:cNvPr name="TextBox 9" id="9"/>
          <p:cNvSpPr txBox="true"/>
          <p:nvPr/>
        </p:nvSpPr>
        <p:spPr>
          <a:xfrm rot="0">
            <a:off x="1285672" y="5966808"/>
            <a:ext cx="15186304" cy="525068"/>
          </a:xfrm>
          <a:prstGeom prst="rect">
            <a:avLst/>
          </a:prstGeom>
        </p:spPr>
        <p:txBody>
          <a:bodyPr anchor="t" rtlCol="false" tIns="0" lIns="0" bIns="0" rIns="0">
            <a:spAutoFit/>
          </a:bodyPr>
          <a:lstStyle/>
          <a:p>
            <a:pPr algn="l" marL="610572" indent="-305286" lvl="1">
              <a:lnSpc>
                <a:spcPts val="3959"/>
              </a:lnSpc>
              <a:spcBef>
                <a:spcPct val="0"/>
              </a:spcBef>
              <a:buFont typeface="Arial"/>
              <a:buChar char="•"/>
            </a:pPr>
            <a:r>
              <a:rPr lang="en-US" b="true" sz="2828" spc="-56">
                <a:solidFill>
                  <a:srgbClr val="054BBD"/>
                </a:solidFill>
                <a:latin typeface="Poppins Bold"/>
                <a:ea typeface="Poppins Bold"/>
                <a:cs typeface="Poppins Bold"/>
                <a:sym typeface="Poppins Bold"/>
              </a:rPr>
              <a:t>Gestion des interruptions ADC</a:t>
            </a:r>
          </a:p>
        </p:txBody>
      </p:sp>
      <p:sp>
        <p:nvSpPr>
          <p:cNvPr name="TextBox 10" id="10"/>
          <p:cNvSpPr txBox="true"/>
          <p:nvPr/>
        </p:nvSpPr>
        <p:spPr>
          <a:xfrm rot="0">
            <a:off x="337760" y="6442219"/>
            <a:ext cx="16568183" cy="2328304"/>
          </a:xfrm>
          <a:prstGeom prst="rect">
            <a:avLst/>
          </a:prstGeom>
        </p:spPr>
        <p:txBody>
          <a:bodyPr anchor="t" rtlCol="false" tIns="0" lIns="0" bIns="0" rIns="0">
            <a:spAutoFit/>
          </a:bodyPr>
          <a:lstStyle/>
          <a:p>
            <a:pPr algn="l">
              <a:lnSpc>
                <a:spcPts val="3443"/>
              </a:lnSpc>
            </a:pPr>
            <a:r>
              <a:rPr lang="en-US" sz="2459" b="true">
                <a:solidFill>
                  <a:srgbClr val="000000"/>
                </a:solidFill>
                <a:latin typeface="Arial Bold"/>
                <a:ea typeface="Arial Bold"/>
                <a:cs typeface="Arial Bold"/>
                <a:sym typeface="Arial Bold"/>
              </a:rPr>
              <a:t>Sémaphore (SEM)</a:t>
            </a:r>
          </a:p>
          <a:p>
            <a:pPr algn="l" marL="531004" indent="-265502" lvl="1">
              <a:lnSpc>
                <a:spcPts val="3443"/>
              </a:lnSpc>
              <a:spcBef>
                <a:spcPct val="0"/>
              </a:spcBef>
              <a:buFont typeface="Arial"/>
              <a:buChar char="•"/>
            </a:pPr>
            <a:r>
              <a:rPr lang="en-US" sz="2459">
                <a:solidFill>
                  <a:srgbClr val="000000"/>
                </a:solidFill>
                <a:latin typeface="Arial"/>
                <a:ea typeface="Arial"/>
                <a:cs typeface="Arial"/>
                <a:sym typeface="Arial"/>
              </a:rPr>
              <a:t>Objet atomique qui permet de signaler la disponibilité des données converties par l’ADC.</a:t>
            </a:r>
          </a:p>
          <a:p>
            <a:pPr algn="l" marL="531004" indent="-265502" lvl="1">
              <a:lnSpc>
                <a:spcPts val="3443"/>
              </a:lnSpc>
              <a:spcBef>
                <a:spcPct val="0"/>
              </a:spcBef>
              <a:buFont typeface="Arial"/>
              <a:buChar char="•"/>
            </a:pPr>
            <a:r>
              <a:rPr lang="en-US" sz="2459">
                <a:solidFill>
                  <a:srgbClr val="000000"/>
                </a:solidFill>
                <a:latin typeface="Arial"/>
                <a:ea typeface="Arial"/>
                <a:cs typeface="Arial"/>
                <a:sym typeface="Arial"/>
              </a:rPr>
              <a:t>U</a:t>
            </a:r>
            <a:r>
              <a:rPr lang="en-US" sz="2459">
                <a:solidFill>
                  <a:srgbClr val="000000"/>
                </a:solidFill>
                <a:latin typeface="Arial"/>
                <a:ea typeface="Arial"/>
                <a:cs typeface="Arial"/>
                <a:sym typeface="Arial"/>
              </a:rPr>
              <a:t>tilisation :</a:t>
            </a:r>
          </a:p>
          <a:p>
            <a:pPr algn="l" marL="1062008" indent="-354003" lvl="2">
              <a:lnSpc>
                <a:spcPts val="3443"/>
              </a:lnSpc>
              <a:spcBef>
                <a:spcPct val="0"/>
              </a:spcBef>
              <a:buFont typeface="Arial"/>
              <a:buChar char="⚬"/>
            </a:pPr>
            <a:r>
              <a:rPr lang="en-US" sz="2459">
                <a:solidFill>
                  <a:srgbClr val="000000"/>
                </a:solidFill>
                <a:latin typeface="Arial"/>
                <a:ea typeface="Arial"/>
                <a:cs typeface="Arial"/>
                <a:sym typeface="Arial"/>
              </a:rPr>
              <a:t>Le handler de l'interruption ADC met le sémaphore à true pour indiquer que les données sont prêtes à être lues.</a:t>
            </a:r>
          </a:p>
          <a:p>
            <a:pPr algn="l">
              <a:lnSpc>
                <a:spcPts val="3443"/>
              </a:lnSpc>
              <a:spcBef>
                <a:spcPct val="0"/>
              </a:spcBef>
            </a:pPr>
          </a:p>
        </p:txBody>
      </p:sp>
    </p:spTree>
  </p:cSld>
  <p:clrMapOvr>
    <a:masterClrMapping/>
  </p:clrMapOvr>
  <p:transition spd="fast">
    <p:wipe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3696375" y="-217115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6878077" y="7087147"/>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831132" y="1616789"/>
            <a:ext cx="10625736" cy="722480"/>
          </a:xfrm>
          <a:custGeom>
            <a:avLst/>
            <a:gdLst/>
            <a:ahLst/>
            <a:cxnLst/>
            <a:rect r="r" b="b" t="t" l="l"/>
            <a:pathLst>
              <a:path h="722480" w="10625736">
                <a:moveTo>
                  <a:pt x="0" y="0"/>
                </a:moveTo>
                <a:lnTo>
                  <a:pt x="10625736" y="0"/>
                </a:lnTo>
                <a:lnTo>
                  <a:pt x="10625736" y="722480"/>
                </a:lnTo>
                <a:lnTo>
                  <a:pt x="0" y="722480"/>
                </a:lnTo>
                <a:lnTo>
                  <a:pt x="0" y="0"/>
                </a:lnTo>
                <a:close/>
              </a:path>
            </a:pathLst>
          </a:custGeom>
          <a:blipFill>
            <a:blip r:embed="rId5"/>
            <a:stretch>
              <a:fillRect l="0" t="0" r="0" b="0"/>
            </a:stretch>
          </a:blipFill>
        </p:spPr>
      </p:sp>
      <p:sp>
        <p:nvSpPr>
          <p:cNvPr name="Freeform 5" id="5"/>
          <p:cNvSpPr/>
          <p:nvPr/>
        </p:nvSpPr>
        <p:spPr>
          <a:xfrm flipH="false" flipV="false" rot="0">
            <a:off x="2536709" y="4392541"/>
            <a:ext cx="10399731" cy="420577"/>
          </a:xfrm>
          <a:custGeom>
            <a:avLst/>
            <a:gdLst/>
            <a:ahLst/>
            <a:cxnLst/>
            <a:rect r="r" b="b" t="t" l="l"/>
            <a:pathLst>
              <a:path h="420577" w="10399731">
                <a:moveTo>
                  <a:pt x="0" y="0"/>
                </a:moveTo>
                <a:lnTo>
                  <a:pt x="10399731" y="0"/>
                </a:lnTo>
                <a:lnTo>
                  <a:pt x="10399731" y="420577"/>
                </a:lnTo>
                <a:lnTo>
                  <a:pt x="0" y="420577"/>
                </a:lnTo>
                <a:lnTo>
                  <a:pt x="0" y="0"/>
                </a:lnTo>
                <a:close/>
              </a:path>
            </a:pathLst>
          </a:custGeom>
          <a:blipFill>
            <a:blip r:embed="rId6"/>
            <a:stretch>
              <a:fillRect l="0" t="0" r="0" b="0"/>
            </a:stretch>
          </a:blipFill>
        </p:spPr>
      </p:sp>
      <p:sp>
        <p:nvSpPr>
          <p:cNvPr name="Freeform 6" id="6"/>
          <p:cNvSpPr/>
          <p:nvPr/>
        </p:nvSpPr>
        <p:spPr>
          <a:xfrm flipH="false" flipV="false" rot="0">
            <a:off x="2680226" y="7024697"/>
            <a:ext cx="10829676" cy="377970"/>
          </a:xfrm>
          <a:custGeom>
            <a:avLst/>
            <a:gdLst/>
            <a:ahLst/>
            <a:cxnLst/>
            <a:rect r="r" b="b" t="t" l="l"/>
            <a:pathLst>
              <a:path h="377970" w="10829676">
                <a:moveTo>
                  <a:pt x="0" y="0"/>
                </a:moveTo>
                <a:lnTo>
                  <a:pt x="10829677" y="0"/>
                </a:lnTo>
                <a:lnTo>
                  <a:pt x="10829677" y="377970"/>
                </a:lnTo>
                <a:lnTo>
                  <a:pt x="0" y="377970"/>
                </a:lnTo>
                <a:lnTo>
                  <a:pt x="0" y="0"/>
                </a:lnTo>
                <a:close/>
              </a:path>
            </a:pathLst>
          </a:custGeom>
          <a:blipFill>
            <a:blip r:embed="rId7"/>
            <a:stretch>
              <a:fillRect l="0" t="0" r="0" b="0"/>
            </a:stretch>
          </a:blipFill>
        </p:spPr>
      </p:sp>
      <p:sp>
        <p:nvSpPr>
          <p:cNvPr name="Freeform 7" id="7"/>
          <p:cNvSpPr/>
          <p:nvPr/>
        </p:nvSpPr>
        <p:spPr>
          <a:xfrm flipH="false" flipV="false" rot="0">
            <a:off x="2729524" y="8953835"/>
            <a:ext cx="10206916" cy="946609"/>
          </a:xfrm>
          <a:custGeom>
            <a:avLst/>
            <a:gdLst/>
            <a:ahLst/>
            <a:cxnLst/>
            <a:rect r="r" b="b" t="t" l="l"/>
            <a:pathLst>
              <a:path h="946609" w="10206916">
                <a:moveTo>
                  <a:pt x="0" y="0"/>
                </a:moveTo>
                <a:lnTo>
                  <a:pt x="10206916" y="0"/>
                </a:lnTo>
                <a:lnTo>
                  <a:pt x="10206916" y="946609"/>
                </a:lnTo>
                <a:lnTo>
                  <a:pt x="0" y="946609"/>
                </a:lnTo>
                <a:lnTo>
                  <a:pt x="0" y="0"/>
                </a:lnTo>
                <a:close/>
              </a:path>
            </a:pathLst>
          </a:custGeom>
          <a:blipFill>
            <a:blip r:embed="rId8"/>
            <a:stretch>
              <a:fillRect l="0" t="0" r="0" b="0"/>
            </a:stretch>
          </a:blipFill>
        </p:spPr>
      </p:sp>
      <p:sp>
        <p:nvSpPr>
          <p:cNvPr name="Freeform 8" id="8"/>
          <p:cNvSpPr/>
          <p:nvPr/>
        </p:nvSpPr>
        <p:spPr>
          <a:xfrm flipH="false" flipV="false" rot="0">
            <a:off x="2622880" y="8025996"/>
            <a:ext cx="10227390" cy="510349"/>
          </a:xfrm>
          <a:custGeom>
            <a:avLst/>
            <a:gdLst/>
            <a:ahLst/>
            <a:cxnLst/>
            <a:rect r="r" b="b" t="t" l="l"/>
            <a:pathLst>
              <a:path h="510349" w="10227390">
                <a:moveTo>
                  <a:pt x="0" y="0"/>
                </a:moveTo>
                <a:lnTo>
                  <a:pt x="10227390" y="0"/>
                </a:lnTo>
                <a:lnTo>
                  <a:pt x="10227390" y="510349"/>
                </a:lnTo>
                <a:lnTo>
                  <a:pt x="0" y="510349"/>
                </a:lnTo>
                <a:lnTo>
                  <a:pt x="0" y="0"/>
                </a:lnTo>
                <a:close/>
              </a:path>
            </a:pathLst>
          </a:custGeom>
          <a:blipFill>
            <a:blip r:embed="rId9"/>
            <a:stretch>
              <a:fillRect l="0" t="0" r="0" b="0"/>
            </a:stretch>
          </a:blipFill>
        </p:spPr>
      </p:sp>
      <p:sp>
        <p:nvSpPr>
          <p:cNvPr name="TextBox 9" id="9"/>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17</a:t>
            </a:r>
          </a:p>
        </p:txBody>
      </p:sp>
      <p:sp>
        <p:nvSpPr>
          <p:cNvPr name="TextBox 10" id="10"/>
          <p:cNvSpPr txBox="true"/>
          <p:nvPr/>
        </p:nvSpPr>
        <p:spPr>
          <a:xfrm rot="0">
            <a:off x="1382056" y="304597"/>
            <a:ext cx="15186304" cy="525068"/>
          </a:xfrm>
          <a:prstGeom prst="rect">
            <a:avLst/>
          </a:prstGeom>
        </p:spPr>
        <p:txBody>
          <a:bodyPr anchor="t" rtlCol="false" tIns="0" lIns="0" bIns="0" rIns="0">
            <a:spAutoFit/>
          </a:bodyPr>
          <a:lstStyle/>
          <a:p>
            <a:pPr algn="l" marL="610572" indent="-305286" lvl="1">
              <a:lnSpc>
                <a:spcPts val="3959"/>
              </a:lnSpc>
              <a:spcBef>
                <a:spcPct val="0"/>
              </a:spcBef>
              <a:buFont typeface="Arial"/>
              <a:buChar char="•"/>
            </a:pPr>
            <a:r>
              <a:rPr lang="en-US" b="true" sz="2828" spc="-56">
                <a:solidFill>
                  <a:srgbClr val="054BBD"/>
                </a:solidFill>
                <a:latin typeface="Poppins Bold"/>
                <a:ea typeface="Poppins Bold"/>
                <a:cs typeface="Poppins Bold"/>
                <a:sym typeface="Poppins Bold"/>
              </a:rPr>
              <a:t>Lecture de l'ADC</a:t>
            </a:r>
          </a:p>
        </p:txBody>
      </p:sp>
      <p:sp>
        <p:nvSpPr>
          <p:cNvPr name="TextBox 11" id="11"/>
          <p:cNvSpPr txBox="true"/>
          <p:nvPr/>
        </p:nvSpPr>
        <p:spPr>
          <a:xfrm rot="0">
            <a:off x="112116" y="1059672"/>
            <a:ext cx="16568183" cy="973214"/>
          </a:xfrm>
          <a:prstGeom prst="rect">
            <a:avLst/>
          </a:prstGeom>
        </p:spPr>
        <p:txBody>
          <a:bodyPr anchor="t" rtlCol="false" tIns="0" lIns="0" bIns="0" rIns="0">
            <a:spAutoFit/>
          </a:bodyPr>
          <a:lstStyle/>
          <a:p>
            <a:pPr algn="l" marL="1105187" indent="-368396" lvl="2">
              <a:lnSpc>
                <a:spcPts val="3583"/>
              </a:lnSpc>
              <a:buFont typeface="Arial"/>
              <a:buChar char="⚬"/>
            </a:pPr>
            <a:r>
              <a:rPr lang="en-US" sz="2559">
                <a:solidFill>
                  <a:srgbClr val="000000"/>
                </a:solidFill>
                <a:latin typeface="Arial"/>
                <a:ea typeface="Arial"/>
                <a:cs typeface="Arial"/>
                <a:sym typeface="Arial"/>
              </a:rPr>
              <a:t>Les registres ADCH (8 bits de poids fort) et ADCL (8 bits de poids faible) sont combinés pour former une valeur 16 bits :</a:t>
            </a:r>
          </a:p>
        </p:txBody>
      </p:sp>
      <p:sp>
        <p:nvSpPr>
          <p:cNvPr name="TextBox 12" id="12"/>
          <p:cNvSpPr txBox="true"/>
          <p:nvPr/>
        </p:nvSpPr>
        <p:spPr>
          <a:xfrm rot="0">
            <a:off x="1382056" y="2577394"/>
            <a:ext cx="15186304" cy="525068"/>
          </a:xfrm>
          <a:prstGeom prst="rect">
            <a:avLst/>
          </a:prstGeom>
        </p:spPr>
        <p:txBody>
          <a:bodyPr anchor="t" rtlCol="false" tIns="0" lIns="0" bIns="0" rIns="0">
            <a:spAutoFit/>
          </a:bodyPr>
          <a:lstStyle/>
          <a:p>
            <a:pPr algn="l" marL="610572" indent="-305286" lvl="1">
              <a:lnSpc>
                <a:spcPts val="3959"/>
              </a:lnSpc>
              <a:spcBef>
                <a:spcPct val="0"/>
              </a:spcBef>
              <a:buFont typeface="Arial"/>
              <a:buChar char="•"/>
            </a:pPr>
            <a:r>
              <a:rPr lang="en-US" b="true" sz="2828" spc="-56">
                <a:solidFill>
                  <a:srgbClr val="054BBD"/>
                </a:solidFill>
                <a:latin typeface="Poppins Bold"/>
                <a:ea typeface="Poppins Bold"/>
                <a:cs typeface="Poppins Bold"/>
                <a:sym typeface="Poppins Bold"/>
              </a:rPr>
              <a:t>static variable</a:t>
            </a:r>
          </a:p>
        </p:txBody>
      </p:sp>
      <p:sp>
        <p:nvSpPr>
          <p:cNvPr name="TextBox 13" id="13"/>
          <p:cNvSpPr txBox="true"/>
          <p:nvPr/>
        </p:nvSpPr>
        <p:spPr>
          <a:xfrm rot="0">
            <a:off x="112116" y="3080484"/>
            <a:ext cx="16568183" cy="994804"/>
          </a:xfrm>
          <a:prstGeom prst="rect">
            <a:avLst/>
          </a:prstGeom>
        </p:spPr>
        <p:txBody>
          <a:bodyPr anchor="t" rtlCol="false" tIns="0" lIns="0" bIns="0" rIns="0">
            <a:spAutoFit/>
          </a:bodyPr>
          <a:lstStyle/>
          <a:p>
            <a:pPr algn="l" marL="1062008" indent="-354003" lvl="2">
              <a:lnSpc>
                <a:spcPts val="3443"/>
              </a:lnSpc>
              <a:buFont typeface="Arial"/>
              <a:buChar char="⚬"/>
            </a:pPr>
            <a:r>
              <a:rPr lang="en-US" sz="2459">
                <a:solidFill>
                  <a:srgbClr val="000000"/>
                </a:solidFill>
                <a:latin typeface="Arial"/>
                <a:ea typeface="Arial"/>
                <a:cs typeface="Arial"/>
                <a:sym typeface="Arial"/>
              </a:rPr>
              <a:t>ADC_RESULT, to store the result of the ADC conversion as a 16-bit unsigned integer.</a:t>
            </a:r>
          </a:p>
          <a:p>
            <a:pPr algn="l" marL="1062008" indent="-354003" lvl="2">
              <a:lnSpc>
                <a:spcPts val="3443"/>
              </a:lnSpc>
              <a:buFont typeface="Arial"/>
              <a:buChar char="⚬"/>
            </a:pPr>
            <a:r>
              <a:rPr lang="en-US" sz="2459">
                <a:solidFill>
                  <a:srgbClr val="000000"/>
                </a:solidFill>
                <a:latin typeface="Arial"/>
                <a:ea typeface="Arial"/>
                <a:cs typeface="Arial"/>
                <a:sym typeface="Arial"/>
              </a:rPr>
              <a:t>It is updated during the ADC interrupt handler</a:t>
            </a:r>
          </a:p>
        </p:txBody>
      </p:sp>
      <p:sp>
        <p:nvSpPr>
          <p:cNvPr name="TextBox 14" id="14"/>
          <p:cNvSpPr txBox="true"/>
          <p:nvPr/>
        </p:nvSpPr>
        <p:spPr>
          <a:xfrm rot="0">
            <a:off x="1640411" y="5057775"/>
            <a:ext cx="15186304" cy="525068"/>
          </a:xfrm>
          <a:prstGeom prst="rect">
            <a:avLst/>
          </a:prstGeom>
        </p:spPr>
        <p:txBody>
          <a:bodyPr anchor="t" rtlCol="false" tIns="0" lIns="0" bIns="0" rIns="0">
            <a:spAutoFit/>
          </a:bodyPr>
          <a:lstStyle/>
          <a:p>
            <a:pPr algn="l" marL="610572" indent="-305286" lvl="1">
              <a:lnSpc>
                <a:spcPts val="3959"/>
              </a:lnSpc>
              <a:spcBef>
                <a:spcPct val="0"/>
              </a:spcBef>
              <a:buFont typeface="Arial"/>
              <a:buChar char="•"/>
            </a:pPr>
            <a:r>
              <a:rPr lang="en-US" b="true" sz="2828" spc="-56">
                <a:solidFill>
                  <a:srgbClr val="054BBD"/>
                </a:solidFill>
                <a:latin typeface="Poppins Bold"/>
                <a:ea typeface="Poppins Bold"/>
                <a:cs typeface="Poppins Bold"/>
                <a:sym typeface="Poppins Bold"/>
              </a:rPr>
              <a:t>static semaphore</a:t>
            </a:r>
          </a:p>
        </p:txBody>
      </p:sp>
      <p:sp>
        <p:nvSpPr>
          <p:cNvPr name="TextBox 15" id="15"/>
          <p:cNvSpPr txBox="true"/>
          <p:nvPr/>
        </p:nvSpPr>
        <p:spPr>
          <a:xfrm rot="0">
            <a:off x="0" y="5478068"/>
            <a:ext cx="16568183" cy="1423429"/>
          </a:xfrm>
          <a:prstGeom prst="rect">
            <a:avLst/>
          </a:prstGeom>
        </p:spPr>
        <p:txBody>
          <a:bodyPr anchor="t" rtlCol="false" tIns="0" lIns="0" bIns="0" rIns="0">
            <a:spAutoFit/>
          </a:bodyPr>
          <a:lstStyle/>
          <a:p>
            <a:pPr algn="l" marL="1062008" indent="-354003" lvl="2">
              <a:lnSpc>
                <a:spcPts val="3443"/>
              </a:lnSpc>
              <a:buFont typeface="Arial"/>
              <a:buChar char="⚬"/>
            </a:pPr>
            <a:r>
              <a:rPr lang="en-US" sz="2459">
                <a:solidFill>
                  <a:srgbClr val="000000"/>
                </a:solidFill>
                <a:latin typeface="Arial"/>
                <a:ea typeface="Arial"/>
                <a:cs typeface="Arial"/>
                <a:sym typeface="Arial"/>
              </a:rPr>
              <a:t>SEM, which acts as a signal or flag to indicate whether the ADC data is ready to be processed.</a:t>
            </a:r>
          </a:p>
          <a:p>
            <a:pPr algn="l" marL="1062008" indent="-354003" lvl="2">
              <a:lnSpc>
                <a:spcPts val="3443"/>
              </a:lnSpc>
              <a:buFont typeface="Arial"/>
              <a:buChar char="⚬"/>
            </a:pPr>
            <a:r>
              <a:rPr lang="en-US" sz="2459">
                <a:solidFill>
                  <a:srgbClr val="054BBD"/>
                </a:solidFill>
                <a:latin typeface="Arial"/>
                <a:ea typeface="Arial"/>
                <a:cs typeface="Arial"/>
                <a:sym typeface="Arial"/>
              </a:rPr>
              <a:t>AtomicBool</a:t>
            </a:r>
            <a:r>
              <a:rPr lang="en-US" sz="2459">
                <a:solidFill>
                  <a:srgbClr val="000000"/>
                </a:solidFill>
                <a:latin typeface="Arial"/>
                <a:ea typeface="Arial"/>
                <a:cs typeface="Arial"/>
                <a:sym typeface="Arial"/>
              </a:rPr>
              <a:t> is a boolean value (true/false) that can be safely modified and read concurrently by multiple threads or interrupt contexts without causing data races.</a:t>
            </a:r>
          </a:p>
        </p:txBody>
      </p:sp>
      <p:sp>
        <p:nvSpPr>
          <p:cNvPr name="TextBox 16" id="16"/>
          <p:cNvSpPr txBox="true"/>
          <p:nvPr/>
        </p:nvSpPr>
        <p:spPr>
          <a:xfrm rot="0">
            <a:off x="0" y="7383617"/>
            <a:ext cx="16568183" cy="518554"/>
          </a:xfrm>
          <a:prstGeom prst="rect">
            <a:avLst/>
          </a:prstGeom>
        </p:spPr>
        <p:txBody>
          <a:bodyPr anchor="t" rtlCol="false" tIns="0" lIns="0" bIns="0" rIns="0">
            <a:spAutoFit/>
          </a:bodyPr>
          <a:lstStyle/>
          <a:p>
            <a:pPr algn="l" marL="1062008" indent="-354003" lvl="2">
              <a:lnSpc>
                <a:spcPts val="3443"/>
              </a:lnSpc>
              <a:buFont typeface="Arial"/>
              <a:buChar char="⚬"/>
            </a:pPr>
            <a:r>
              <a:rPr lang="en-US" sz="2459">
                <a:solidFill>
                  <a:srgbClr val="000000"/>
                </a:solidFill>
                <a:latin typeface="Arial"/>
                <a:ea typeface="Arial"/>
                <a:cs typeface="Arial"/>
                <a:sym typeface="Arial"/>
              </a:rPr>
              <a:t>When an ADC conversion completes, the ADC interrupt handler sets the semaphore to true:</a:t>
            </a:r>
          </a:p>
        </p:txBody>
      </p:sp>
      <p:sp>
        <p:nvSpPr>
          <p:cNvPr name="TextBox 17" id="17"/>
          <p:cNvSpPr txBox="true"/>
          <p:nvPr/>
        </p:nvSpPr>
        <p:spPr>
          <a:xfrm rot="0">
            <a:off x="177" y="8309617"/>
            <a:ext cx="16568183" cy="518554"/>
          </a:xfrm>
          <a:prstGeom prst="rect">
            <a:avLst/>
          </a:prstGeom>
        </p:spPr>
        <p:txBody>
          <a:bodyPr anchor="t" rtlCol="false" tIns="0" lIns="0" bIns="0" rIns="0">
            <a:spAutoFit/>
          </a:bodyPr>
          <a:lstStyle/>
          <a:p>
            <a:pPr algn="l" marL="1062008" indent="-354003" lvl="2">
              <a:lnSpc>
                <a:spcPts val="3443"/>
              </a:lnSpc>
              <a:buFont typeface="Arial"/>
              <a:buChar char="⚬"/>
            </a:pPr>
            <a:r>
              <a:rPr lang="en-US" sz="2459">
                <a:solidFill>
                  <a:srgbClr val="000000"/>
                </a:solidFill>
                <a:latin typeface="Arial"/>
                <a:ea typeface="Arial"/>
                <a:cs typeface="Arial"/>
                <a:sym typeface="Arial"/>
              </a:rPr>
              <a:t>In the main loop, the program checks if SEM is true. If so, it reads and processes the ADC data:</a:t>
            </a:r>
          </a:p>
        </p:txBody>
      </p:sp>
    </p:spTree>
  </p:cSld>
  <p:clrMapOvr>
    <a:masterClrMapping/>
  </p:clrMapOvr>
  <p:transition spd="fast">
    <p:wipe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2150393" y="-1597808"/>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4754144" y="7087147"/>
            <a:ext cx="6000674" cy="4342306"/>
          </a:xfrm>
          <a:custGeom>
            <a:avLst/>
            <a:gdLst/>
            <a:ahLst/>
            <a:cxnLst/>
            <a:rect r="r" b="b" t="t" l="l"/>
            <a:pathLst>
              <a:path h="4342306" w="6000674">
                <a:moveTo>
                  <a:pt x="0" y="0"/>
                </a:moveTo>
                <a:lnTo>
                  <a:pt x="6000675" y="0"/>
                </a:lnTo>
                <a:lnTo>
                  <a:pt x="6000675"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663160" y="1641132"/>
            <a:ext cx="6760246" cy="1244690"/>
          </a:xfrm>
          <a:prstGeom prst="rect">
            <a:avLst/>
          </a:prstGeom>
        </p:spPr>
        <p:txBody>
          <a:bodyPr anchor="t" rtlCol="false" tIns="0" lIns="0" bIns="0" rIns="0">
            <a:spAutoFit/>
          </a:bodyPr>
          <a:lstStyle/>
          <a:p>
            <a:pPr algn="l">
              <a:lnSpc>
                <a:spcPts val="10248"/>
              </a:lnSpc>
              <a:spcBef>
                <a:spcPct val="0"/>
              </a:spcBef>
            </a:pPr>
            <a:r>
              <a:rPr lang="en-US" sz="7320">
                <a:solidFill>
                  <a:srgbClr val="051D40"/>
                </a:solidFill>
                <a:latin typeface="Open Sans Extra Bold"/>
                <a:ea typeface="Open Sans Extra Bold"/>
                <a:cs typeface="Open Sans Extra Bold"/>
                <a:sym typeface="Open Sans Extra Bold"/>
              </a:rPr>
              <a:t>Plan</a:t>
            </a:r>
          </a:p>
        </p:txBody>
      </p:sp>
      <p:sp>
        <p:nvSpPr>
          <p:cNvPr name="Freeform 5" id="5"/>
          <p:cNvSpPr/>
          <p:nvPr/>
        </p:nvSpPr>
        <p:spPr>
          <a:xfrm flipH="false" flipV="false" rot="5400000">
            <a:off x="1722441" y="3140859"/>
            <a:ext cx="631672" cy="560465"/>
          </a:xfrm>
          <a:custGeom>
            <a:avLst/>
            <a:gdLst/>
            <a:ahLst/>
            <a:cxnLst/>
            <a:rect r="r" b="b" t="t" l="l"/>
            <a:pathLst>
              <a:path h="560465" w="631672">
                <a:moveTo>
                  <a:pt x="0" y="0"/>
                </a:moveTo>
                <a:lnTo>
                  <a:pt x="631671" y="0"/>
                </a:lnTo>
                <a:lnTo>
                  <a:pt x="631671" y="560465"/>
                </a:lnTo>
                <a:lnTo>
                  <a:pt x="0" y="5604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400000">
            <a:off x="1722441" y="4205630"/>
            <a:ext cx="631672" cy="560465"/>
          </a:xfrm>
          <a:custGeom>
            <a:avLst/>
            <a:gdLst/>
            <a:ahLst/>
            <a:cxnLst/>
            <a:rect r="r" b="b" t="t" l="l"/>
            <a:pathLst>
              <a:path h="560465" w="631672">
                <a:moveTo>
                  <a:pt x="0" y="0"/>
                </a:moveTo>
                <a:lnTo>
                  <a:pt x="631671" y="0"/>
                </a:lnTo>
                <a:lnTo>
                  <a:pt x="631671" y="560465"/>
                </a:lnTo>
                <a:lnTo>
                  <a:pt x="0" y="5604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650562" y="3112164"/>
            <a:ext cx="7662152" cy="624763"/>
          </a:xfrm>
          <a:prstGeom prst="rect">
            <a:avLst/>
          </a:prstGeom>
        </p:spPr>
        <p:txBody>
          <a:bodyPr anchor="t" rtlCol="false" tIns="0" lIns="0" bIns="0" rIns="0">
            <a:spAutoFit/>
          </a:bodyPr>
          <a:lstStyle/>
          <a:p>
            <a:pPr algn="l">
              <a:lnSpc>
                <a:spcPts val="4939"/>
              </a:lnSpc>
              <a:spcBef>
                <a:spcPct val="0"/>
              </a:spcBef>
            </a:pPr>
            <a:r>
              <a:rPr lang="en-US" sz="3528" spc="-70">
                <a:solidFill>
                  <a:srgbClr val="051D40"/>
                </a:solidFill>
                <a:latin typeface="Poppins"/>
                <a:ea typeface="Poppins"/>
                <a:cs typeface="Poppins"/>
                <a:sym typeface="Poppins"/>
              </a:rPr>
              <a:t>Introduction</a:t>
            </a:r>
          </a:p>
        </p:txBody>
      </p:sp>
      <p:sp>
        <p:nvSpPr>
          <p:cNvPr name="TextBox 8" id="8"/>
          <p:cNvSpPr txBox="true"/>
          <p:nvPr/>
        </p:nvSpPr>
        <p:spPr>
          <a:xfrm rot="0">
            <a:off x="2650562" y="4123361"/>
            <a:ext cx="11565544" cy="624763"/>
          </a:xfrm>
          <a:prstGeom prst="rect">
            <a:avLst/>
          </a:prstGeom>
        </p:spPr>
        <p:txBody>
          <a:bodyPr anchor="t" rtlCol="false" tIns="0" lIns="0" bIns="0" rIns="0">
            <a:spAutoFit/>
          </a:bodyPr>
          <a:lstStyle/>
          <a:p>
            <a:pPr algn="l">
              <a:lnSpc>
                <a:spcPts val="4939"/>
              </a:lnSpc>
              <a:spcBef>
                <a:spcPct val="0"/>
              </a:spcBef>
            </a:pPr>
            <a:r>
              <a:rPr lang="en-US" sz="3528" spc="-70">
                <a:solidFill>
                  <a:srgbClr val="051D40"/>
                </a:solidFill>
                <a:latin typeface="Poppins"/>
                <a:ea typeface="Poppins"/>
                <a:cs typeface="Poppins"/>
                <a:sym typeface="Poppins"/>
              </a:rPr>
              <a:t>Configuration de l'USART et envoi d'un seul caractère</a:t>
            </a:r>
          </a:p>
        </p:txBody>
      </p:sp>
      <p:sp>
        <p:nvSpPr>
          <p:cNvPr name="TextBox 9" id="9"/>
          <p:cNvSpPr txBox="true"/>
          <p:nvPr/>
        </p:nvSpPr>
        <p:spPr>
          <a:xfrm rot="0">
            <a:off x="14216106" y="3010006"/>
            <a:ext cx="817011" cy="624763"/>
          </a:xfrm>
          <a:prstGeom prst="rect">
            <a:avLst/>
          </a:prstGeom>
        </p:spPr>
        <p:txBody>
          <a:bodyPr anchor="t" rtlCol="false" tIns="0" lIns="0" bIns="0" rIns="0">
            <a:spAutoFit/>
          </a:bodyPr>
          <a:lstStyle/>
          <a:p>
            <a:pPr algn="r">
              <a:lnSpc>
                <a:spcPts val="4939"/>
              </a:lnSpc>
              <a:spcBef>
                <a:spcPct val="0"/>
              </a:spcBef>
            </a:pPr>
            <a:r>
              <a:rPr lang="en-US" sz="3528" spc="-70">
                <a:solidFill>
                  <a:srgbClr val="051D40"/>
                </a:solidFill>
                <a:latin typeface="Poppins"/>
                <a:ea typeface="Poppins"/>
                <a:cs typeface="Poppins"/>
                <a:sym typeface="Poppins"/>
              </a:rPr>
              <a:t>01</a:t>
            </a:r>
          </a:p>
        </p:txBody>
      </p:sp>
      <p:sp>
        <p:nvSpPr>
          <p:cNvPr name="TextBox 10" id="10"/>
          <p:cNvSpPr txBox="true"/>
          <p:nvPr/>
        </p:nvSpPr>
        <p:spPr>
          <a:xfrm rot="0">
            <a:off x="14216106" y="4169329"/>
            <a:ext cx="817011" cy="624763"/>
          </a:xfrm>
          <a:prstGeom prst="rect">
            <a:avLst/>
          </a:prstGeom>
        </p:spPr>
        <p:txBody>
          <a:bodyPr anchor="t" rtlCol="false" tIns="0" lIns="0" bIns="0" rIns="0">
            <a:spAutoFit/>
          </a:bodyPr>
          <a:lstStyle/>
          <a:p>
            <a:pPr algn="r">
              <a:lnSpc>
                <a:spcPts val="4939"/>
              </a:lnSpc>
              <a:spcBef>
                <a:spcPct val="0"/>
              </a:spcBef>
            </a:pPr>
            <a:r>
              <a:rPr lang="en-US" sz="3528" spc="-70">
                <a:solidFill>
                  <a:srgbClr val="051D40"/>
                </a:solidFill>
                <a:latin typeface="Poppins"/>
                <a:ea typeface="Poppins"/>
                <a:cs typeface="Poppins"/>
                <a:sym typeface="Poppins"/>
              </a:rPr>
              <a:t>02</a:t>
            </a:r>
          </a:p>
        </p:txBody>
      </p:sp>
      <p:sp>
        <p:nvSpPr>
          <p:cNvPr name="Freeform 11" id="11"/>
          <p:cNvSpPr/>
          <p:nvPr/>
        </p:nvSpPr>
        <p:spPr>
          <a:xfrm flipH="false" flipV="false" rot="5400000">
            <a:off x="1722441" y="5370702"/>
            <a:ext cx="631672" cy="560465"/>
          </a:xfrm>
          <a:custGeom>
            <a:avLst/>
            <a:gdLst/>
            <a:ahLst/>
            <a:cxnLst/>
            <a:rect r="r" b="b" t="t" l="l"/>
            <a:pathLst>
              <a:path h="560465" w="631672">
                <a:moveTo>
                  <a:pt x="0" y="0"/>
                </a:moveTo>
                <a:lnTo>
                  <a:pt x="631671" y="0"/>
                </a:lnTo>
                <a:lnTo>
                  <a:pt x="631671" y="560465"/>
                </a:lnTo>
                <a:lnTo>
                  <a:pt x="0" y="5604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2650562" y="5296040"/>
            <a:ext cx="8098278" cy="624763"/>
          </a:xfrm>
          <a:prstGeom prst="rect">
            <a:avLst/>
          </a:prstGeom>
        </p:spPr>
        <p:txBody>
          <a:bodyPr anchor="t" rtlCol="false" tIns="0" lIns="0" bIns="0" rIns="0">
            <a:spAutoFit/>
          </a:bodyPr>
          <a:lstStyle/>
          <a:p>
            <a:pPr algn="l">
              <a:lnSpc>
                <a:spcPts val="4939"/>
              </a:lnSpc>
              <a:spcBef>
                <a:spcPct val="0"/>
              </a:spcBef>
            </a:pPr>
            <a:r>
              <a:rPr lang="en-US" sz="3528" spc="-70">
                <a:solidFill>
                  <a:srgbClr val="051D40"/>
                </a:solidFill>
                <a:latin typeface="Poppins"/>
                <a:ea typeface="Poppins"/>
                <a:cs typeface="Poppins"/>
                <a:sym typeface="Poppins"/>
              </a:rPr>
              <a:t>Envoi de valeurs entières</a:t>
            </a:r>
          </a:p>
        </p:txBody>
      </p:sp>
      <p:sp>
        <p:nvSpPr>
          <p:cNvPr name="TextBox 13" id="13"/>
          <p:cNvSpPr txBox="true"/>
          <p:nvPr/>
        </p:nvSpPr>
        <p:spPr>
          <a:xfrm rot="0">
            <a:off x="14216106" y="5342007"/>
            <a:ext cx="817011" cy="624763"/>
          </a:xfrm>
          <a:prstGeom prst="rect">
            <a:avLst/>
          </a:prstGeom>
        </p:spPr>
        <p:txBody>
          <a:bodyPr anchor="t" rtlCol="false" tIns="0" lIns="0" bIns="0" rIns="0">
            <a:spAutoFit/>
          </a:bodyPr>
          <a:lstStyle/>
          <a:p>
            <a:pPr algn="r">
              <a:lnSpc>
                <a:spcPts val="4939"/>
              </a:lnSpc>
              <a:spcBef>
                <a:spcPct val="0"/>
              </a:spcBef>
            </a:pPr>
            <a:r>
              <a:rPr lang="en-US" sz="3528" spc="-70">
                <a:solidFill>
                  <a:srgbClr val="051D40"/>
                </a:solidFill>
                <a:latin typeface="Poppins"/>
                <a:ea typeface="Poppins"/>
                <a:cs typeface="Poppins"/>
                <a:sym typeface="Poppins"/>
              </a:rPr>
              <a:t>03</a:t>
            </a:r>
          </a:p>
        </p:txBody>
      </p:sp>
      <p:sp>
        <p:nvSpPr>
          <p:cNvPr name="Freeform 14" id="14"/>
          <p:cNvSpPr/>
          <p:nvPr/>
        </p:nvSpPr>
        <p:spPr>
          <a:xfrm flipH="false" flipV="false" rot="5400000">
            <a:off x="1722441" y="6411949"/>
            <a:ext cx="631672" cy="560465"/>
          </a:xfrm>
          <a:custGeom>
            <a:avLst/>
            <a:gdLst/>
            <a:ahLst/>
            <a:cxnLst/>
            <a:rect r="r" b="b" t="t" l="l"/>
            <a:pathLst>
              <a:path h="560465" w="631672">
                <a:moveTo>
                  <a:pt x="0" y="0"/>
                </a:moveTo>
                <a:lnTo>
                  <a:pt x="631671" y="0"/>
                </a:lnTo>
                <a:lnTo>
                  <a:pt x="631671" y="560465"/>
                </a:lnTo>
                <a:lnTo>
                  <a:pt x="0" y="5604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2650562" y="6337286"/>
            <a:ext cx="8098278" cy="624763"/>
          </a:xfrm>
          <a:prstGeom prst="rect">
            <a:avLst/>
          </a:prstGeom>
        </p:spPr>
        <p:txBody>
          <a:bodyPr anchor="t" rtlCol="false" tIns="0" lIns="0" bIns="0" rIns="0">
            <a:spAutoFit/>
          </a:bodyPr>
          <a:lstStyle/>
          <a:p>
            <a:pPr algn="l">
              <a:lnSpc>
                <a:spcPts val="4939"/>
              </a:lnSpc>
              <a:spcBef>
                <a:spcPct val="0"/>
              </a:spcBef>
            </a:pPr>
            <a:r>
              <a:rPr lang="en-US" sz="3528" spc="-70">
                <a:solidFill>
                  <a:srgbClr val="051D40"/>
                </a:solidFill>
                <a:latin typeface="Poppins"/>
                <a:ea typeface="Poppins"/>
                <a:cs typeface="Poppins"/>
                <a:sym typeface="Poppins"/>
              </a:rPr>
              <a:t>Intégration et envoi de valeurs ADC</a:t>
            </a:r>
          </a:p>
        </p:txBody>
      </p:sp>
      <p:sp>
        <p:nvSpPr>
          <p:cNvPr name="TextBox 16" id="16"/>
          <p:cNvSpPr txBox="true"/>
          <p:nvPr/>
        </p:nvSpPr>
        <p:spPr>
          <a:xfrm rot="0">
            <a:off x="14216106" y="6383254"/>
            <a:ext cx="817011" cy="624763"/>
          </a:xfrm>
          <a:prstGeom prst="rect">
            <a:avLst/>
          </a:prstGeom>
        </p:spPr>
        <p:txBody>
          <a:bodyPr anchor="t" rtlCol="false" tIns="0" lIns="0" bIns="0" rIns="0">
            <a:spAutoFit/>
          </a:bodyPr>
          <a:lstStyle/>
          <a:p>
            <a:pPr algn="r">
              <a:lnSpc>
                <a:spcPts val="4939"/>
              </a:lnSpc>
              <a:spcBef>
                <a:spcPct val="0"/>
              </a:spcBef>
            </a:pPr>
            <a:r>
              <a:rPr lang="en-US" sz="3528" spc="-70">
                <a:solidFill>
                  <a:srgbClr val="051D40"/>
                </a:solidFill>
                <a:latin typeface="Poppins"/>
                <a:ea typeface="Poppins"/>
                <a:cs typeface="Poppins"/>
                <a:sym typeface="Poppins"/>
              </a:rPr>
              <a:t>04</a:t>
            </a:r>
          </a:p>
        </p:txBody>
      </p:sp>
      <p:sp>
        <p:nvSpPr>
          <p:cNvPr name="Freeform 17" id="17"/>
          <p:cNvSpPr/>
          <p:nvPr/>
        </p:nvSpPr>
        <p:spPr>
          <a:xfrm flipH="false" flipV="false" rot="5400000">
            <a:off x="1722441" y="7453195"/>
            <a:ext cx="631672" cy="560465"/>
          </a:xfrm>
          <a:custGeom>
            <a:avLst/>
            <a:gdLst/>
            <a:ahLst/>
            <a:cxnLst/>
            <a:rect r="r" b="b" t="t" l="l"/>
            <a:pathLst>
              <a:path h="560465" w="631672">
                <a:moveTo>
                  <a:pt x="0" y="0"/>
                </a:moveTo>
                <a:lnTo>
                  <a:pt x="631671" y="0"/>
                </a:lnTo>
                <a:lnTo>
                  <a:pt x="631671" y="560465"/>
                </a:lnTo>
                <a:lnTo>
                  <a:pt x="0" y="5604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2650562" y="7378533"/>
            <a:ext cx="8098278" cy="624763"/>
          </a:xfrm>
          <a:prstGeom prst="rect">
            <a:avLst/>
          </a:prstGeom>
        </p:spPr>
        <p:txBody>
          <a:bodyPr anchor="t" rtlCol="false" tIns="0" lIns="0" bIns="0" rIns="0">
            <a:spAutoFit/>
          </a:bodyPr>
          <a:lstStyle/>
          <a:p>
            <a:pPr algn="l">
              <a:lnSpc>
                <a:spcPts val="4939"/>
              </a:lnSpc>
              <a:spcBef>
                <a:spcPct val="0"/>
              </a:spcBef>
            </a:pPr>
            <a:r>
              <a:rPr lang="en-US" sz="3528" spc="-70">
                <a:solidFill>
                  <a:srgbClr val="051D40"/>
                </a:solidFill>
                <a:latin typeface="Poppins"/>
                <a:ea typeface="Poppins"/>
                <a:cs typeface="Poppins"/>
                <a:sym typeface="Poppins"/>
              </a:rPr>
              <a:t>Simulation Proteus</a:t>
            </a:r>
          </a:p>
        </p:txBody>
      </p:sp>
      <p:sp>
        <p:nvSpPr>
          <p:cNvPr name="TextBox 19" id="19"/>
          <p:cNvSpPr txBox="true"/>
          <p:nvPr/>
        </p:nvSpPr>
        <p:spPr>
          <a:xfrm rot="0">
            <a:off x="14216106" y="7424500"/>
            <a:ext cx="817011" cy="624763"/>
          </a:xfrm>
          <a:prstGeom prst="rect">
            <a:avLst/>
          </a:prstGeom>
        </p:spPr>
        <p:txBody>
          <a:bodyPr anchor="t" rtlCol="false" tIns="0" lIns="0" bIns="0" rIns="0">
            <a:spAutoFit/>
          </a:bodyPr>
          <a:lstStyle/>
          <a:p>
            <a:pPr algn="r">
              <a:lnSpc>
                <a:spcPts val="4939"/>
              </a:lnSpc>
              <a:spcBef>
                <a:spcPct val="0"/>
              </a:spcBef>
            </a:pPr>
            <a:r>
              <a:rPr lang="en-US" sz="3528" spc="-70">
                <a:solidFill>
                  <a:srgbClr val="051D40"/>
                </a:solidFill>
                <a:latin typeface="Poppins"/>
                <a:ea typeface="Poppins"/>
                <a:cs typeface="Poppins"/>
                <a:sym typeface="Poppins"/>
              </a:rPr>
              <a:t>05</a:t>
            </a:r>
          </a:p>
        </p:txBody>
      </p:sp>
    </p:spTree>
  </p:cSld>
  <p:clrMapOvr>
    <a:masterClrMapping/>
  </p:clrMapOvr>
  <p:transition spd="fast">
    <p:wipe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751090" y="1897973"/>
            <a:ext cx="10511830" cy="6491055"/>
          </a:xfrm>
          <a:custGeom>
            <a:avLst/>
            <a:gdLst/>
            <a:ahLst/>
            <a:cxnLst/>
            <a:rect r="r" b="b" t="t" l="l"/>
            <a:pathLst>
              <a:path h="6491055" w="10511830">
                <a:moveTo>
                  <a:pt x="0" y="0"/>
                </a:moveTo>
                <a:lnTo>
                  <a:pt x="10511830" y="0"/>
                </a:lnTo>
                <a:lnTo>
                  <a:pt x="10511830" y="6491054"/>
                </a:lnTo>
                <a:lnTo>
                  <a:pt x="0" y="6491054"/>
                </a:lnTo>
                <a:lnTo>
                  <a:pt x="0" y="0"/>
                </a:lnTo>
                <a:close/>
              </a:path>
            </a:pathLst>
          </a:custGeom>
          <a:blipFill>
            <a:blip r:embed="rId3"/>
            <a:stretch>
              <a:fillRect l="0" t="0" r="0" b="0"/>
            </a:stretch>
          </a:blipFill>
        </p:spPr>
      </p:sp>
      <p:sp>
        <p:nvSpPr>
          <p:cNvPr name="TextBox 3" id="3"/>
          <p:cNvSpPr txBox="true"/>
          <p:nvPr/>
        </p:nvSpPr>
        <p:spPr>
          <a:xfrm rot="0">
            <a:off x="4562663" y="4021446"/>
            <a:ext cx="12082488" cy="1377949"/>
          </a:xfrm>
          <a:prstGeom prst="rect">
            <a:avLst/>
          </a:prstGeom>
        </p:spPr>
        <p:txBody>
          <a:bodyPr anchor="t" rtlCol="false" tIns="0" lIns="0" bIns="0" rIns="0">
            <a:spAutoFit/>
          </a:bodyPr>
          <a:lstStyle/>
          <a:p>
            <a:pPr algn="ctr">
              <a:lnSpc>
                <a:spcPts val="11200"/>
              </a:lnSpc>
            </a:pPr>
            <a:r>
              <a:rPr lang="en-US" b="true" sz="8000">
                <a:solidFill>
                  <a:srgbClr val="56AAF0"/>
                </a:solidFill>
                <a:latin typeface="Dynamo Medium"/>
                <a:ea typeface="Dynamo Medium"/>
                <a:cs typeface="Dynamo Medium"/>
                <a:sym typeface="Dynamo Medium"/>
              </a:rPr>
              <a:t>SIMULATION PROTEUS</a:t>
            </a:r>
          </a:p>
        </p:txBody>
      </p:sp>
      <p:sp>
        <p:nvSpPr>
          <p:cNvPr name="TextBox 4" id="4"/>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18</a:t>
            </a:r>
          </a:p>
        </p:txBody>
      </p:sp>
    </p:spTree>
  </p:cSld>
  <p:clrMapOvr>
    <a:masterClrMapping/>
  </p:clrMapOvr>
  <p:transition spd="fast">
    <p:wipe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4054629" y="-217115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7031614" y="7382383"/>
            <a:ext cx="6000674" cy="4342306"/>
          </a:xfrm>
          <a:custGeom>
            <a:avLst/>
            <a:gdLst/>
            <a:ahLst/>
            <a:cxnLst/>
            <a:rect r="r" b="b" t="t" l="l"/>
            <a:pathLst>
              <a:path h="4342306" w="6000674">
                <a:moveTo>
                  <a:pt x="0" y="0"/>
                </a:moveTo>
                <a:lnTo>
                  <a:pt x="6000675" y="0"/>
                </a:lnTo>
                <a:lnTo>
                  <a:pt x="6000675"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928996" y="3027104"/>
            <a:ext cx="6819367" cy="6231196"/>
          </a:xfrm>
          <a:custGeom>
            <a:avLst/>
            <a:gdLst/>
            <a:ahLst/>
            <a:cxnLst/>
            <a:rect r="r" b="b" t="t" l="l"/>
            <a:pathLst>
              <a:path h="6231196" w="6819367">
                <a:moveTo>
                  <a:pt x="0" y="0"/>
                </a:moveTo>
                <a:lnTo>
                  <a:pt x="6819366" y="0"/>
                </a:lnTo>
                <a:lnTo>
                  <a:pt x="6819366" y="6231196"/>
                </a:lnTo>
                <a:lnTo>
                  <a:pt x="0" y="6231196"/>
                </a:lnTo>
                <a:lnTo>
                  <a:pt x="0" y="0"/>
                </a:lnTo>
                <a:close/>
              </a:path>
            </a:pathLst>
          </a:custGeom>
          <a:blipFill>
            <a:blip r:embed="rId5"/>
            <a:stretch>
              <a:fillRect l="0" t="0" r="0" b="0"/>
            </a:stretch>
          </a:blipFill>
        </p:spPr>
      </p:sp>
      <p:sp>
        <p:nvSpPr>
          <p:cNvPr name="Freeform 5" id="5"/>
          <p:cNvSpPr/>
          <p:nvPr/>
        </p:nvSpPr>
        <p:spPr>
          <a:xfrm flipH="false" flipV="false" rot="0">
            <a:off x="398438" y="3554114"/>
            <a:ext cx="9506976" cy="5704186"/>
          </a:xfrm>
          <a:custGeom>
            <a:avLst/>
            <a:gdLst/>
            <a:ahLst/>
            <a:cxnLst/>
            <a:rect r="r" b="b" t="t" l="l"/>
            <a:pathLst>
              <a:path h="5704186" w="9506976">
                <a:moveTo>
                  <a:pt x="0" y="0"/>
                </a:moveTo>
                <a:lnTo>
                  <a:pt x="9506976" y="0"/>
                </a:lnTo>
                <a:lnTo>
                  <a:pt x="9506976" y="5704186"/>
                </a:lnTo>
                <a:lnTo>
                  <a:pt x="0" y="5704186"/>
                </a:lnTo>
                <a:lnTo>
                  <a:pt x="0" y="0"/>
                </a:lnTo>
                <a:close/>
              </a:path>
            </a:pathLst>
          </a:custGeom>
          <a:blipFill>
            <a:blip r:embed="rId6"/>
            <a:stretch>
              <a:fillRect l="0" t="0" r="0" b="0"/>
            </a:stretch>
          </a:blipFill>
        </p:spPr>
      </p:sp>
      <p:sp>
        <p:nvSpPr>
          <p:cNvPr name="TextBox 6" id="6"/>
          <p:cNvSpPr txBox="true"/>
          <p:nvPr/>
        </p:nvSpPr>
        <p:spPr>
          <a:xfrm rot="0">
            <a:off x="794727" y="1152897"/>
            <a:ext cx="16698547" cy="1436898"/>
          </a:xfrm>
          <a:prstGeom prst="rect">
            <a:avLst/>
          </a:prstGeom>
        </p:spPr>
        <p:txBody>
          <a:bodyPr anchor="t" rtlCol="false" tIns="0" lIns="0" bIns="0" rIns="0">
            <a:spAutoFit/>
          </a:bodyPr>
          <a:lstStyle/>
          <a:p>
            <a:pPr algn="l">
              <a:lnSpc>
                <a:spcPts val="3750"/>
              </a:lnSpc>
              <a:spcBef>
                <a:spcPct val="0"/>
              </a:spcBef>
            </a:pPr>
            <a:r>
              <a:rPr lang="en-US" sz="2679" spc="-53">
                <a:solidFill>
                  <a:srgbClr val="000000"/>
                </a:solidFill>
                <a:latin typeface="Poppins"/>
                <a:ea typeface="Poppins"/>
                <a:cs typeface="Poppins"/>
                <a:sym typeface="Poppins"/>
              </a:rPr>
              <a:t>Dans cette partie, nous présenterons la simulation réalisée sur Proteus. Nous illustrerons le montage du circuit que nous avons conçu, en respectant scrupuleusement le schéma de câblage fourni dans la documentation de la datasheet pour garantir le bon fonctionnement de l'ADC.</a:t>
            </a:r>
          </a:p>
        </p:txBody>
      </p:sp>
      <p:sp>
        <p:nvSpPr>
          <p:cNvPr name="TextBox 7" id="7"/>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19</a:t>
            </a:r>
          </a:p>
        </p:txBody>
      </p:sp>
      <p:sp>
        <p:nvSpPr>
          <p:cNvPr name="AutoShape 8" id="8"/>
          <p:cNvSpPr/>
          <p:nvPr/>
        </p:nvSpPr>
        <p:spPr>
          <a:xfrm>
            <a:off x="10417205" y="3027104"/>
            <a:ext cx="0" cy="6492240"/>
          </a:xfrm>
          <a:prstGeom prst="line">
            <a:avLst/>
          </a:prstGeom>
          <a:ln cap="flat" w="66675">
            <a:solidFill>
              <a:srgbClr val="000000"/>
            </a:solidFill>
            <a:prstDash val="solid"/>
            <a:headEnd type="none" len="sm" w="sm"/>
            <a:tailEnd type="none" len="sm" w="sm"/>
          </a:ln>
        </p:spPr>
      </p:sp>
    </p:spTree>
  </p:cSld>
  <p:clrMapOvr>
    <a:masterClrMapping/>
  </p:clrMapOvr>
  <p:transition spd="fast">
    <p:wipe dir="l"/>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5400000">
            <a:off x="11351324" y="2398023"/>
            <a:ext cx="10522735" cy="5490954"/>
          </a:xfrm>
          <a:custGeom>
            <a:avLst/>
            <a:gdLst/>
            <a:ahLst/>
            <a:cxnLst/>
            <a:rect r="r" b="b" t="t" l="l"/>
            <a:pathLst>
              <a:path h="5490954" w="10522735">
                <a:moveTo>
                  <a:pt x="0" y="5490954"/>
                </a:moveTo>
                <a:lnTo>
                  <a:pt x="10522735" y="5490954"/>
                </a:lnTo>
                <a:lnTo>
                  <a:pt x="10522735" y="0"/>
                </a:lnTo>
                <a:lnTo>
                  <a:pt x="0" y="0"/>
                </a:lnTo>
                <a:lnTo>
                  <a:pt x="0" y="5490954"/>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5641747" y="3086100"/>
            <a:ext cx="7004506" cy="2057400"/>
          </a:xfrm>
          <a:prstGeom prst="rect">
            <a:avLst/>
          </a:prstGeom>
        </p:spPr>
        <p:txBody>
          <a:bodyPr anchor="t" rtlCol="false" tIns="0" lIns="0" bIns="0" rIns="0">
            <a:spAutoFit/>
          </a:bodyPr>
          <a:lstStyle/>
          <a:p>
            <a:pPr algn="l">
              <a:lnSpc>
                <a:spcPts val="16799"/>
              </a:lnSpc>
            </a:pPr>
            <a:r>
              <a:rPr lang="en-US" sz="11999" b="true">
                <a:solidFill>
                  <a:srgbClr val="3275C5"/>
                </a:solidFill>
                <a:latin typeface="Dynamo Medium"/>
                <a:ea typeface="Dynamo Medium"/>
                <a:cs typeface="Dynamo Medium"/>
                <a:sym typeface="Dynamo Medium"/>
              </a:rPr>
              <a:t>MERCI </a:t>
            </a:r>
          </a:p>
        </p:txBody>
      </p:sp>
      <p:sp>
        <p:nvSpPr>
          <p:cNvPr name="TextBox 4" id="4"/>
          <p:cNvSpPr txBox="true"/>
          <p:nvPr/>
        </p:nvSpPr>
        <p:spPr>
          <a:xfrm rot="0">
            <a:off x="1732274" y="4914900"/>
            <a:ext cx="14823452" cy="2057400"/>
          </a:xfrm>
          <a:prstGeom prst="rect">
            <a:avLst/>
          </a:prstGeom>
        </p:spPr>
        <p:txBody>
          <a:bodyPr anchor="t" rtlCol="false" tIns="0" lIns="0" bIns="0" rIns="0">
            <a:spAutoFit/>
          </a:bodyPr>
          <a:lstStyle/>
          <a:p>
            <a:pPr algn="l">
              <a:lnSpc>
                <a:spcPts val="16799"/>
              </a:lnSpc>
            </a:pPr>
            <a:r>
              <a:rPr lang="en-US" b="true" sz="11999" spc="47">
                <a:solidFill>
                  <a:srgbClr val="56AAF0"/>
                </a:solidFill>
                <a:latin typeface="Dynamo Medium"/>
                <a:ea typeface="Dynamo Medium"/>
                <a:cs typeface="Dynamo Medium"/>
                <a:sym typeface="Dynamo Medium"/>
              </a:rPr>
              <a:t>DE</a:t>
            </a:r>
            <a:r>
              <a:rPr lang="en-US" b="true" sz="11999" spc="47">
                <a:solidFill>
                  <a:srgbClr val="56AAF0"/>
                </a:solidFill>
                <a:latin typeface="Dynamo Medium"/>
                <a:ea typeface="Dynamo Medium"/>
                <a:cs typeface="Dynamo Medium"/>
                <a:sym typeface="Dynamo Medium"/>
              </a:rPr>
              <a:t> VOTRE ATTENTION</a:t>
            </a:r>
          </a:p>
        </p:txBody>
      </p:sp>
    </p:spTree>
  </p:cSld>
  <p:clrMapOvr>
    <a:masterClrMapping/>
  </p:clrMapOvr>
  <p:transition spd="fast">
    <p:wipe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751090" y="1897973"/>
            <a:ext cx="10511830" cy="6491055"/>
          </a:xfrm>
          <a:custGeom>
            <a:avLst/>
            <a:gdLst/>
            <a:ahLst/>
            <a:cxnLst/>
            <a:rect r="r" b="b" t="t" l="l"/>
            <a:pathLst>
              <a:path h="6491055" w="10511830">
                <a:moveTo>
                  <a:pt x="0" y="0"/>
                </a:moveTo>
                <a:lnTo>
                  <a:pt x="10511830" y="0"/>
                </a:lnTo>
                <a:lnTo>
                  <a:pt x="10511830" y="6491054"/>
                </a:lnTo>
                <a:lnTo>
                  <a:pt x="0" y="6491054"/>
                </a:lnTo>
                <a:lnTo>
                  <a:pt x="0" y="0"/>
                </a:lnTo>
                <a:close/>
              </a:path>
            </a:pathLst>
          </a:custGeom>
          <a:blipFill>
            <a:blip r:embed="rId3"/>
            <a:stretch>
              <a:fillRect l="0" t="0" r="0" b="0"/>
            </a:stretch>
          </a:blipFill>
        </p:spPr>
      </p:sp>
      <p:sp>
        <p:nvSpPr>
          <p:cNvPr name="TextBox 3" id="3"/>
          <p:cNvSpPr txBox="true"/>
          <p:nvPr/>
        </p:nvSpPr>
        <p:spPr>
          <a:xfrm rot="0">
            <a:off x="5663014" y="4584416"/>
            <a:ext cx="7854656" cy="1377949"/>
          </a:xfrm>
          <a:prstGeom prst="rect">
            <a:avLst/>
          </a:prstGeom>
        </p:spPr>
        <p:txBody>
          <a:bodyPr anchor="t" rtlCol="false" tIns="0" lIns="0" bIns="0" rIns="0">
            <a:spAutoFit/>
          </a:bodyPr>
          <a:lstStyle/>
          <a:p>
            <a:pPr algn="l">
              <a:lnSpc>
                <a:spcPts val="11200"/>
              </a:lnSpc>
            </a:pPr>
            <a:r>
              <a:rPr lang="en-US" sz="8000" b="true">
                <a:solidFill>
                  <a:srgbClr val="56AAF0"/>
                </a:solidFill>
                <a:latin typeface="Dynamo Medium"/>
                <a:ea typeface="Dynamo Medium"/>
                <a:cs typeface="Dynamo Medium"/>
                <a:sym typeface="Dynamo Medium"/>
              </a:rPr>
              <a:t>INTRODUCTION</a:t>
            </a:r>
          </a:p>
        </p:txBody>
      </p:sp>
      <p:sp>
        <p:nvSpPr>
          <p:cNvPr name="TextBox 4" id="4"/>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1</a:t>
            </a:r>
          </a:p>
        </p:txBody>
      </p:sp>
    </p:spTree>
  </p:cSld>
  <p:clrMapOvr>
    <a:masterClrMapping/>
  </p:clrMapOvr>
  <p:transition spd="fast">
    <p:wipe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3941662" y="-2467852"/>
            <a:ext cx="6000674" cy="4342306"/>
          </a:xfrm>
          <a:custGeom>
            <a:avLst/>
            <a:gdLst/>
            <a:ahLst/>
            <a:cxnLst/>
            <a:rect r="r" b="b" t="t" l="l"/>
            <a:pathLst>
              <a:path h="4342306" w="6000674">
                <a:moveTo>
                  <a:pt x="0" y="0"/>
                </a:moveTo>
                <a:lnTo>
                  <a:pt x="6000675" y="0"/>
                </a:lnTo>
                <a:lnTo>
                  <a:pt x="6000675"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5982443" y="738238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725180" y="291008"/>
            <a:ext cx="5188217" cy="1243557"/>
            <a:chOff x="0" y="0"/>
            <a:chExt cx="1366444" cy="327521"/>
          </a:xfrm>
        </p:grpSpPr>
        <p:sp>
          <p:nvSpPr>
            <p:cNvPr name="Freeform 5" id="5"/>
            <p:cNvSpPr/>
            <p:nvPr/>
          </p:nvSpPr>
          <p:spPr>
            <a:xfrm flipH="false" flipV="false" rot="0">
              <a:off x="0" y="0"/>
              <a:ext cx="1366444" cy="327521"/>
            </a:xfrm>
            <a:custGeom>
              <a:avLst/>
              <a:gdLst/>
              <a:ahLst/>
              <a:cxnLst/>
              <a:rect r="r" b="b" t="t" l="l"/>
              <a:pathLst>
                <a:path h="327521" w="1366444">
                  <a:moveTo>
                    <a:pt x="79087" y="0"/>
                  </a:moveTo>
                  <a:lnTo>
                    <a:pt x="1287357" y="0"/>
                  </a:lnTo>
                  <a:cubicBezTo>
                    <a:pt x="1308332" y="0"/>
                    <a:pt x="1328448" y="8332"/>
                    <a:pt x="1343280" y="23164"/>
                  </a:cubicBezTo>
                  <a:cubicBezTo>
                    <a:pt x="1358112" y="37996"/>
                    <a:pt x="1366444" y="58112"/>
                    <a:pt x="1366444" y="79087"/>
                  </a:cubicBezTo>
                  <a:lnTo>
                    <a:pt x="1366444" y="248434"/>
                  </a:lnTo>
                  <a:cubicBezTo>
                    <a:pt x="1366444" y="269409"/>
                    <a:pt x="1358112" y="289525"/>
                    <a:pt x="1343280" y="304357"/>
                  </a:cubicBezTo>
                  <a:cubicBezTo>
                    <a:pt x="1328448" y="319189"/>
                    <a:pt x="1308332" y="327521"/>
                    <a:pt x="1287357" y="327521"/>
                  </a:cubicBezTo>
                  <a:lnTo>
                    <a:pt x="79087" y="327521"/>
                  </a:lnTo>
                  <a:cubicBezTo>
                    <a:pt x="58112" y="327521"/>
                    <a:pt x="37996" y="319189"/>
                    <a:pt x="23164" y="304357"/>
                  </a:cubicBezTo>
                  <a:cubicBezTo>
                    <a:pt x="8332" y="289525"/>
                    <a:pt x="0" y="269409"/>
                    <a:pt x="0" y="248434"/>
                  </a:cubicBezTo>
                  <a:lnTo>
                    <a:pt x="0" y="79087"/>
                  </a:lnTo>
                  <a:cubicBezTo>
                    <a:pt x="0" y="58112"/>
                    <a:pt x="8332" y="37996"/>
                    <a:pt x="23164" y="23164"/>
                  </a:cubicBezTo>
                  <a:cubicBezTo>
                    <a:pt x="37996" y="8332"/>
                    <a:pt x="58112" y="0"/>
                    <a:pt x="79087" y="0"/>
                  </a:cubicBezTo>
                  <a:close/>
                </a:path>
              </a:pathLst>
            </a:custGeom>
            <a:solidFill>
              <a:srgbClr val="3275C5"/>
            </a:solidFill>
          </p:spPr>
        </p:sp>
        <p:sp>
          <p:nvSpPr>
            <p:cNvPr name="TextBox 6" id="6"/>
            <p:cNvSpPr txBox="true"/>
            <p:nvPr/>
          </p:nvSpPr>
          <p:spPr>
            <a:xfrm>
              <a:off x="0" y="-28575"/>
              <a:ext cx="1366444" cy="356096"/>
            </a:xfrm>
            <a:prstGeom prst="rect">
              <a:avLst/>
            </a:prstGeom>
          </p:spPr>
          <p:txBody>
            <a:bodyPr anchor="ctr" rtlCol="false" tIns="50800" lIns="50800" bIns="50800" rIns="50800"/>
            <a:lstStyle/>
            <a:p>
              <a:pPr algn="ctr">
                <a:lnSpc>
                  <a:spcPts val="3899"/>
                </a:lnSpc>
              </a:pPr>
              <a:r>
                <a:rPr lang="en-US" b="true" sz="2999">
                  <a:solidFill>
                    <a:srgbClr val="FCFEFF"/>
                  </a:solidFill>
                  <a:latin typeface="Open Sauce Bold"/>
                  <a:ea typeface="Open Sauce Bold"/>
                  <a:cs typeface="Open Sauce Bold"/>
                  <a:sym typeface="Open Sauce Bold"/>
                </a:rPr>
                <a:t>Objectif du projet</a:t>
              </a:r>
            </a:p>
          </p:txBody>
        </p:sp>
      </p:grpSp>
      <p:sp>
        <p:nvSpPr>
          <p:cNvPr name="TextBox 7" id="7"/>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2</a:t>
            </a:r>
          </a:p>
        </p:txBody>
      </p:sp>
      <p:sp>
        <p:nvSpPr>
          <p:cNvPr name="TextBox 8" id="8"/>
          <p:cNvSpPr txBox="true"/>
          <p:nvPr/>
        </p:nvSpPr>
        <p:spPr>
          <a:xfrm rot="0">
            <a:off x="257080" y="1826983"/>
            <a:ext cx="16230600" cy="1308735"/>
          </a:xfrm>
          <a:prstGeom prst="rect">
            <a:avLst/>
          </a:prstGeom>
        </p:spPr>
        <p:txBody>
          <a:bodyPr anchor="t" rtlCol="false" tIns="0" lIns="0" bIns="0" rIns="0">
            <a:spAutoFit/>
          </a:bodyPr>
          <a:lstStyle/>
          <a:p>
            <a:pPr algn="l">
              <a:lnSpc>
                <a:spcPts val="3509"/>
              </a:lnSpc>
              <a:spcBef>
                <a:spcPct val="0"/>
              </a:spcBef>
            </a:pPr>
            <a:r>
              <a:rPr lang="en-US" sz="2699">
                <a:solidFill>
                  <a:srgbClr val="000000"/>
                </a:solidFill>
                <a:latin typeface="Open Sauce"/>
                <a:ea typeface="Open Sauce"/>
                <a:cs typeface="Open Sauce"/>
                <a:sym typeface="Open Sauce"/>
              </a:rPr>
              <a:t>L’objectif de ce projet est de concevoir un système capable de faire une communication via l'interface USART (Universal Synchronous/Asynchronous Receiver Transmitter) pour envoyer des données entre l’Arduino et un terminal.</a:t>
            </a:r>
          </a:p>
        </p:txBody>
      </p:sp>
      <p:sp>
        <p:nvSpPr>
          <p:cNvPr name="TextBox 9" id="9"/>
          <p:cNvSpPr txBox="true"/>
          <p:nvPr/>
        </p:nvSpPr>
        <p:spPr>
          <a:xfrm rot="0">
            <a:off x="200503" y="3291840"/>
            <a:ext cx="18087497" cy="1308735"/>
          </a:xfrm>
          <a:prstGeom prst="rect">
            <a:avLst/>
          </a:prstGeom>
        </p:spPr>
        <p:txBody>
          <a:bodyPr anchor="t" rtlCol="false" tIns="0" lIns="0" bIns="0" rIns="0">
            <a:spAutoFit/>
          </a:bodyPr>
          <a:lstStyle/>
          <a:p>
            <a:pPr algn="l">
              <a:lnSpc>
                <a:spcPts val="3509"/>
              </a:lnSpc>
              <a:spcBef>
                <a:spcPct val="0"/>
              </a:spcBef>
            </a:pPr>
            <a:r>
              <a:rPr lang="en-US" sz="2699">
                <a:solidFill>
                  <a:srgbClr val="000000"/>
                </a:solidFill>
                <a:latin typeface="Open Sauce"/>
                <a:ea typeface="Open Sauce"/>
                <a:cs typeface="Open Sauce"/>
                <a:sym typeface="Open Sauce"/>
              </a:rPr>
              <a:t>Progresser étape par étape, en partant de l'envoi de caractères simples jusqu'à l'affichage de valeurs analogiques converties (ADC). L’objectif final est de transmettre la valeur de l’ADC et de l’afficher sous forme de texte lisible</a:t>
            </a:r>
          </a:p>
        </p:txBody>
      </p:sp>
      <p:grpSp>
        <p:nvGrpSpPr>
          <p:cNvPr name="Group 10" id="10"/>
          <p:cNvGrpSpPr/>
          <p:nvPr/>
        </p:nvGrpSpPr>
        <p:grpSpPr>
          <a:xfrm rot="0">
            <a:off x="725180" y="4868991"/>
            <a:ext cx="8883443" cy="1243557"/>
            <a:chOff x="0" y="0"/>
            <a:chExt cx="2339672" cy="327521"/>
          </a:xfrm>
        </p:grpSpPr>
        <p:sp>
          <p:nvSpPr>
            <p:cNvPr name="Freeform 11" id="11"/>
            <p:cNvSpPr/>
            <p:nvPr/>
          </p:nvSpPr>
          <p:spPr>
            <a:xfrm flipH="false" flipV="false" rot="0">
              <a:off x="0" y="0"/>
              <a:ext cx="2339672" cy="327521"/>
            </a:xfrm>
            <a:custGeom>
              <a:avLst/>
              <a:gdLst/>
              <a:ahLst/>
              <a:cxnLst/>
              <a:rect r="r" b="b" t="t" l="l"/>
              <a:pathLst>
                <a:path h="327521" w="2339672">
                  <a:moveTo>
                    <a:pt x="46189" y="0"/>
                  </a:moveTo>
                  <a:lnTo>
                    <a:pt x="2293483" y="0"/>
                  </a:lnTo>
                  <a:cubicBezTo>
                    <a:pt x="2318992" y="0"/>
                    <a:pt x="2339672" y="20680"/>
                    <a:pt x="2339672" y="46189"/>
                  </a:cubicBezTo>
                  <a:lnTo>
                    <a:pt x="2339672" y="281332"/>
                  </a:lnTo>
                  <a:cubicBezTo>
                    <a:pt x="2339672" y="293582"/>
                    <a:pt x="2334806" y="305330"/>
                    <a:pt x="2326143" y="313993"/>
                  </a:cubicBezTo>
                  <a:cubicBezTo>
                    <a:pt x="2317481" y="322655"/>
                    <a:pt x="2305733" y="327521"/>
                    <a:pt x="2293483" y="327521"/>
                  </a:cubicBezTo>
                  <a:lnTo>
                    <a:pt x="46189" y="327521"/>
                  </a:lnTo>
                  <a:cubicBezTo>
                    <a:pt x="33939" y="327521"/>
                    <a:pt x="22191" y="322655"/>
                    <a:pt x="13529" y="313993"/>
                  </a:cubicBezTo>
                  <a:cubicBezTo>
                    <a:pt x="4866" y="305330"/>
                    <a:pt x="0" y="293582"/>
                    <a:pt x="0" y="281332"/>
                  </a:cubicBezTo>
                  <a:lnTo>
                    <a:pt x="0" y="46189"/>
                  </a:lnTo>
                  <a:cubicBezTo>
                    <a:pt x="0" y="33939"/>
                    <a:pt x="4866" y="22191"/>
                    <a:pt x="13529" y="13529"/>
                  </a:cubicBezTo>
                  <a:cubicBezTo>
                    <a:pt x="22191" y="4866"/>
                    <a:pt x="33939" y="0"/>
                    <a:pt x="46189" y="0"/>
                  </a:cubicBezTo>
                  <a:close/>
                </a:path>
              </a:pathLst>
            </a:custGeom>
            <a:solidFill>
              <a:srgbClr val="3275C5"/>
            </a:solidFill>
          </p:spPr>
        </p:sp>
        <p:sp>
          <p:nvSpPr>
            <p:cNvPr name="TextBox 12" id="12"/>
            <p:cNvSpPr txBox="true"/>
            <p:nvPr/>
          </p:nvSpPr>
          <p:spPr>
            <a:xfrm>
              <a:off x="0" y="-28575"/>
              <a:ext cx="2339672" cy="356096"/>
            </a:xfrm>
            <a:prstGeom prst="rect">
              <a:avLst/>
            </a:prstGeom>
          </p:spPr>
          <p:txBody>
            <a:bodyPr anchor="ctr" rtlCol="false" tIns="50800" lIns="50800" bIns="50800" rIns="50800"/>
            <a:lstStyle/>
            <a:p>
              <a:pPr algn="ctr">
                <a:lnSpc>
                  <a:spcPts val="3899"/>
                </a:lnSpc>
              </a:pPr>
              <a:r>
                <a:rPr lang="en-US" b="true" sz="2999">
                  <a:solidFill>
                    <a:srgbClr val="FCFEFF"/>
                  </a:solidFill>
                  <a:latin typeface="Open Sauce Bold"/>
                  <a:ea typeface="Open Sauce Bold"/>
                  <a:cs typeface="Open Sauce Bold"/>
                  <a:sym typeface="Open Sauce Bold"/>
                </a:rPr>
                <a:t>Vue d’ensemble des outils et technologies</a:t>
              </a:r>
            </a:p>
          </p:txBody>
        </p:sp>
      </p:grpSp>
      <p:sp>
        <p:nvSpPr>
          <p:cNvPr name="TextBox 13" id="13"/>
          <p:cNvSpPr txBox="true"/>
          <p:nvPr/>
        </p:nvSpPr>
        <p:spPr>
          <a:xfrm rot="0">
            <a:off x="200503" y="6360199"/>
            <a:ext cx="17058797" cy="3181431"/>
          </a:xfrm>
          <a:prstGeom prst="rect">
            <a:avLst/>
          </a:prstGeom>
        </p:spPr>
        <p:txBody>
          <a:bodyPr anchor="t" rtlCol="false" tIns="0" lIns="0" bIns="0" rIns="0">
            <a:spAutoFit/>
          </a:bodyPr>
          <a:lstStyle/>
          <a:p>
            <a:pPr algn="l" marL="545805" indent="-272903" lvl="1">
              <a:lnSpc>
                <a:spcPts val="3539"/>
              </a:lnSpc>
              <a:buFont typeface="Arial"/>
              <a:buChar char="•"/>
            </a:pPr>
            <a:r>
              <a:rPr lang="en-US" b="true" sz="2528" spc="-50">
                <a:solidFill>
                  <a:srgbClr val="000000"/>
                </a:solidFill>
                <a:latin typeface="Poppins Bold"/>
                <a:ea typeface="Poppins Bold"/>
                <a:cs typeface="Poppins Bold"/>
                <a:sym typeface="Poppins Bold"/>
              </a:rPr>
              <a:t>Cargo : </a:t>
            </a:r>
            <a:r>
              <a:rPr lang="en-US" sz="2528" spc="-50">
                <a:solidFill>
                  <a:srgbClr val="000000"/>
                </a:solidFill>
                <a:latin typeface="Poppins"/>
                <a:ea typeface="Poppins"/>
                <a:cs typeface="Poppins"/>
                <a:sym typeface="Poppins"/>
              </a:rPr>
              <a:t>Utilisé comme outil de compilation pour construire le code écrit en Rust. Il permet de gérer les dépendances et de générer efficacement les fichiers exécutables.</a:t>
            </a:r>
          </a:p>
          <a:p>
            <a:pPr algn="l" marL="545805" indent="-272903" lvl="1">
              <a:lnSpc>
                <a:spcPts val="3539"/>
              </a:lnSpc>
              <a:buFont typeface="Arial"/>
              <a:buChar char="•"/>
            </a:pPr>
            <a:r>
              <a:rPr lang="en-US" b="true" sz="2528" spc="-50">
                <a:solidFill>
                  <a:srgbClr val="000000"/>
                </a:solidFill>
                <a:latin typeface="Poppins Bold"/>
                <a:ea typeface="Poppins Bold"/>
                <a:cs typeface="Poppins Bold"/>
                <a:sym typeface="Poppins Bold"/>
              </a:rPr>
              <a:t>Geany :</a:t>
            </a:r>
            <a:r>
              <a:rPr lang="en-US" sz="2528" spc="-50">
                <a:solidFill>
                  <a:srgbClr val="000000"/>
                </a:solidFill>
                <a:latin typeface="Poppins"/>
                <a:ea typeface="Poppins"/>
                <a:cs typeface="Poppins"/>
                <a:sym typeface="Poppins"/>
              </a:rPr>
              <a:t> Environnement de développement intégré (IDE) utilisé pour écrire et modifier le code. Léger et facile à utiliser, il offre un bon support pour le langage Rust.</a:t>
            </a:r>
          </a:p>
          <a:p>
            <a:pPr algn="l" marL="545805" indent="-272903" lvl="1">
              <a:lnSpc>
                <a:spcPts val="3539"/>
              </a:lnSpc>
              <a:buFont typeface="Arial"/>
              <a:buChar char="•"/>
            </a:pPr>
            <a:r>
              <a:rPr lang="en-US" b="true" sz="2528" spc="-50">
                <a:solidFill>
                  <a:srgbClr val="000000"/>
                </a:solidFill>
                <a:latin typeface="Poppins Bold"/>
                <a:ea typeface="Poppins Bold"/>
                <a:cs typeface="Poppins Bold"/>
                <a:sym typeface="Poppins Bold"/>
              </a:rPr>
              <a:t>Proteus :</a:t>
            </a:r>
            <a:r>
              <a:rPr lang="en-US" sz="2528" spc="-50">
                <a:solidFill>
                  <a:srgbClr val="000000"/>
                </a:solidFill>
                <a:latin typeface="Poppins"/>
                <a:ea typeface="Poppins"/>
                <a:cs typeface="Poppins"/>
                <a:sym typeface="Poppins"/>
              </a:rPr>
              <a:t> Logiciel de simulation utilisé pour tester le fonctionnement du code dans un environnement virtuel. Il permet de connecter un terminal virtuel à l’Arduino et de visualiser les résultats en temps réel, comme la transmission des caractères ou des valeurs analogiques.</a:t>
            </a:r>
          </a:p>
        </p:txBody>
      </p:sp>
    </p:spTree>
  </p:cSld>
  <p:clrMapOvr>
    <a:masterClrMapping/>
  </p:clrMapOvr>
  <p:transition spd="fast">
    <p:wipe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751090" y="1897973"/>
            <a:ext cx="10511830" cy="6491055"/>
          </a:xfrm>
          <a:custGeom>
            <a:avLst/>
            <a:gdLst/>
            <a:ahLst/>
            <a:cxnLst/>
            <a:rect r="r" b="b" t="t" l="l"/>
            <a:pathLst>
              <a:path h="6491055" w="10511830">
                <a:moveTo>
                  <a:pt x="0" y="0"/>
                </a:moveTo>
                <a:lnTo>
                  <a:pt x="10511830" y="0"/>
                </a:lnTo>
                <a:lnTo>
                  <a:pt x="10511830" y="6491054"/>
                </a:lnTo>
                <a:lnTo>
                  <a:pt x="0" y="6491054"/>
                </a:lnTo>
                <a:lnTo>
                  <a:pt x="0" y="0"/>
                </a:lnTo>
                <a:close/>
              </a:path>
            </a:pathLst>
          </a:custGeom>
          <a:blipFill>
            <a:blip r:embed="rId3"/>
            <a:stretch>
              <a:fillRect l="0" t="0" r="0" b="0"/>
            </a:stretch>
          </a:blipFill>
        </p:spPr>
      </p:sp>
      <p:sp>
        <p:nvSpPr>
          <p:cNvPr name="TextBox 3" id="3"/>
          <p:cNvSpPr txBox="true"/>
          <p:nvPr/>
        </p:nvSpPr>
        <p:spPr>
          <a:xfrm rot="0">
            <a:off x="3750352" y="3663950"/>
            <a:ext cx="13768378" cy="2797174"/>
          </a:xfrm>
          <a:prstGeom prst="rect">
            <a:avLst/>
          </a:prstGeom>
        </p:spPr>
        <p:txBody>
          <a:bodyPr anchor="t" rtlCol="false" tIns="0" lIns="0" bIns="0" rIns="0">
            <a:spAutoFit/>
          </a:bodyPr>
          <a:lstStyle/>
          <a:p>
            <a:pPr algn="ctr">
              <a:lnSpc>
                <a:spcPts val="11200"/>
              </a:lnSpc>
            </a:pPr>
            <a:r>
              <a:rPr lang="en-US" b="true" sz="8000">
                <a:solidFill>
                  <a:srgbClr val="56AAF0"/>
                </a:solidFill>
                <a:latin typeface="Dynamo Medium"/>
                <a:ea typeface="Dynamo Medium"/>
                <a:cs typeface="Dynamo Medium"/>
                <a:sym typeface="Dynamo Medium"/>
              </a:rPr>
              <a:t>CONFIGURATION DE L'USART ET ENVOI D'UN SEUL CARACTÈRE</a:t>
            </a:r>
          </a:p>
        </p:txBody>
      </p:sp>
      <p:sp>
        <p:nvSpPr>
          <p:cNvPr name="TextBox 4" id="4"/>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3</a:t>
            </a:r>
          </a:p>
        </p:txBody>
      </p:sp>
    </p:spTree>
  </p:cSld>
  <p:clrMapOvr>
    <a:masterClrMapping/>
  </p:clrMapOvr>
  <p:transition spd="fast">
    <p:wipe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3696375" y="-217115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6878077" y="7087147"/>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595168" y="3884333"/>
            <a:ext cx="7597192" cy="1498408"/>
          </a:xfrm>
          <a:custGeom>
            <a:avLst/>
            <a:gdLst/>
            <a:ahLst/>
            <a:cxnLst/>
            <a:rect r="r" b="b" t="t" l="l"/>
            <a:pathLst>
              <a:path h="1498408" w="7597192">
                <a:moveTo>
                  <a:pt x="0" y="0"/>
                </a:moveTo>
                <a:lnTo>
                  <a:pt x="7597192" y="0"/>
                </a:lnTo>
                <a:lnTo>
                  <a:pt x="7597192" y="1498408"/>
                </a:lnTo>
                <a:lnTo>
                  <a:pt x="0" y="1498408"/>
                </a:lnTo>
                <a:lnTo>
                  <a:pt x="0" y="0"/>
                </a:lnTo>
                <a:close/>
              </a:path>
            </a:pathLst>
          </a:custGeom>
          <a:blipFill>
            <a:blip r:embed="rId5"/>
            <a:stretch>
              <a:fillRect l="0" t="0" r="0" b="0"/>
            </a:stretch>
          </a:blipFill>
        </p:spPr>
      </p:sp>
      <p:sp>
        <p:nvSpPr>
          <p:cNvPr name="Freeform 5" id="5"/>
          <p:cNvSpPr/>
          <p:nvPr/>
        </p:nvSpPr>
        <p:spPr>
          <a:xfrm flipH="false" flipV="false" rot="0">
            <a:off x="3824148" y="8059289"/>
            <a:ext cx="9139234" cy="1494247"/>
          </a:xfrm>
          <a:custGeom>
            <a:avLst/>
            <a:gdLst/>
            <a:ahLst/>
            <a:cxnLst/>
            <a:rect r="r" b="b" t="t" l="l"/>
            <a:pathLst>
              <a:path h="1494247" w="9139234">
                <a:moveTo>
                  <a:pt x="0" y="0"/>
                </a:moveTo>
                <a:lnTo>
                  <a:pt x="9139233" y="0"/>
                </a:lnTo>
                <a:lnTo>
                  <a:pt x="9139233" y="1494247"/>
                </a:lnTo>
                <a:lnTo>
                  <a:pt x="0" y="1494247"/>
                </a:lnTo>
                <a:lnTo>
                  <a:pt x="0" y="0"/>
                </a:lnTo>
                <a:close/>
              </a:path>
            </a:pathLst>
          </a:custGeom>
          <a:blipFill>
            <a:blip r:embed="rId6"/>
            <a:stretch>
              <a:fillRect l="0" t="0" r="0" b="0"/>
            </a:stretch>
          </a:blipFill>
        </p:spPr>
      </p:sp>
      <p:sp>
        <p:nvSpPr>
          <p:cNvPr name="TextBox 6" id="6"/>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4</a:t>
            </a:r>
          </a:p>
        </p:txBody>
      </p:sp>
      <p:sp>
        <p:nvSpPr>
          <p:cNvPr name="TextBox 7" id="7"/>
          <p:cNvSpPr txBox="true"/>
          <p:nvPr/>
        </p:nvSpPr>
        <p:spPr>
          <a:xfrm rot="0">
            <a:off x="426846" y="530896"/>
            <a:ext cx="17540543" cy="3528618"/>
          </a:xfrm>
          <a:prstGeom prst="rect">
            <a:avLst/>
          </a:prstGeom>
        </p:spPr>
        <p:txBody>
          <a:bodyPr anchor="t" rtlCol="false" tIns="0" lIns="0" bIns="0" rIns="0">
            <a:spAutoFit/>
          </a:bodyPr>
          <a:lstStyle/>
          <a:p>
            <a:pPr algn="l" marL="610572" indent="-305286" lvl="1">
              <a:lnSpc>
                <a:spcPts val="3959"/>
              </a:lnSpc>
              <a:buFont typeface="Arial"/>
              <a:buChar char="•"/>
            </a:pPr>
            <a:r>
              <a:rPr lang="en-US" sz="2828" spc="-56">
                <a:solidFill>
                  <a:srgbClr val="054BBD"/>
                </a:solidFill>
                <a:latin typeface="Poppins"/>
                <a:ea typeface="Poppins"/>
                <a:cs typeface="Poppins"/>
                <a:sym typeface="Poppins"/>
              </a:rPr>
              <a:t>#![no_std] :</a:t>
            </a:r>
            <a:r>
              <a:rPr lang="en-US" sz="2828" spc="-56">
                <a:solidFill>
                  <a:srgbClr val="000000"/>
                </a:solidFill>
                <a:latin typeface="Poppins"/>
                <a:ea typeface="Poppins"/>
                <a:cs typeface="Poppins"/>
                <a:sym typeface="Poppins"/>
              </a:rPr>
              <a:t> Indique que le programme n’utilisera pas la bibliothèque standard Rust, car elle est trop lourde pour les microcontrôleurs. À la place, une bibliothèque plus légère est utilisée.</a:t>
            </a:r>
          </a:p>
          <a:p>
            <a:pPr algn="l" marL="610572" indent="-305286" lvl="1">
              <a:lnSpc>
                <a:spcPts val="3959"/>
              </a:lnSpc>
              <a:buFont typeface="Arial"/>
              <a:buChar char="•"/>
            </a:pPr>
            <a:r>
              <a:rPr lang="en-US" sz="2828" spc="-56">
                <a:solidFill>
                  <a:srgbClr val="054BBD"/>
                </a:solidFill>
                <a:latin typeface="Poppins"/>
                <a:ea typeface="Poppins"/>
                <a:cs typeface="Poppins"/>
                <a:sym typeface="Poppins"/>
              </a:rPr>
              <a:t>#![no_main] : </a:t>
            </a:r>
            <a:r>
              <a:rPr lang="en-US" sz="2828" spc="-56">
                <a:solidFill>
                  <a:srgbClr val="000000"/>
                </a:solidFill>
                <a:latin typeface="Poppins"/>
                <a:ea typeface="Poppins"/>
                <a:cs typeface="Poppins"/>
                <a:sym typeface="Poppins"/>
              </a:rPr>
              <a:t>Désactive la fonction principale habituelle de Rust (main avec signature standard) et permet de définir une fonction d'entrée personnalisée.</a:t>
            </a:r>
          </a:p>
          <a:p>
            <a:pPr algn="l" marL="610572" indent="-305286" lvl="1">
              <a:lnSpc>
                <a:spcPts val="3959"/>
              </a:lnSpc>
              <a:buFont typeface="Arial"/>
              <a:buChar char="•"/>
            </a:pPr>
            <a:r>
              <a:rPr lang="en-US" sz="2828" spc="-56">
                <a:solidFill>
                  <a:srgbClr val="054BBD"/>
                </a:solidFill>
                <a:latin typeface="Poppins"/>
                <a:ea typeface="Poppins"/>
                <a:cs typeface="Poppins"/>
                <a:sym typeface="Poppins"/>
              </a:rPr>
              <a:t>#![feature(abi_avr_interrupt)] : </a:t>
            </a:r>
            <a:r>
              <a:rPr lang="en-US" sz="2828" spc="-56">
                <a:solidFill>
                  <a:srgbClr val="000000"/>
                </a:solidFill>
                <a:latin typeface="Poppins"/>
                <a:ea typeface="Poppins"/>
                <a:cs typeface="Poppins"/>
                <a:sym typeface="Poppins"/>
              </a:rPr>
              <a:t>Active les fonctionnalités expérimentales pour utiliser les interruptions spécifiques à AVR.</a:t>
            </a:r>
          </a:p>
          <a:p>
            <a:pPr algn="l">
              <a:lnSpc>
                <a:spcPts val="3959"/>
              </a:lnSpc>
              <a:spcBef>
                <a:spcPct val="0"/>
              </a:spcBef>
            </a:pPr>
          </a:p>
        </p:txBody>
      </p:sp>
      <p:sp>
        <p:nvSpPr>
          <p:cNvPr name="TextBox 8" id="8"/>
          <p:cNvSpPr txBox="true"/>
          <p:nvPr/>
        </p:nvSpPr>
        <p:spPr>
          <a:xfrm rot="0">
            <a:off x="426846" y="5919890"/>
            <a:ext cx="17904195" cy="2026843"/>
          </a:xfrm>
          <a:prstGeom prst="rect">
            <a:avLst/>
          </a:prstGeom>
        </p:spPr>
        <p:txBody>
          <a:bodyPr anchor="t" rtlCol="false" tIns="0" lIns="0" bIns="0" rIns="0">
            <a:spAutoFit/>
          </a:bodyPr>
          <a:lstStyle/>
          <a:p>
            <a:pPr algn="l" marL="610572" indent="-305286" lvl="1">
              <a:lnSpc>
                <a:spcPts val="3959"/>
              </a:lnSpc>
              <a:buFont typeface="Arial"/>
              <a:buChar char="•"/>
            </a:pPr>
            <a:r>
              <a:rPr lang="en-US" sz="2828" spc="-56">
                <a:solidFill>
                  <a:srgbClr val="054BBD"/>
                </a:solidFill>
                <a:latin typeface="Poppins"/>
                <a:ea typeface="Poppins"/>
                <a:cs typeface="Poppins"/>
                <a:sym typeface="Poppins"/>
              </a:rPr>
              <a:t>panic_halt :</a:t>
            </a:r>
            <a:r>
              <a:rPr lang="en-US" sz="2828" spc="-56">
                <a:solidFill>
                  <a:srgbClr val="000000"/>
                </a:solidFill>
                <a:latin typeface="Poppins"/>
                <a:ea typeface="Poppins"/>
                <a:cs typeface="Poppins"/>
                <a:sym typeface="Poppins"/>
              </a:rPr>
              <a:t> Utilisé pour gérer les erreurs. Si une erreur ou un "panic" se produit, le programme s’arrête sans comportement imprévisible.</a:t>
            </a:r>
          </a:p>
          <a:p>
            <a:pPr algn="l" marL="610572" indent="-305286" lvl="1">
              <a:lnSpc>
                <a:spcPts val="3959"/>
              </a:lnSpc>
              <a:spcBef>
                <a:spcPct val="0"/>
              </a:spcBef>
              <a:buFont typeface="Arial"/>
              <a:buChar char="•"/>
            </a:pPr>
            <a:r>
              <a:rPr lang="en-US" sz="2828" spc="-56">
                <a:solidFill>
                  <a:srgbClr val="054BBD"/>
                </a:solidFill>
                <a:latin typeface="Poppins"/>
                <a:ea typeface="Poppins"/>
                <a:cs typeface="Poppins"/>
                <a:sym typeface="Poppins"/>
              </a:rPr>
              <a:t>avr_device::interrupt :</a:t>
            </a:r>
            <a:r>
              <a:rPr lang="en-US" sz="2828" spc="-56">
                <a:solidFill>
                  <a:srgbClr val="000000"/>
                </a:solidFill>
                <a:latin typeface="Poppins"/>
                <a:ea typeface="Poppins"/>
                <a:cs typeface="Poppins"/>
                <a:sym typeface="Poppins"/>
              </a:rPr>
              <a:t> Fournit des fonctionnalités pour activer/désactiver les interruptions et définir des gestionnaires d’interruption spécifiques au microcontrôleur AVR.</a:t>
            </a:r>
          </a:p>
        </p:txBody>
      </p:sp>
    </p:spTree>
  </p:cSld>
  <p:clrMapOvr>
    <a:masterClrMapping/>
  </p:clrMapOvr>
  <p:transition spd="fast">
    <p:wipe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3696375" y="-217115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6878077" y="7087147"/>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37928" y="3010285"/>
            <a:ext cx="9417919" cy="1239977"/>
          </a:xfrm>
          <a:custGeom>
            <a:avLst/>
            <a:gdLst/>
            <a:ahLst/>
            <a:cxnLst/>
            <a:rect r="r" b="b" t="t" l="l"/>
            <a:pathLst>
              <a:path h="1239977" w="9417919">
                <a:moveTo>
                  <a:pt x="0" y="0"/>
                </a:moveTo>
                <a:lnTo>
                  <a:pt x="9417919" y="0"/>
                </a:lnTo>
                <a:lnTo>
                  <a:pt x="9417919" y="1239977"/>
                </a:lnTo>
                <a:lnTo>
                  <a:pt x="0" y="1239977"/>
                </a:lnTo>
                <a:lnTo>
                  <a:pt x="0" y="0"/>
                </a:lnTo>
                <a:close/>
              </a:path>
            </a:pathLst>
          </a:custGeom>
          <a:blipFill>
            <a:blip r:embed="rId5"/>
            <a:stretch>
              <a:fillRect l="0" t="0" r="0" b="0"/>
            </a:stretch>
          </a:blipFill>
        </p:spPr>
      </p:sp>
      <p:sp>
        <p:nvSpPr>
          <p:cNvPr name="TextBox 5" id="5"/>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5</a:t>
            </a:r>
          </a:p>
        </p:txBody>
      </p:sp>
      <p:sp>
        <p:nvSpPr>
          <p:cNvPr name="TextBox 6" id="6"/>
          <p:cNvSpPr txBox="true"/>
          <p:nvPr/>
        </p:nvSpPr>
        <p:spPr>
          <a:xfrm rot="0">
            <a:off x="440140" y="280545"/>
            <a:ext cx="18223173" cy="2522143"/>
          </a:xfrm>
          <a:prstGeom prst="rect">
            <a:avLst/>
          </a:prstGeom>
        </p:spPr>
        <p:txBody>
          <a:bodyPr anchor="t" rtlCol="false" tIns="0" lIns="0" bIns="0" rIns="0">
            <a:spAutoFit/>
          </a:bodyPr>
          <a:lstStyle/>
          <a:p>
            <a:pPr algn="l" marL="610572" indent="-305286" lvl="1">
              <a:lnSpc>
                <a:spcPts val="3959"/>
              </a:lnSpc>
              <a:buFont typeface="Arial"/>
              <a:buChar char="•"/>
            </a:pPr>
            <a:r>
              <a:rPr lang="en-US" sz="2828" spc="-56">
                <a:solidFill>
                  <a:srgbClr val="054BBD"/>
                </a:solidFill>
                <a:latin typeface="Poppins"/>
                <a:ea typeface="Poppins"/>
                <a:cs typeface="Poppins"/>
                <a:sym typeface="Poppins"/>
              </a:rPr>
              <a:t>mod atmega_328p_ports : </a:t>
            </a:r>
            <a:r>
              <a:rPr lang="en-US" sz="2828" spc="-56">
                <a:solidFill>
                  <a:srgbClr val="000000"/>
                </a:solidFill>
                <a:latin typeface="Poppins"/>
                <a:ea typeface="Poppins"/>
                <a:cs typeface="Poppins"/>
                <a:sym typeface="Poppins"/>
              </a:rPr>
              <a:t>Importe un module personnalisé (fichier séparé) contenant des définitions spécifiques au microcontrôleur ATmega328P. Cela permet de structurer le code et de centraliser les définitions de registres, évitant ainsi de les réécrire dans chaque fichier.</a:t>
            </a:r>
          </a:p>
          <a:p>
            <a:pPr algn="l" marL="610572" indent="-305286" lvl="1">
              <a:lnSpc>
                <a:spcPts val="3959"/>
              </a:lnSpc>
              <a:spcBef>
                <a:spcPct val="0"/>
              </a:spcBef>
              <a:buFont typeface="Arial"/>
              <a:buChar char="•"/>
            </a:pPr>
            <a:r>
              <a:rPr lang="en-US" sz="2828" spc="-56">
                <a:solidFill>
                  <a:srgbClr val="054BBD"/>
                </a:solidFill>
                <a:latin typeface="Poppins"/>
                <a:ea typeface="Poppins"/>
                <a:cs typeface="Poppins"/>
                <a:sym typeface="Poppins"/>
              </a:rPr>
              <a:t>use crate::atmega_328p_ports::* : </a:t>
            </a:r>
            <a:r>
              <a:rPr lang="en-US" sz="2828" spc="-56">
                <a:solidFill>
                  <a:srgbClr val="000000"/>
                </a:solidFill>
                <a:latin typeface="Poppins"/>
                <a:ea typeface="Poppins"/>
                <a:cs typeface="Poppins"/>
                <a:sym typeface="Poppins"/>
              </a:rPr>
              <a:t>Rend accessibles les constantes et fonctions définies dans ce module. Cela simplifie l’accès aux registres comme PORTB, DDRB, etc.</a:t>
            </a:r>
          </a:p>
        </p:txBody>
      </p:sp>
      <p:sp>
        <p:nvSpPr>
          <p:cNvPr name="TextBox 7" id="7"/>
          <p:cNvSpPr txBox="true"/>
          <p:nvPr/>
        </p:nvSpPr>
        <p:spPr>
          <a:xfrm rot="0">
            <a:off x="641944" y="4374087"/>
            <a:ext cx="15186304" cy="5557443"/>
          </a:xfrm>
          <a:prstGeom prst="rect">
            <a:avLst/>
          </a:prstGeom>
        </p:spPr>
        <p:txBody>
          <a:bodyPr anchor="t" rtlCol="false" tIns="0" lIns="0" bIns="0" rIns="0">
            <a:spAutoFit/>
          </a:bodyPr>
          <a:lstStyle/>
          <a:p>
            <a:pPr algn="l" marL="610572" indent="-305286" lvl="1">
              <a:lnSpc>
                <a:spcPts val="3959"/>
              </a:lnSpc>
              <a:buFont typeface="Arial"/>
              <a:buChar char="•"/>
            </a:pPr>
            <a:r>
              <a:rPr lang="en-US" b="true" sz="2828" spc="-56">
                <a:solidFill>
                  <a:srgbClr val="054BBD"/>
                </a:solidFill>
                <a:latin typeface="Poppins Bold"/>
                <a:ea typeface="Poppins Bold"/>
                <a:cs typeface="Poppins Bold"/>
                <a:sym typeface="Poppins Bold"/>
              </a:rPr>
              <a:t>config_timer()</a:t>
            </a:r>
            <a:r>
              <a:rPr lang="en-US" sz="2828" spc="-56">
                <a:solidFill>
                  <a:srgbClr val="000000"/>
                </a:solidFill>
                <a:latin typeface="Poppins"/>
                <a:ea typeface="Poppins"/>
                <a:cs typeface="Poppins"/>
                <a:sym typeface="Poppins"/>
              </a:rPr>
              <a:t> Cette fonction configure le timer 1 du microcontrôleur :</a:t>
            </a:r>
          </a:p>
          <a:p>
            <a:pPr algn="l" marL="1221144" indent="-407048" lvl="2">
              <a:lnSpc>
                <a:spcPts val="3959"/>
              </a:lnSpc>
              <a:buFont typeface="Arial"/>
              <a:buChar char="⚬"/>
            </a:pPr>
            <a:r>
              <a:rPr lang="en-US" sz="2828" spc="-56">
                <a:solidFill>
                  <a:srgbClr val="000000"/>
                </a:solidFill>
                <a:latin typeface="Poppins"/>
                <a:ea typeface="Poppins"/>
                <a:cs typeface="Poppins"/>
                <a:sym typeface="Poppins"/>
              </a:rPr>
              <a:t>Définit le mode normal pour le timer avec </a:t>
            </a:r>
            <a:r>
              <a:rPr lang="en-US" sz="2828" spc="-56">
                <a:solidFill>
                  <a:srgbClr val="054BBD"/>
                </a:solidFill>
                <a:latin typeface="Poppins"/>
                <a:ea typeface="Poppins"/>
                <a:cs typeface="Poppins"/>
                <a:sym typeface="Poppins"/>
              </a:rPr>
              <a:t>TCCR1A.write(0).</a:t>
            </a:r>
          </a:p>
          <a:p>
            <a:pPr algn="l" marL="1221144" indent="-407048" lvl="2">
              <a:lnSpc>
                <a:spcPts val="3959"/>
              </a:lnSpc>
              <a:buFont typeface="Arial"/>
              <a:buChar char="⚬"/>
            </a:pPr>
            <a:r>
              <a:rPr lang="en-US" sz="2828" spc="-56">
                <a:solidFill>
                  <a:srgbClr val="000000"/>
                </a:solidFill>
                <a:latin typeface="Poppins"/>
                <a:ea typeface="Poppins"/>
                <a:cs typeface="Poppins"/>
                <a:sym typeface="Poppins"/>
              </a:rPr>
              <a:t>Configure un prescaler de 8 (division de la fréquence d’horloge) avec </a:t>
            </a:r>
            <a:r>
              <a:rPr lang="en-US" sz="2828" spc="-56">
                <a:solidFill>
                  <a:srgbClr val="054BBD"/>
                </a:solidFill>
                <a:latin typeface="Poppins"/>
                <a:ea typeface="Poppins"/>
                <a:cs typeface="Poppins"/>
                <a:sym typeface="Poppins"/>
              </a:rPr>
              <a:t>TCCR1B.write(2)</a:t>
            </a:r>
            <a:r>
              <a:rPr lang="en-US" sz="2828" spc="-56">
                <a:solidFill>
                  <a:srgbClr val="000000"/>
                </a:solidFill>
                <a:latin typeface="Poppins"/>
                <a:ea typeface="Poppins"/>
                <a:cs typeface="Poppins"/>
                <a:sym typeface="Poppins"/>
              </a:rPr>
              <a:t>.Préscaleur : divise l'horloge du microcontrôleur par 8, ce qui ralentit la vitesse de comptage du minuteur. Ceci est utile pour les opérations de chronométrage nécessitant des durées supérieures à celles autorisées par la vitesse d'horloge native.</a:t>
            </a:r>
          </a:p>
          <a:p>
            <a:pPr algn="l" marL="1221144" indent="-407048" lvl="2">
              <a:lnSpc>
                <a:spcPts val="3959"/>
              </a:lnSpc>
              <a:buFont typeface="Arial"/>
              <a:buChar char="⚬"/>
            </a:pPr>
            <a:r>
              <a:rPr lang="en-US" sz="2828" spc="-56">
                <a:solidFill>
                  <a:srgbClr val="000000"/>
                </a:solidFill>
                <a:latin typeface="Poppins"/>
                <a:ea typeface="Poppins"/>
                <a:cs typeface="Poppins"/>
                <a:sym typeface="Poppins"/>
              </a:rPr>
              <a:t>Active l’interruption de débordement (timer overflow) via TIMSK1.write(1).</a:t>
            </a:r>
          </a:p>
          <a:p>
            <a:pPr algn="l" marL="1221144" indent="-407048" lvl="2">
              <a:lnSpc>
                <a:spcPts val="3959"/>
              </a:lnSpc>
              <a:buFont typeface="Arial"/>
              <a:buChar char="⚬"/>
            </a:pPr>
            <a:r>
              <a:rPr lang="en-US" sz="2828" spc="-56">
                <a:solidFill>
                  <a:srgbClr val="000000"/>
                </a:solidFill>
                <a:latin typeface="Poppins"/>
                <a:ea typeface="Poppins"/>
                <a:cs typeface="Poppins"/>
                <a:sym typeface="Poppins"/>
              </a:rPr>
              <a:t>Initialise le compteur à une valeur spécifique (55535) pour ajuster la durée avant débordement.</a:t>
            </a:r>
          </a:p>
          <a:p>
            <a:pPr algn="l" marL="1221144" indent="-407048" lvl="2">
              <a:lnSpc>
                <a:spcPts val="3959"/>
              </a:lnSpc>
              <a:spcBef>
                <a:spcPct val="0"/>
              </a:spcBef>
              <a:buFont typeface="Arial"/>
              <a:buChar char="⚬"/>
            </a:pPr>
            <a:r>
              <a:rPr lang="en-US" sz="2828" spc="-56">
                <a:solidFill>
                  <a:srgbClr val="000000"/>
                </a:solidFill>
                <a:latin typeface="Poppins"/>
                <a:ea typeface="Poppins"/>
                <a:cs typeface="Poppins"/>
                <a:sym typeface="Poppins"/>
              </a:rPr>
              <a:t>Active les interruptions globales avec interrupt::enable().</a:t>
            </a:r>
          </a:p>
        </p:txBody>
      </p:sp>
    </p:spTree>
  </p:cSld>
  <p:clrMapOvr>
    <a:masterClrMapping/>
  </p:clrMapOvr>
  <p:transition spd="fast">
    <p:wipe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3696375" y="-217115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6878077" y="7087147"/>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5555413"/>
            <a:ext cx="11087684" cy="4274952"/>
          </a:xfrm>
          <a:custGeom>
            <a:avLst/>
            <a:gdLst/>
            <a:ahLst/>
            <a:cxnLst/>
            <a:rect r="r" b="b" t="t" l="l"/>
            <a:pathLst>
              <a:path h="4274952" w="11087684">
                <a:moveTo>
                  <a:pt x="0" y="0"/>
                </a:moveTo>
                <a:lnTo>
                  <a:pt x="11087684" y="0"/>
                </a:lnTo>
                <a:lnTo>
                  <a:pt x="11087684" y="4274952"/>
                </a:lnTo>
                <a:lnTo>
                  <a:pt x="0" y="4274952"/>
                </a:lnTo>
                <a:lnTo>
                  <a:pt x="0" y="0"/>
                </a:lnTo>
                <a:close/>
              </a:path>
            </a:pathLst>
          </a:custGeom>
          <a:blipFill>
            <a:blip r:embed="rId5"/>
            <a:stretch>
              <a:fillRect l="0" t="0" r="0" b="0"/>
            </a:stretch>
          </a:blipFill>
        </p:spPr>
      </p:sp>
      <p:sp>
        <p:nvSpPr>
          <p:cNvPr name="Freeform 5" id="5"/>
          <p:cNvSpPr/>
          <p:nvPr/>
        </p:nvSpPr>
        <p:spPr>
          <a:xfrm flipH="false" flipV="false" rot="0">
            <a:off x="1028700" y="1351834"/>
            <a:ext cx="11301259" cy="1059493"/>
          </a:xfrm>
          <a:custGeom>
            <a:avLst/>
            <a:gdLst/>
            <a:ahLst/>
            <a:cxnLst/>
            <a:rect r="r" b="b" t="t" l="l"/>
            <a:pathLst>
              <a:path h="1059493" w="11301259">
                <a:moveTo>
                  <a:pt x="0" y="0"/>
                </a:moveTo>
                <a:lnTo>
                  <a:pt x="11301259" y="0"/>
                </a:lnTo>
                <a:lnTo>
                  <a:pt x="11301259" y="1059493"/>
                </a:lnTo>
                <a:lnTo>
                  <a:pt x="0" y="1059493"/>
                </a:lnTo>
                <a:lnTo>
                  <a:pt x="0" y="0"/>
                </a:lnTo>
                <a:close/>
              </a:path>
            </a:pathLst>
          </a:custGeom>
          <a:blipFill>
            <a:blip r:embed="rId6"/>
            <a:stretch>
              <a:fillRect l="0" t="0" r="0" b="0"/>
            </a:stretch>
          </a:blipFill>
        </p:spPr>
      </p:sp>
      <p:sp>
        <p:nvSpPr>
          <p:cNvPr name="Freeform 6" id="6"/>
          <p:cNvSpPr/>
          <p:nvPr/>
        </p:nvSpPr>
        <p:spPr>
          <a:xfrm flipH="false" flipV="false" rot="0">
            <a:off x="1436819" y="2946088"/>
            <a:ext cx="13005171" cy="2247570"/>
          </a:xfrm>
          <a:custGeom>
            <a:avLst/>
            <a:gdLst/>
            <a:ahLst/>
            <a:cxnLst/>
            <a:rect r="r" b="b" t="t" l="l"/>
            <a:pathLst>
              <a:path h="2247570" w="13005171">
                <a:moveTo>
                  <a:pt x="0" y="0"/>
                </a:moveTo>
                <a:lnTo>
                  <a:pt x="13005171" y="0"/>
                </a:lnTo>
                <a:lnTo>
                  <a:pt x="13005171" y="2247570"/>
                </a:lnTo>
                <a:lnTo>
                  <a:pt x="0" y="2247570"/>
                </a:lnTo>
                <a:lnTo>
                  <a:pt x="0" y="0"/>
                </a:lnTo>
                <a:close/>
              </a:path>
            </a:pathLst>
          </a:custGeom>
          <a:blipFill>
            <a:blip r:embed="rId7"/>
            <a:stretch>
              <a:fillRect l="0" t="0" r="0" b="0"/>
            </a:stretch>
          </a:blipFill>
        </p:spPr>
      </p:sp>
      <p:sp>
        <p:nvSpPr>
          <p:cNvPr name="TextBox 7" id="7"/>
          <p:cNvSpPr txBox="true"/>
          <p:nvPr/>
        </p:nvSpPr>
        <p:spPr>
          <a:xfrm rot="0">
            <a:off x="641944" y="136993"/>
            <a:ext cx="15186304" cy="1036243"/>
          </a:xfrm>
          <a:prstGeom prst="rect">
            <a:avLst/>
          </a:prstGeom>
        </p:spPr>
        <p:txBody>
          <a:bodyPr anchor="t" rtlCol="false" tIns="0" lIns="0" bIns="0" rIns="0">
            <a:spAutoFit/>
          </a:bodyPr>
          <a:lstStyle/>
          <a:p>
            <a:pPr algn="l" marL="610572" indent="-305286" lvl="1">
              <a:lnSpc>
                <a:spcPts val="3959"/>
              </a:lnSpc>
              <a:buFont typeface="Arial"/>
              <a:buChar char="•"/>
            </a:pPr>
            <a:r>
              <a:rPr lang="en-US" b="true" sz="2828" spc="-56">
                <a:solidFill>
                  <a:srgbClr val="054BBD"/>
                </a:solidFill>
                <a:latin typeface="Poppins Bold"/>
                <a:ea typeface="Poppins Bold"/>
                <a:cs typeface="Poppins Bold"/>
                <a:sym typeface="Poppins Bold"/>
              </a:rPr>
              <a:t>config_timer()</a:t>
            </a:r>
            <a:r>
              <a:rPr lang="en-US" sz="2828" spc="-56">
                <a:solidFill>
                  <a:srgbClr val="000000"/>
                </a:solidFill>
                <a:latin typeface="Poppins"/>
                <a:ea typeface="Poppins"/>
                <a:cs typeface="Poppins"/>
                <a:sym typeface="Poppins"/>
              </a:rPr>
              <a:t> Cette fonction configure le timer 1 du microcontrôleur :</a:t>
            </a:r>
          </a:p>
          <a:p>
            <a:pPr algn="l" marL="1221144" indent="-407048" lvl="2">
              <a:lnSpc>
                <a:spcPts val="3959"/>
              </a:lnSpc>
              <a:spcBef>
                <a:spcPct val="0"/>
              </a:spcBef>
              <a:buFont typeface="Arial"/>
              <a:buChar char="⚬"/>
            </a:pPr>
            <a:r>
              <a:rPr lang="en-US" sz="2828" spc="-56">
                <a:solidFill>
                  <a:srgbClr val="000000"/>
                </a:solidFill>
                <a:latin typeface="Poppins"/>
                <a:ea typeface="Poppins"/>
                <a:cs typeface="Poppins"/>
                <a:sym typeface="Poppins"/>
              </a:rPr>
              <a:t>Définit le mode normal pour le timer avec </a:t>
            </a:r>
            <a:r>
              <a:rPr lang="en-US" sz="2828" spc="-56">
                <a:solidFill>
                  <a:srgbClr val="054BBD"/>
                </a:solidFill>
                <a:latin typeface="Poppins"/>
                <a:ea typeface="Poppins"/>
                <a:cs typeface="Poppins"/>
                <a:sym typeface="Poppins"/>
              </a:rPr>
              <a:t>TCCR1A.write(0).</a:t>
            </a:r>
          </a:p>
        </p:txBody>
      </p:sp>
      <p:sp>
        <p:nvSpPr>
          <p:cNvPr name="TextBox 8" id="8"/>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6</a:t>
            </a:r>
          </a:p>
        </p:txBody>
      </p:sp>
    </p:spTree>
  </p:cSld>
  <p:clrMapOvr>
    <a:masterClrMapping/>
  </p:clrMapOvr>
  <p:transition spd="fast">
    <p:wipe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561783">
            <a:off x="-3696375" y="-2171153"/>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7616117">
            <a:off x="16878077" y="7087147"/>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1481362"/>
            <a:ext cx="13395305" cy="1306042"/>
          </a:xfrm>
          <a:custGeom>
            <a:avLst/>
            <a:gdLst/>
            <a:ahLst/>
            <a:cxnLst/>
            <a:rect r="r" b="b" t="t" l="l"/>
            <a:pathLst>
              <a:path h="1306042" w="13395305">
                <a:moveTo>
                  <a:pt x="0" y="0"/>
                </a:moveTo>
                <a:lnTo>
                  <a:pt x="13395305" y="0"/>
                </a:lnTo>
                <a:lnTo>
                  <a:pt x="13395305" y="1306043"/>
                </a:lnTo>
                <a:lnTo>
                  <a:pt x="0" y="1306043"/>
                </a:lnTo>
                <a:lnTo>
                  <a:pt x="0" y="0"/>
                </a:lnTo>
                <a:close/>
              </a:path>
            </a:pathLst>
          </a:custGeom>
          <a:blipFill>
            <a:blip r:embed="rId5"/>
            <a:stretch>
              <a:fillRect l="0" t="0" r="0" b="0"/>
            </a:stretch>
          </a:blipFill>
        </p:spPr>
      </p:sp>
      <p:sp>
        <p:nvSpPr>
          <p:cNvPr name="Freeform 5" id="5"/>
          <p:cNvSpPr/>
          <p:nvPr/>
        </p:nvSpPr>
        <p:spPr>
          <a:xfrm flipH="false" flipV="false" rot="0">
            <a:off x="1640549" y="706501"/>
            <a:ext cx="12987186" cy="479586"/>
          </a:xfrm>
          <a:custGeom>
            <a:avLst/>
            <a:gdLst/>
            <a:ahLst/>
            <a:cxnLst/>
            <a:rect r="r" b="b" t="t" l="l"/>
            <a:pathLst>
              <a:path h="479586" w="12987186">
                <a:moveTo>
                  <a:pt x="0" y="0"/>
                </a:moveTo>
                <a:lnTo>
                  <a:pt x="12987187" y="0"/>
                </a:lnTo>
                <a:lnTo>
                  <a:pt x="12987187" y="479586"/>
                </a:lnTo>
                <a:lnTo>
                  <a:pt x="0" y="479586"/>
                </a:lnTo>
                <a:lnTo>
                  <a:pt x="0" y="0"/>
                </a:lnTo>
                <a:close/>
              </a:path>
            </a:pathLst>
          </a:custGeom>
          <a:blipFill>
            <a:blip r:embed="rId6"/>
            <a:stretch>
              <a:fillRect l="0" t="0" r="0" b="0"/>
            </a:stretch>
          </a:blipFill>
        </p:spPr>
      </p:sp>
      <p:sp>
        <p:nvSpPr>
          <p:cNvPr name="Freeform 6" id="6"/>
          <p:cNvSpPr/>
          <p:nvPr/>
        </p:nvSpPr>
        <p:spPr>
          <a:xfrm flipH="false" flipV="false" rot="0">
            <a:off x="1640549" y="3082680"/>
            <a:ext cx="12987186" cy="1420182"/>
          </a:xfrm>
          <a:custGeom>
            <a:avLst/>
            <a:gdLst/>
            <a:ahLst/>
            <a:cxnLst/>
            <a:rect r="r" b="b" t="t" l="l"/>
            <a:pathLst>
              <a:path h="1420182" w="12987186">
                <a:moveTo>
                  <a:pt x="0" y="0"/>
                </a:moveTo>
                <a:lnTo>
                  <a:pt x="12987187" y="0"/>
                </a:lnTo>
                <a:lnTo>
                  <a:pt x="12987187" y="1420181"/>
                </a:lnTo>
                <a:lnTo>
                  <a:pt x="0" y="1420181"/>
                </a:lnTo>
                <a:lnTo>
                  <a:pt x="0" y="0"/>
                </a:lnTo>
                <a:close/>
              </a:path>
            </a:pathLst>
          </a:custGeom>
          <a:blipFill>
            <a:blip r:embed="rId7"/>
            <a:stretch>
              <a:fillRect l="0" t="0" r="0" b="0"/>
            </a:stretch>
          </a:blipFill>
        </p:spPr>
      </p:sp>
      <p:sp>
        <p:nvSpPr>
          <p:cNvPr name="TextBox 7" id="7"/>
          <p:cNvSpPr txBox="true"/>
          <p:nvPr/>
        </p:nvSpPr>
        <p:spPr>
          <a:xfrm rot="0">
            <a:off x="17517655" y="9382086"/>
            <a:ext cx="813386" cy="865265"/>
          </a:xfrm>
          <a:prstGeom prst="rect">
            <a:avLst/>
          </a:prstGeom>
        </p:spPr>
        <p:txBody>
          <a:bodyPr anchor="t" rtlCol="false" tIns="0" lIns="0" bIns="0" rIns="0">
            <a:spAutoFit/>
          </a:bodyPr>
          <a:lstStyle/>
          <a:p>
            <a:pPr algn="just">
              <a:lnSpc>
                <a:spcPts val="6383"/>
              </a:lnSpc>
              <a:spcBef>
                <a:spcPct val="0"/>
              </a:spcBef>
            </a:pPr>
            <a:r>
              <a:rPr lang="en-US" sz="4559">
                <a:solidFill>
                  <a:srgbClr val="000000"/>
                </a:solidFill>
                <a:latin typeface="Arial"/>
                <a:ea typeface="Arial"/>
                <a:cs typeface="Arial"/>
                <a:sym typeface="Arial"/>
              </a:rPr>
              <a:t>7</a:t>
            </a:r>
          </a:p>
        </p:txBody>
      </p:sp>
      <p:sp>
        <p:nvSpPr>
          <p:cNvPr name="TextBox 8" id="8"/>
          <p:cNvSpPr txBox="true"/>
          <p:nvPr/>
        </p:nvSpPr>
        <p:spPr>
          <a:xfrm rot="0">
            <a:off x="1028700" y="4713919"/>
            <a:ext cx="15186304" cy="1531543"/>
          </a:xfrm>
          <a:prstGeom prst="rect">
            <a:avLst/>
          </a:prstGeom>
        </p:spPr>
        <p:txBody>
          <a:bodyPr anchor="t" rtlCol="false" tIns="0" lIns="0" bIns="0" rIns="0">
            <a:spAutoFit/>
          </a:bodyPr>
          <a:lstStyle/>
          <a:p>
            <a:pPr algn="l" marL="610572" indent="-305286" lvl="1">
              <a:lnSpc>
                <a:spcPts val="3959"/>
              </a:lnSpc>
              <a:buFont typeface="Arial"/>
              <a:buChar char="•"/>
            </a:pPr>
            <a:r>
              <a:rPr lang="en-US" b="true" sz="2828" spc="-56">
                <a:solidFill>
                  <a:srgbClr val="054BBD"/>
                </a:solidFill>
                <a:latin typeface="Poppins Bold"/>
                <a:ea typeface="Poppins Bold"/>
                <a:cs typeface="Poppins Bold"/>
                <a:sym typeface="Poppins Bold"/>
              </a:rPr>
              <a:t>config_uart0()</a:t>
            </a:r>
            <a:r>
              <a:rPr lang="en-US" sz="2828" spc="-56">
                <a:solidFill>
                  <a:srgbClr val="000000"/>
                </a:solidFill>
                <a:latin typeface="Poppins"/>
                <a:ea typeface="Poppins"/>
                <a:cs typeface="Poppins"/>
                <a:sym typeface="Poppins"/>
              </a:rPr>
              <a:t> Configure la communication UART :</a:t>
            </a:r>
          </a:p>
          <a:p>
            <a:pPr algn="l" marL="1221144" indent="-407048" lvl="2">
              <a:lnSpc>
                <a:spcPts val="3959"/>
              </a:lnSpc>
              <a:buFont typeface="Arial"/>
              <a:buChar char="⚬"/>
            </a:pPr>
            <a:r>
              <a:rPr lang="en-US" sz="2828" spc="-56">
                <a:solidFill>
                  <a:srgbClr val="000000"/>
                </a:solidFill>
                <a:latin typeface="Poppins"/>
                <a:ea typeface="Poppins"/>
                <a:cs typeface="Poppins"/>
                <a:sym typeface="Poppins"/>
              </a:rPr>
              <a:t>Définit la vitesse de transmission (baud rate) à 9600 bauds avec </a:t>
            </a:r>
            <a:r>
              <a:rPr lang="en-US" sz="2828" spc="-56">
                <a:solidFill>
                  <a:srgbClr val="054BBD"/>
                </a:solidFill>
                <a:latin typeface="Poppins"/>
                <a:ea typeface="Poppins"/>
                <a:cs typeface="Poppins"/>
                <a:sym typeface="Poppins"/>
              </a:rPr>
              <a:t>UBRR0.write(51)</a:t>
            </a:r>
            <a:r>
              <a:rPr lang="en-US" sz="2828" spc="-56">
                <a:solidFill>
                  <a:srgbClr val="000000"/>
                </a:solidFill>
                <a:latin typeface="Poppins"/>
                <a:ea typeface="Poppins"/>
                <a:cs typeface="Poppins"/>
                <a:sym typeface="Poppins"/>
              </a:rPr>
              <a:t>.</a:t>
            </a:r>
          </a:p>
          <a:p>
            <a:pPr algn="l">
              <a:lnSpc>
                <a:spcPts val="3959"/>
              </a:lnSpc>
              <a:spcBef>
                <a:spcPct val="0"/>
              </a:spcBef>
            </a:pPr>
          </a:p>
        </p:txBody>
      </p:sp>
      <p:sp>
        <p:nvSpPr>
          <p:cNvPr name="Freeform 9" id="9"/>
          <p:cNvSpPr/>
          <p:nvPr/>
        </p:nvSpPr>
        <p:spPr>
          <a:xfrm flipH="false" flipV="false" rot="0">
            <a:off x="535537" y="6245462"/>
            <a:ext cx="11003541" cy="2979802"/>
          </a:xfrm>
          <a:custGeom>
            <a:avLst/>
            <a:gdLst/>
            <a:ahLst/>
            <a:cxnLst/>
            <a:rect r="r" b="b" t="t" l="l"/>
            <a:pathLst>
              <a:path h="2979802" w="11003541">
                <a:moveTo>
                  <a:pt x="0" y="0"/>
                </a:moveTo>
                <a:lnTo>
                  <a:pt x="11003541" y="0"/>
                </a:lnTo>
                <a:lnTo>
                  <a:pt x="11003541" y="2979803"/>
                </a:lnTo>
                <a:lnTo>
                  <a:pt x="0" y="2979803"/>
                </a:lnTo>
                <a:lnTo>
                  <a:pt x="0" y="0"/>
                </a:lnTo>
                <a:close/>
              </a:path>
            </a:pathLst>
          </a:custGeom>
          <a:blipFill>
            <a:blip r:embed="rId8"/>
            <a:stretch>
              <a:fillRect l="0" t="0" r="0" b="0"/>
            </a:stretch>
          </a:blipFill>
        </p:spPr>
      </p:sp>
      <p:sp>
        <p:nvSpPr>
          <p:cNvPr name="Freeform 10" id="10"/>
          <p:cNvSpPr/>
          <p:nvPr/>
        </p:nvSpPr>
        <p:spPr>
          <a:xfrm flipH="false" flipV="false" rot="0">
            <a:off x="12010588" y="6245462"/>
            <a:ext cx="4329451" cy="1954715"/>
          </a:xfrm>
          <a:custGeom>
            <a:avLst/>
            <a:gdLst/>
            <a:ahLst/>
            <a:cxnLst/>
            <a:rect r="r" b="b" t="t" l="l"/>
            <a:pathLst>
              <a:path h="1954715" w="4329451">
                <a:moveTo>
                  <a:pt x="0" y="0"/>
                </a:moveTo>
                <a:lnTo>
                  <a:pt x="4329451" y="0"/>
                </a:lnTo>
                <a:lnTo>
                  <a:pt x="4329451" y="1954715"/>
                </a:lnTo>
                <a:lnTo>
                  <a:pt x="0" y="1954715"/>
                </a:lnTo>
                <a:lnTo>
                  <a:pt x="0" y="0"/>
                </a:lnTo>
                <a:close/>
              </a:path>
            </a:pathLst>
          </a:custGeom>
          <a:blipFill>
            <a:blip r:embed="rId9"/>
            <a:stretch>
              <a:fillRect l="0" t="0" r="0" b="0"/>
            </a:stretch>
          </a:blipFill>
        </p:spPr>
      </p:sp>
      <p:sp>
        <p:nvSpPr>
          <p:cNvPr name="AutoShape 11" id="11"/>
          <p:cNvSpPr/>
          <p:nvPr/>
        </p:nvSpPr>
        <p:spPr>
          <a:xfrm flipH="true" flipV="true">
            <a:off x="11765308" y="6212874"/>
            <a:ext cx="19050" cy="3044979"/>
          </a:xfrm>
          <a:prstGeom prst="line">
            <a:avLst/>
          </a:prstGeom>
          <a:ln cap="flat" w="142875">
            <a:solidFill>
              <a:srgbClr val="000000"/>
            </a:solidFill>
            <a:prstDash val="solid"/>
            <a:headEnd type="none" len="sm" w="sm"/>
            <a:tailEnd type="none" len="sm" w="sm"/>
          </a:ln>
        </p:spPr>
      </p:sp>
    </p:spTree>
  </p:cSld>
  <p:clrMapOvr>
    <a:masterClrMapping/>
  </p:clrMapOvr>
  <p:transition spd="fast">
    <p:wipe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DAGaBGJKfLg</dc:identifier>
  <dcterms:modified xsi:type="dcterms:W3CDTF">2011-08-01T06:04:30Z</dcterms:modified>
  <cp:revision>1</cp:revision>
  <dc:title>Présentation_Rust</dc:title>
</cp:coreProperties>
</file>