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Canva Sans" charset="1" panose="020B0503030501040103"/>
      <p:regular r:id="rId36"/>
    </p:embeddedFont>
    <p:embeddedFont>
      <p:font typeface="Arial Bold" charset="1" panose="020B0802020202020204"/>
      <p:regular r:id="rId37"/>
    </p:embeddedFont>
    <p:embeddedFont>
      <p:font typeface="Dynamo Medium" charset="1" panose="020B060402020A080404"/>
      <p:regular r:id="rId38"/>
    </p:embeddedFont>
    <p:embeddedFont>
      <p:font typeface="Open Sans Extra Bold" charset="1" panose="020B0906030804020204"/>
      <p:regular r:id="rId40"/>
    </p:embeddedFont>
    <p:embeddedFont>
      <p:font typeface="Poppins" charset="1" panose="00000500000000000000"/>
      <p:regular r:id="rId41"/>
    </p:embeddedFont>
    <p:embeddedFont>
      <p:font typeface="Arial" charset="1" panose="020B0502020202020204"/>
      <p:regular r:id="rId43"/>
    </p:embeddedFont>
    <p:embeddedFont>
      <p:font typeface="Open Sauce Bold" charset="1" panose="00000800000000000000"/>
      <p:regular r:id="rId45"/>
    </p:embeddedFont>
    <p:embeddedFont>
      <p:font typeface="Aileron Bold" charset="1" panose="00000800000000000000"/>
      <p:regular r:id="rId49"/>
    </p:embeddedFont>
    <p:embeddedFont>
      <p:font typeface="Poppins Bold" charset="1" panose="00000800000000000000"/>
      <p:regular r:id="rId57"/>
    </p:embeddedFont>
    <p:embeddedFont>
      <p:font typeface="Open Sans" charset="1" panose="020B0606030504020204"/>
      <p:regular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notesMasters/notesMaster1.xml" Type="http://schemas.openxmlformats.org/officeDocument/2006/relationships/notesMaster"/><Relationship Id="rId34" Target="theme/theme2.xml" Type="http://schemas.openxmlformats.org/officeDocument/2006/relationships/theme"/><Relationship Id="rId35" Target="notesSlides/notesSlide1.xml" Type="http://schemas.openxmlformats.org/officeDocument/2006/relationships/notes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notesSlides/notesSlide2.xml" Type="http://schemas.openxmlformats.org/officeDocument/2006/relationships/notes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notesSlides/notesSlide3.xml" Type="http://schemas.openxmlformats.org/officeDocument/2006/relationships/notesSlide"/><Relationship Id="rId43" Target="fonts/font43.fntdata" Type="http://schemas.openxmlformats.org/officeDocument/2006/relationships/font"/><Relationship Id="rId44" Target="notesSlides/notesSlide4.xml" Type="http://schemas.openxmlformats.org/officeDocument/2006/relationships/notesSlide"/><Relationship Id="rId45" Target="fonts/font45.fntdata" Type="http://schemas.openxmlformats.org/officeDocument/2006/relationships/font"/><Relationship Id="rId46" Target="notesSlides/notesSlide5.xml" Type="http://schemas.openxmlformats.org/officeDocument/2006/relationships/notesSlide"/><Relationship Id="rId47" Target="notesSlides/notesSlide6.xml" Type="http://schemas.openxmlformats.org/officeDocument/2006/relationships/notesSlide"/><Relationship Id="rId48" Target="notesSlides/notesSlide7.xml" Type="http://schemas.openxmlformats.org/officeDocument/2006/relationships/notesSlide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notesSlides/notesSlide8.xml" Type="http://schemas.openxmlformats.org/officeDocument/2006/relationships/notesSlide"/><Relationship Id="rId51" Target="notesSlides/notesSlide9.xml" Type="http://schemas.openxmlformats.org/officeDocument/2006/relationships/notesSlide"/><Relationship Id="rId52" Target="notesSlides/notesSlide10.xml" Type="http://schemas.openxmlformats.org/officeDocument/2006/relationships/notesSlide"/><Relationship Id="rId53" Target="notesSlides/notesSlide11.xml" Type="http://schemas.openxmlformats.org/officeDocument/2006/relationships/notesSlide"/><Relationship Id="rId54" Target="notesSlides/notesSlide12.xml" Type="http://schemas.openxmlformats.org/officeDocument/2006/relationships/notesSlide"/><Relationship Id="rId55" Target="notesSlides/notesSlide13.xml" Type="http://schemas.openxmlformats.org/officeDocument/2006/relationships/notesSlide"/><Relationship Id="rId56" Target="notesSlides/notesSlide14.xml" Type="http://schemas.openxmlformats.org/officeDocument/2006/relationships/notesSlide"/><Relationship Id="rId57" Target="fonts/font57.fntdata" Type="http://schemas.openxmlformats.org/officeDocument/2006/relationships/font"/><Relationship Id="rId58" Target="notesSlides/notesSlide15.xml" Type="http://schemas.openxmlformats.org/officeDocument/2006/relationships/notesSlide"/><Relationship Id="rId59" Target="notesSlides/notesSlide16.xml" Type="http://schemas.openxmlformats.org/officeDocument/2006/relationships/notesSlide"/><Relationship Id="rId6" Target="slides/slide1.xml" Type="http://schemas.openxmlformats.org/officeDocument/2006/relationships/slide"/><Relationship Id="rId60" Target="notesSlides/notesSlide17.xml" Type="http://schemas.openxmlformats.org/officeDocument/2006/relationships/notesSlide"/><Relationship Id="rId61" Target="notesSlides/notesSlide18.xml" Type="http://schemas.openxmlformats.org/officeDocument/2006/relationships/notesSlide"/><Relationship Id="rId62" Target="notesSlides/notesSlide19.xml" Type="http://schemas.openxmlformats.org/officeDocument/2006/relationships/notesSlide"/><Relationship Id="rId63" Target="notesSlides/notesSlide20.xml" Type="http://schemas.openxmlformats.org/officeDocument/2006/relationships/notesSlide"/><Relationship Id="rId64" Target="notesSlides/notesSlide21.xml" Type="http://schemas.openxmlformats.org/officeDocument/2006/relationships/notesSlide"/><Relationship Id="rId65" Target="fonts/font65.fntdata" Type="http://schemas.openxmlformats.org/officeDocument/2006/relationships/font"/><Relationship Id="rId66" Target="notesSlides/notesSlide22.xml" Type="http://schemas.openxmlformats.org/officeDocument/2006/relationships/notesSlide"/><Relationship Id="rId67" Target="notesSlides/notesSlide23.xml" Type="http://schemas.openxmlformats.org/officeDocument/2006/relationships/notesSlide"/><Relationship Id="rId68" Target="notesSlides/notesSlide24.xml" Type="http://schemas.openxmlformats.org/officeDocument/2006/relationships/notesSlide"/><Relationship Id="rId69" Target="notesSlides/notesSlide25.xml" Type="http://schemas.openxmlformats.org/officeDocument/2006/relationships/notesSlide"/><Relationship Id="rId7" Target="slides/slide2.xml" Type="http://schemas.openxmlformats.org/officeDocument/2006/relationships/slide"/><Relationship Id="rId70" Target="notesSlides/notesSlide26.xml" Type="http://schemas.openxmlformats.org/officeDocument/2006/relationships/notesSlide"/><Relationship Id="rId71" Target="notesSlides/notesSlide27.xml" Type="http://schemas.openxmlformats.org/officeDocument/2006/relationships/notes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bonjour a tous </a:t>
            </a:r>
          </a:p>
          <a:p>
            <a:r>
              <a:rPr lang="en-US"/>
              <a:t>bienvenue dans cette présentation didiee a une idee </a:t>
            </a:r>
          </a:p>
          <a:p>
            <a:r>
              <a:rPr lang="en-US"/>
              <a:t>d'l'amélioration de la qualité de vie à l'ENIT 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nous allons parler d'un projet de digitalisation visant a simplifier la démarche administratif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cette presentation sera structuré en plusieur etape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1.png" Type="http://schemas.openxmlformats.org/officeDocument/2006/relationships/image"/><Relationship Id="rId6" Target="../media/image40.png" Type="http://schemas.openxmlformats.org/officeDocument/2006/relationships/image"/><Relationship Id="rId7" Target="../media/image42.png" Type="http://schemas.openxmlformats.org/officeDocument/2006/relationships/image"/><Relationship Id="rId8" Target="../media/image4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7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7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4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4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51.png" Type="http://schemas.openxmlformats.org/officeDocument/2006/relationships/image"/><Relationship Id="rId6" Target="../media/image52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5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5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6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5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6.png" Type="http://schemas.openxmlformats.org/officeDocument/2006/relationships/image"/><Relationship Id="rId16" Target="../media/image27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448197" y="2398023"/>
            <a:ext cx="10522735" cy="5490954"/>
          </a:xfrm>
          <a:custGeom>
            <a:avLst/>
            <a:gdLst/>
            <a:ahLst/>
            <a:cxnLst/>
            <a:rect r="r" b="b" t="t" l="l"/>
            <a:pathLst>
              <a:path h="5490954" w="10522735">
                <a:moveTo>
                  <a:pt x="0" y="0"/>
                </a:moveTo>
                <a:lnTo>
                  <a:pt x="10522734" y="0"/>
                </a:lnTo>
                <a:lnTo>
                  <a:pt x="10522734" y="5490954"/>
                </a:lnTo>
                <a:lnTo>
                  <a:pt x="0" y="54909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45732" y="95363"/>
            <a:ext cx="2557151" cy="2579875"/>
          </a:xfrm>
          <a:custGeom>
            <a:avLst/>
            <a:gdLst/>
            <a:ahLst/>
            <a:cxnLst/>
            <a:rect r="r" b="b" t="t" l="l"/>
            <a:pathLst>
              <a:path h="2579875" w="2557151">
                <a:moveTo>
                  <a:pt x="0" y="0"/>
                </a:moveTo>
                <a:lnTo>
                  <a:pt x="2557151" y="0"/>
                </a:lnTo>
                <a:lnTo>
                  <a:pt x="2557151" y="2579875"/>
                </a:lnTo>
                <a:lnTo>
                  <a:pt x="0" y="2579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289" t="-8355" r="-8180" b="-90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2759" y="249031"/>
            <a:ext cx="2068010" cy="2272538"/>
          </a:xfrm>
          <a:custGeom>
            <a:avLst/>
            <a:gdLst/>
            <a:ahLst/>
            <a:cxnLst/>
            <a:rect r="r" b="b" t="t" l="l"/>
            <a:pathLst>
              <a:path h="2272538" w="2068010">
                <a:moveTo>
                  <a:pt x="0" y="0"/>
                </a:moveTo>
                <a:lnTo>
                  <a:pt x="2068010" y="0"/>
                </a:lnTo>
                <a:lnTo>
                  <a:pt x="2068010" y="2272538"/>
                </a:lnTo>
                <a:lnTo>
                  <a:pt x="0" y="22725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0426" y="486118"/>
            <a:ext cx="8365649" cy="1731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19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République Tunisienne</a:t>
            </a:r>
          </a:p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19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Ministère de l’Enseignement Supérieur et de la Recherche Scientifique</a:t>
            </a:r>
          </a:p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19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Université de Tunis El Manar</a:t>
            </a:r>
          </a:p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19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Ecole Nationale d’Ingénieurs de Tunis</a:t>
            </a:r>
          </a:p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19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Département Génie Electrique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1089" y="9745540"/>
            <a:ext cx="3565823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Année universitaire 2024/2025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295" y="3239875"/>
            <a:ext cx="18049588" cy="97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7"/>
              </a:lnSpc>
              <a:spcBef>
                <a:spcPct val="0"/>
              </a:spcBef>
            </a:pPr>
            <a:r>
              <a:rPr lang="en-US" b="true" sz="508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Présentation de TinyML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06220"/>
            <a:ext cx="16679147" cy="3561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b="true" sz="6800">
                <a:solidFill>
                  <a:srgbClr val="004AAD"/>
                </a:solidFill>
                <a:latin typeface="Dynamo Medium"/>
                <a:ea typeface="Dynamo Medium"/>
                <a:cs typeface="Dynamo Medium"/>
                <a:sym typeface="Dynamo Medium"/>
              </a:rPr>
              <a:t>SYSTÈME DE CONTRÔLE DE L'INCLINAISON BASÉ SUR UN RÉSEAU DE NEURONES PROFOND (DNN) AVEC STM32F407VG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3696375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6878077" y="7087147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44696" y="609955"/>
            <a:ext cx="10956910" cy="916184"/>
            <a:chOff x="0" y="0"/>
            <a:chExt cx="2885771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85771" cy="241300"/>
            </a:xfrm>
            <a:custGeom>
              <a:avLst/>
              <a:gdLst/>
              <a:ahLst/>
              <a:cxnLst/>
              <a:rect r="r" b="b" t="t" l="l"/>
              <a:pathLst>
                <a:path h="241300" w="2885771">
                  <a:moveTo>
                    <a:pt x="37449" y="0"/>
                  </a:moveTo>
                  <a:lnTo>
                    <a:pt x="2848322" y="0"/>
                  </a:lnTo>
                  <a:cubicBezTo>
                    <a:pt x="2869004" y="0"/>
                    <a:pt x="2885771" y="16766"/>
                    <a:pt x="2885771" y="37449"/>
                  </a:cubicBezTo>
                  <a:lnTo>
                    <a:pt x="2885771" y="203851"/>
                  </a:lnTo>
                  <a:cubicBezTo>
                    <a:pt x="2885771" y="224533"/>
                    <a:pt x="2869004" y="241300"/>
                    <a:pt x="2848322" y="241300"/>
                  </a:cubicBezTo>
                  <a:lnTo>
                    <a:pt x="37449" y="241300"/>
                  </a:lnTo>
                  <a:cubicBezTo>
                    <a:pt x="27517" y="241300"/>
                    <a:pt x="17991" y="237354"/>
                    <a:pt x="10968" y="230331"/>
                  </a:cubicBezTo>
                  <a:cubicBezTo>
                    <a:pt x="3945" y="223308"/>
                    <a:pt x="0" y="213783"/>
                    <a:pt x="0" y="203851"/>
                  </a:cubicBezTo>
                  <a:lnTo>
                    <a:pt x="0" y="37449"/>
                  </a:lnTo>
                  <a:cubicBezTo>
                    <a:pt x="0" y="16766"/>
                    <a:pt x="16766" y="0"/>
                    <a:pt x="37449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85771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Collecte et Préparation des Données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09868" y="2956366"/>
            <a:ext cx="13071206" cy="6944078"/>
          </a:xfrm>
          <a:custGeom>
            <a:avLst/>
            <a:gdLst/>
            <a:ahLst/>
            <a:cxnLst/>
            <a:rect r="r" b="b" t="t" l="l"/>
            <a:pathLst>
              <a:path h="6944078" w="13071206">
                <a:moveTo>
                  <a:pt x="0" y="0"/>
                </a:moveTo>
                <a:lnTo>
                  <a:pt x="13071206" y="0"/>
                </a:lnTo>
                <a:lnTo>
                  <a:pt x="13071206" y="6944078"/>
                </a:lnTo>
                <a:lnTo>
                  <a:pt x="0" y="69440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2319" y="1869512"/>
            <a:ext cx="15186304" cy="1020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572" indent="-305286" lvl="1">
              <a:lnSpc>
                <a:spcPts val="3959"/>
              </a:lnSpc>
              <a:spcBef>
                <a:spcPct val="0"/>
              </a:spcBef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 code suivant nous a permis, en modifiant l'emplacement de l'affichage, de générer les 5 bases de données et de les enregistrer dans un fichier Excel.</a:t>
            </a:r>
          </a:p>
        </p:txBody>
      </p:sp>
    </p:spTree>
  </p:cSld>
  <p:clrMapOvr>
    <a:masterClrMapping/>
  </p:clrMapOvr>
  <p:transition spd="fast">
    <p:wipe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3696375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6878077" y="7087147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44696" y="609955"/>
            <a:ext cx="10956910" cy="916184"/>
            <a:chOff x="0" y="0"/>
            <a:chExt cx="2885771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85771" cy="241300"/>
            </a:xfrm>
            <a:custGeom>
              <a:avLst/>
              <a:gdLst/>
              <a:ahLst/>
              <a:cxnLst/>
              <a:rect r="r" b="b" t="t" l="l"/>
              <a:pathLst>
                <a:path h="241300" w="2885771">
                  <a:moveTo>
                    <a:pt x="37449" y="0"/>
                  </a:moveTo>
                  <a:lnTo>
                    <a:pt x="2848322" y="0"/>
                  </a:lnTo>
                  <a:cubicBezTo>
                    <a:pt x="2869004" y="0"/>
                    <a:pt x="2885771" y="16766"/>
                    <a:pt x="2885771" y="37449"/>
                  </a:cubicBezTo>
                  <a:lnTo>
                    <a:pt x="2885771" y="203851"/>
                  </a:lnTo>
                  <a:cubicBezTo>
                    <a:pt x="2885771" y="224533"/>
                    <a:pt x="2869004" y="241300"/>
                    <a:pt x="2848322" y="241300"/>
                  </a:cubicBezTo>
                  <a:lnTo>
                    <a:pt x="37449" y="241300"/>
                  </a:lnTo>
                  <a:cubicBezTo>
                    <a:pt x="27517" y="241300"/>
                    <a:pt x="17991" y="237354"/>
                    <a:pt x="10968" y="230331"/>
                  </a:cubicBezTo>
                  <a:cubicBezTo>
                    <a:pt x="3945" y="223308"/>
                    <a:pt x="0" y="213783"/>
                    <a:pt x="0" y="203851"/>
                  </a:cubicBezTo>
                  <a:lnTo>
                    <a:pt x="0" y="37449"/>
                  </a:lnTo>
                  <a:cubicBezTo>
                    <a:pt x="0" y="16766"/>
                    <a:pt x="16766" y="0"/>
                    <a:pt x="37449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85771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Collecte et Préparation des Données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15793" y="3628055"/>
            <a:ext cx="6202081" cy="3284353"/>
          </a:xfrm>
          <a:custGeom>
            <a:avLst/>
            <a:gdLst/>
            <a:ahLst/>
            <a:cxnLst/>
            <a:rect r="r" b="b" t="t" l="l"/>
            <a:pathLst>
              <a:path h="3284353" w="6202081">
                <a:moveTo>
                  <a:pt x="0" y="0"/>
                </a:moveTo>
                <a:lnTo>
                  <a:pt x="6202081" y="0"/>
                </a:lnTo>
                <a:lnTo>
                  <a:pt x="6202081" y="3284353"/>
                </a:lnTo>
                <a:lnTo>
                  <a:pt x="0" y="32843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73982"/>
            <a:ext cx="15186304" cy="145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572" indent="-305286" lvl="1">
              <a:lnSpc>
                <a:spcPts val="3959"/>
              </a:lnSpc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Chargement des données brutes : Importation des fichiers CSV individuels (left.csv, right.csv, forward.csv, backward.csv, stable.csv).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wipe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3696375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6878077" y="7087147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44696" y="609955"/>
            <a:ext cx="10956910" cy="916184"/>
            <a:chOff x="0" y="0"/>
            <a:chExt cx="2885771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85771" cy="241300"/>
            </a:xfrm>
            <a:custGeom>
              <a:avLst/>
              <a:gdLst/>
              <a:ahLst/>
              <a:cxnLst/>
              <a:rect r="r" b="b" t="t" l="l"/>
              <a:pathLst>
                <a:path h="241300" w="2885771">
                  <a:moveTo>
                    <a:pt x="37449" y="0"/>
                  </a:moveTo>
                  <a:lnTo>
                    <a:pt x="2848322" y="0"/>
                  </a:lnTo>
                  <a:cubicBezTo>
                    <a:pt x="2869004" y="0"/>
                    <a:pt x="2885771" y="16766"/>
                    <a:pt x="2885771" y="37449"/>
                  </a:cubicBezTo>
                  <a:lnTo>
                    <a:pt x="2885771" y="203851"/>
                  </a:lnTo>
                  <a:cubicBezTo>
                    <a:pt x="2885771" y="224533"/>
                    <a:pt x="2869004" y="241300"/>
                    <a:pt x="2848322" y="241300"/>
                  </a:cubicBezTo>
                  <a:lnTo>
                    <a:pt x="37449" y="241300"/>
                  </a:lnTo>
                  <a:cubicBezTo>
                    <a:pt x="27517" y="241300"/>
                    <a:pt x="17991" y="237354"/>
                    <a:pt x="10968" y="230331"/>
                  </a:cubicBezTo>
                  <a:cubicBezTo>
                    <a:pt x="3945" y="223308"/>
                    <a:pt x="0" y="213783"/>
                    <a:pt x="0" y="203851"/>
                  </a:cubicBezTo>
                  <a:lnTo>
                    <a:pt x="0" y="37449"/>
                  </a:lnTo>
                  <a:cubicBezTo>
                    <a:pt x="0" y="16766"/>
                    <a:pt x="16766" y="0"/>
                    <a:pt x="37449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85771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Collecte et Préparation des Données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2173982"/>
            <a:ext cx="15186304" cy="44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572" indent="-305286" lvl="1">
              <a:lnSpc>
                <a:spcPts val="3959"/>
              </a:lnSpc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Fusion des ensembles de données : Les données ont été combinées dans un seul ensemble avec des étiquettes correspondant aux cinq classes.</a:t>
            </a:r>
          </a:p>
          <a:p>
            <a:pPr algn="l" marL="610572" indent="-305286" lvl="1">
              <a:lnSpc>
                <a:spcPts val="3959"/>
              </a:lnSpc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Mélange des données : Les lignes ont été mélangées aléatoirement pour éviter les biais.</a:t>
            </a:r>
          </a:p>
          <a:p>
            <a:pPr algn="l" marL="610572" indent="-305286" lvl="1">
              <a:lnSpc>
                <a:spcPts val="3959"/>
              </a:lnSpc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Visualisation : Création de graphiques en dispersion des caractéristiques X et Y, colorés par classe, pour comprendre la distribution des données.</a:t>
            </a:r>
          </a:p>
          <a:p>
            <a:pPr algn="l" marL="610572" indent="-305286" lvl="1">
              <a:lnSpc>
                <a:spcPts val="3959"/>
              </a:lnSpc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Sauvegarde des données préparées : Les données finales ont été enregistrées dans un fichier shuffled_data.csv.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580274" y="6212744"/>
            <a:ext cx="5014271" cy="3687700"/>
          </a:xfrm>
          <a:custGeom>
            <a:avLst/>
            <a:gdLst/>
            <a:ahLst/>
            <a:cxnLst/>
            <a:rect r="r" b="b" t="t" l="l"/>
            <a:pathLst>
              <a:path h="3687700" w="5014271">
                <a:moveTo>
                  <a:pt x="0" y="0"/>
                </a:moveTo>
                <a:lnTo>
                  <a:pt x="5014271" y="0"/>
                </a:lnTo>
                <a:lnTo>
                  <a:pt x="5014271" y="3687700"/>
                </a:lnTo>
                <a:lnTo>
                  <a:pt x="0" y="3687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</p:spTree>
  </p:cSld>
  <p:clrMapOvr>
    <a:masterClrMapping/>
  </p:clrMapOvr>
  <p:transition spd="fast">
    <p:wipe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13797350" cy="916184"/>
            <a:chOff x="0" y="0"/>
            <a:chExt cx="3633870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33870" cy="241300"/>
            </a:xfrm>
            <a:custGeom>
              <a:avLst/>
              <a:gdLst/>
              <a:ahLst/>
              <a:cxnLst/>
              <a:rect r="r" b="b" t="t" l="l"/>
              <a:pathLst>
                <a:path h="241300" w="3633870">
                  <a:moveTo>
                    <a:pt x="29739" y="0"/>
                  </a:moveTo>
                  <a:lnTo>
                    <a:pt x="3604131" y="0"/>
                  </a:lnTo>
                  <a:cubicBezTo>
                    <a:pt x="3620555" y="0"/>
                    <a:pt x="3633870" y="13315"/>
                    <a:pt x="3633870" y="29739"/>
                  </a:cubicBezTo>
                  <a:lnTo>
                    <a:pt x="3633870" y="211560"/>
                  </a:lnTo>
                  <a:cubicBezTo>
                    <a:pt x="3633870" y="219448"/>
                    <a:pt x="3630737" y="227012"/>
                    <a:pt x="3625160" y="232589"/>
                  </a:cubicBezTo>
                  <a:cubicBezTo>
                    <a:pt x="3619583" y="238166"/>
                    <a:pt x="3612018" y="241300"/>
                    <a:pt x="3604131" y="241300"/>
                  </a:cubicBezTo>
                  <a:lnTo>
                    <a:pt x="29739" y="241300"/>
                  </a:lnTo>
                  <a:cubicBezTo>
                    <a:pt x="21852" y="241300"/>
                    <a:pt x="14288" y="238166"/>
                    <a:pt x="8710" y="232589"/>
                  </a:cubicBezTo>
                  <a:cubicBezTo>
                    <a:pt x="3133" y="227012"/>
                    <a:pt x="0" y="219448"/>
                    <a:pt x="0" y="211560"/>
                  </a:cubicBezTo>
                  <a:lnTo>
                    <a:pt x="0" y="29739"/>
                  </a:lnTo>
                  <a:cubicBezTo>
                    <a:pt x="0" y="13315"/>
                    <a:pt x="13315" y="0"/>
                    <a:pt x="29739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633870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Exploration avec Réseaux Neuronaux Profonds (DNN)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60753" y="1703389"/>
            <a:ext cx="16698547" cy="390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445" indent="-289222" lvl="1">
              <a:lnSpc>
                <a:spcPts val="3750"/>
              </a:lnSpc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Architecture initiale :</a:t>
            </a:r>
          </a:p>
          <a:p>
            <a:pPr algn="l" marL="1156889" indent="-385630" lvl="2">
              <a:lnSpc>
                <a:spcPts val="3750"/>
              </a:lnSpc>
              <a:buFont typeface="Arial"/>
              <a:buChar char="⚬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Une couche d'entrée (3 nœuds pour X, Y, Z).</a:t>
            </a:r>
          </a:p>
          <a:p>
            <a:pPr algn="l" marL="1156889" indent="-385630" lvl="2">
              <a:lnSpc>
                <a:spcPts val="3750"/>
              </a:lnSpc>
              <a:buFont typeface="Arial"/>
              <a:buChar char="⚬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Plusieurs couches cachées avec des neurones (configurations testées : 128, 64 neurones).</a:t>
            </a:r>
          </a:p>
          <a:p>
            <a:pPr algn="l" marL="1156889" indent="-385630" lvl="2">
              <a:lnSpc>
                <a:spcPts val="3750"/>
              </a:lnSpc>
              <a:buFont typeface="Arial"/>
              <a:buChar char="⚬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Une couche de sortie (5 nœuds avec une fonction d'activation softmax).</a:t>
            </a:r>
          </a:p>
          <a:p>
            <a:pPr algn="l" marL="578445" indent="-289222" lvl="1">
              <a:lnSpc>
                <a:spcPts val="3750"/>
              </a:lnSpc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Configuration du modèle :</a:t>
            </a:r>
          </a:p>
          <a:p>
            <a:pPr algn="l" marL="1156889" indent="-385630" lvl="2">
              <a:lnSpc>
                <a:spcPts val="3750"/>
              </a:lnSpc>
              <a:buFont typeface="Arial"/>
              <a:buChar char="⚬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Fonction de perte : Entropie croisée catégorielle.</a:t>
            </a:r>
          </a:p>
          <a:p>
            <a:pPr algn="l" marL="1156889" indent="-385630" lvl="2">
              <a:lnSpc>
                <a:spcPts val="3750"/>
              </a:lnSpc>
              <a:buFont typeface="Arial"/>
              <a:buChar char="⚬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Optimiseur : Adam.</a:t>
            </a:r>
          </a:p>
          <a:p>
            <a:pPr algn="l">
              <a:lnSpc>
                <a:spcPts val="3750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26780" y="6061934"/>
            <a:ext cx="8583247" cy="2691453"/>
          </a:xfrm>
          <a:custGeom>
            <a:avLst/>
            <a:gdLst/>
            <a:ahLst/>
            <a:cxnLst/>
            <a:rect r="r" b="b" t="t" l="l"/>
            <a:pathLst>
              <a:path h="2691453" w="8583247">
                <a:moveTo>
                  <a:pt x="0" y="0"/>
                </a:moveTo>
                <a:lnTo>
                  <a:pt x="8583247" y="0"/>
                </a:lnTo>
                <a:lnTo>
                  <a:pt x="8583247" y="2691453"/>
                </a:lnTo>
                <a:lnTo>
                  <a:pt x="0" y="26914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5900155"/>
            <a:ext cx="8835194" cy="3015010"/>
          </a:xfrm>
          <a:custGeom>
            <a:avLst/>
            <a:gdLst/>
            <a:ahLst/>
            <a:cxnLst/>
            <a:rect r="r" b="b" t="t" l="l"/>
            <a:pathLst>
              <a:path h="3015010" w="8835194">
                <a:moveTo>
                  <a:pt x="0" y="0"/>
                </a:moveTo>
                <a:lnTo>
                  <a:pt x="8835194" y="0"/>
                </a:lnTo>
                <a:lnTo>
                  <a:pt x="8835194" y="3015010"/>
                </a:lnTo>
                <a:lnTo>
                  <a:pt x="0" y="30150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</p:spTree>
  </p:cSld>
  <p:clrMapOvr>
    <a:masterClrMapping/>
  </p:clrMapOvr>
  <p:transition spd="fast">
    <p:wipe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9421537" cy="916184"/>
            <a:chOff x="0" y="0"/>
            <a:chExt cx="2481392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1393" cy="241300"/>
            </a:xfrm>
            <a:custGeom>
              <a:avLst/>
              <a:gdLst/>
              <a:ahLst/>
              <a:cxnLst/>
              <a:rect r="r" b="b" t="t" l="l"/>
              <a:pathLst>
                <a:path h="241300" w="2481393">
                  <a:moveTo>
                    <a:pt x="43551" y="0"/>
                  </a:moveTo>
                  <a:lnTo>
                    <a:pt x="2437841" y="0"/>
                  </a:lnTo>
                  <a:cubicBezTo>
                    <a:pt x="2449392" y="0"/>
                    <a:pt x="2460469" y="4588"/>
                    <a:pt x="2468637" y="12756"/>
                  </a:cubicBezTo>
                  <a:cubicBezTo>
                    <a:pt x="2476804" y="20923"/>
                    <a:pt x="2481393" y="32001"/>
                    <a:pt x="2481393" y="43551"/>
                  </a:cubicBezTo>
                  <a:lnTo>
                    <a:pt x="2481393" y="197748"/>
                  </a:lnTo>
                  <a:cubicBezTo>
                    <a:pt x="2481393" y="209299"/>
                    <a:pt x="2476804" y="220376"/>
                    <a:pt x="2468637" y="228544"/>
                  </a:cubicBezTo>
                  <a:cubicBezTo>
                    <a:pt x="2460469" y="236711"/>
                    <a:pt x="2449392" y="241300"/>
                    <a:pt x="2437841" y="241300"/>
                  </a:cubicBezTo>
                  <a:lnTo>
                    <a:pt x="43551" y="241300"/>
                  </a:lnTo>
                  <a:cubicBezTo>
                    <a:pt x="32001" y="241300"/>
                    <a:pt x="20923" y="236711"/>
                    <a:pt x="12756" y="228544"/>
                  </a:cubicBezTo>
                  <a:cubicBezTo>
                    <a:pt x="4588" y="220376"/>
                    <a:pt x="0" y="209299"/>
                    <a:pt x="0" y="197748"/>
                  </a:cubicBezTo>
                  <a:lnTo>
                    <a:pt x="0" y="43551"/>
                  </a:lnTo>
                  <a:cubicBezTo>
                    <a:pt x="0" y="32001"/>
                    <a:pt x="4588" y="20923"/>
                    <a:pt x="12756" y="12756"/>
                  </a:cubicBezTo>
                  <a:cubicBezTo>
                    <a:pt x="20923" y="4588"/>
                    <a:pt x="32001" y="0"/>
                    <a:pt x="4355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81392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Amélioration des Réseaux Neuronaux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32759" y="5309307"/>
            <a:ext cx="11301259" cy="4591136"/>
          </a:xfrm>
          <a:custGeom>
            <a:avLst/>
            <a:gdLst/>
            <a:ahLst/>
            <a:cxnLst/>
            <a:rect r="r" b="b" t="t" l="l"/>
            <a:pathLst>
              <a:path h="4591136" w="11301259">
                <a:moveTo>
                  <a:pt x="0" y="0"/>
                </a:moveTo>
                <a:lnTo>
                  <a:pt x="11301259" y="0"/>
                </a:lnTo>
                <a:lnTo>
                  <a:pt x="11301259" y="4591137"/>
                </a:lnTo>
                <a:lnTo>
                  <a:pt x="0" y="45911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67828" y="1703389"/>
            <a:ext cx="16649827" cy="354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6"/>
              </a:lnSpc>
            </a:pPr>
            <a:r>
              <a:rPr lang="en-US" sz="2990" spc="-5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Improving Neural Networks</a:t>
            </a:r>
          </a:p>
          <a:p>
            <a:pPr algn="l" marL="602461" indent="-301231" lvl="1">
              <a:lnSpc>
                <a:spcPts val="3906"/>
              </a:lnSpc>
              <a:buFont typeface="Arial"/>
              <a:buChar char="•"/>
            </a:pPr>
            <a:r>
              <a:rPr lang="en-US" sz="2790" spc="-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enhance the DNN model, we implemented:</a:t>
            </a:r>
          </a:p>
          <a:p>
            <a:pPr algn="l" marL="602461" indent="-301231" lvl="1">
              <a:lnSpc>
                <a:spcPts val="3906"/>
              </a:lnSpc>
              <a:buFont typeface="Arial"/>
              <a:buChar char="•"/>
            </a:pPr>
            <a:r>
              <a:rPr lang="en-US" sz="2790" spc="-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normalization: Used StandardScaler to normalize the features for faster convergence and better performance.</a:t>
            </a:r>
          </a:p>
          <a:p>
            <a:pPr algn="l" marL="602461" indent="-301231" lvl="1">
              <a:lnSpc>
                <a:spcPts val="3906"/>
              </a:lnSpc>
              <a:buFont typeface="Arial"/>
              <a:buChar char="•"/>
            </a:pPr>
            <a:r>
              <a:rPr lang="en-US" sz="2790" spc="-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Regularization: Added dropout layers to reduce overfitting.</a:t>
            </a:r>
          </a:p>
          <a:p>
            <a:pPr algn="l" marL="602461" indent="-301231" lvl="1">
              <a:lnSpc>
                <a:spcPts val="3906"/>
              </a:lnSpc>
              <a:spcBef>
                <a:spcPct val="0"/>
              </a:spcBef>
              <a:buFont typeface="Arial"/>
              <a:buChar char="•"/>
            </a:pPr>
            <a:r>
              <a:rPr lang="en-US" sz="2790" spc="-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Learning rate scheduling: Adjusted learning rates dynamically during training to stabilize training.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</p:spTree>
  </p:cSld>
  <p:clrMapOvr>
    <a:masterClrMapping/>
  </p:clrMapOvr>
  <p:transition spd="fast">
    <p:wipe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9421537" cy="916184"/>
            <a:chOff x="0" y="0"/>
            <a:chExt cx="2481392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1393" cy="241300"/>
            </a:xfrm>
            <a:custGeom>
              <a:avLst/>
              <a:gdLst/>
              <a:ahLst/>
              <a:cxnLst/>
              <a:rect r="r" b="b" t="t" l="l"/>
              <a:pathLst>
                <a:path h="241300" w="2481393">
                  <a:moveTo>
                    <a:pt x="43551" y="0"/>
                  </a:moveTo>
                  <a:lnTo>
                    <a:pt x="2437841" y="0"/>
                  </a:lnTo>
                  <a:cubicBezTo>
                    <a:pt x="2449392" y="0"/>
                    <a:pt x="2460469" y="4588"/>
                    <a:pt x="2468637" y="12756"/>
                  </a:cubicBezTo>
                  <a:cubicBezTo>
                    <a:pt x="2476804" y="20923"/>
                    <a:pt x="2481393" y="32001"/>
                    <a:pt x="2481393" y="43551"/>
                  </a:cubicBezTo>
                  <a:lnTo>
                    <a:pt x="2481393" y="197748"/>
                  </a:lnTo>
                  <a:cubicBezTo>
                    <a:pt x="2481393" y="209299"/>
                    <a:pt x="2476804" y="220376"/>
                    <a:pt x="2468637" y="228544"/>
                  </a:cubicBezTo>
                  <a:cubicBezTo>
                    <a:pt x="2460469" y="236711"/>
                    <a:pt x="2449392" y="241300"/>
                    <a:pt x="2437841" y="241300"/>
                  </a:cubicBezTo>
                  <a:lnTo>
                    <a:pt x="43551" y="241300"/>
                  </a:lnTo>
                  <a:cubicBezTo>
                    <a:pt x="32001" y="241300"/>
                    <a:pt x="20923" y="236711"/>
                    <a:pt x="12756" y="228544"/>
                  </a:cubicBezTo>
                  <a:cubicBezTo>
                    <a:pt x="4588" y="220376"/>
                    <a:pt x="0" y="209299"/>
                    <a:pt x="0" y="197748"/>
                  </a:cubicBezTo>
                  <a:lnTo>
                    <a:pt x="0" y="43551"/>
                  </a:lnTo>
                  <a:cubicBezTo>
                    <a:pt x="0" y="32001"/>
                    <a:pt x="4588" y="20923"/>
                    <a:pt x="12756" y="12756"/>
                  </a:cubicBezTo>
                  <a:cubicBezTo>
                    <a:pt x="20923" y="4588"/>
                    <a:pt x="32001" y="0"/>
                    <a:pt x="4355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81392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Amélioration des Réseaux Neuronaux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836116" y="5309307"/>
            <a:ext cx="11301259" cy="4591136"/>
          </a:xfrm>
          <a:custGeom>
            <a:avLst/>
            <a:gdLst/>
            <a:ahLst/>
            <a:cxnLst/>
            <a:rect r="r" b="b" t="t" l="l"/>
            <a:pathLst>
              <a:path h="4591136" w="11301259">
                <a:moveTo>
                  <a:pt x="0" y="0"/>
                </a:moveTo>
                <a:lnTo>
                  <a:pt x="11301259" y="0"/>
                </a:lnTo>
                <a:lnTo>
                  <a:pt x="11301259" y="4591137"/>
                </a:lnTo>
                <a:lnTo>
                  <a:pt x="0" y="45911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67828" y="1703389"/>
            <a:ext cx="16649827" cy="354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6"/>
              </a:lnSpc>
            </a:pPr>
            <a:r>
              <a:rPr lang="en-US" sz="2990" spc="-5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Improving Neural Networks</a:t>
            </a:r>
          </a:p>
          <a:p>
            <a:pPr algn="l" marL="602461" indent="-301231" lvl="1">
              <a:lnSpc>
                <a:spcPts val="3906"/>
              </a:lnSpc>
              <a:buFont typeface="Arial"/>
              <a:buChar char="•"/>
            </a:pPr>
            <a:r>
              <a:rPr lang="en-US" sz="2790" spc="-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enhance the DNN model, we implemented:</a:t>
            </a:r>
          </a:p>
          <a:p>
            <a:pPr algn="l" marL="602461" indent="-301231" lvl="1">
              <a:lnSpc>
                <a:spcPts val="3906"/>
              </a:lnSpc>
              <a:buFont typeface="Arial"/>
              <a:buChar char="•"/>
            </a:pPr>
            <a:r>
              <a:rPr lang="en-US" sz="2790" spc="-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normalization: Used StandardScaler to normalize the features for faster convergence and better performance.</a:t>
            </a:r>
          </a:p>
          <a:p>
            <a:pPr algn="l" marL="602461" indent="-301231" lvl="1">
              <a:lnSpc>
                <a:spcPts val="3906"/>
              </a:lnSpc>
              <a:buFont typeface="Arial"/>
              <a:buChar char="•"/>
            </a:pPr>
            <a:r>
              <a:rPr lang="en-US" sz="2790" spc="-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Regularization: Added dropout layers to reduce overfitting.</a:t>
            </a:r>
          </a:p>
          <a:p>
            <a:pPr algn="l" marL="602461" indent="-301231" lvl="1">
              <a:lnSpc>
                <a:spcPts val="3906"/>
              </a:lnSpc>
              <a:spcBef>
                <a:spcPct val="0"/>
              </a:spcBef>
              <a:buFont typeface="Arial"/>
              <a:buChar char="•"/>
            </a:pPr>
            <a:r>
              <a:rPr lang="en-US" sz="2790" spc="-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Learning rate scheduling: Adjusted learning rates dynamically during training to stabilize training.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</a:p>
        </p:txBody>
      </p:sp>
    </p:spTree>
  </p:cSld>
  <p:clrMapOvr>
    <a:masterClrMapping/>
  </p:clrMapOvr>
  <p:transition spd="fast">
    <p:wipe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9421537" cy="916184"/>
            <a:chOff x="0" y="0"/>
            <a:chExt cx="2481392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1393" cy="241300"/>
            </a:xfrm>
            <a:custGeom>
              <a:avLst/>
              <a:gdLst/>
              <a:ahLst/>
              <a:cxnLst/>
              <a:rect r="r" b="b" t="t" l="l"/>
              <a:pathLst>
                <a:path h="241300" w="2481393">
                  <a:moveTo>
                    <a:pt x="43551" y="0"/>
                  </a:moveTo>
                  <a:lnTo>
                    <a:pt x="2437841" y="0"/>
                  </a:lnTo>
                  <a:cubicBezTo>
                    <a:pt x="2449392" y="0"/>
                    <a:pt x="2460469" y="4588"/>
                    <a:pt x="2468637" y="12756"/>
                  </a:cubicBezTo>
                  <a:cubicBezTo>
                    <a:pt x="2476804" y="20923"/>
                    <a:pt x="2481393" y="32001"/>
                    <a:pt x="2481393" y="43551"/>
                  </a:cubicBezTo>
                  <a:lnTo>
                    <a:pt x="2481393" y="197748"/>
                  </a:lnTo>
                  <a:cubicBezTo>
                    <a:pt x="2481393" y="209299"/>
                    <a:pt x="2476804" y="220376"/>
                    <a:pt x="2468637" y="228544"/>
                  </a:cubicBezTo>
                  <a:cubicBezTo>
                    <a:pt x="2460469" y="236711"/>
                    <a:pt x="2449392" y="241300"/>
                    <a:pt x="2437841" y="241300"/>
                  </a:cubicBezTo>
                  <a:lnTo>
                    <a:pt x="43551" y="241300"/>
                  </a:lnTo>
                  <a:cubicBezTo>
                    <a:pt x="32001" y="241300"/>
                    <a:pt x="20923" y="236711"/>
                    <a:pt x="12756" y="228544"/>
                  </a:cubicBezTo>
                  <a:cubicBezTo>
                    <a:pt x="4588" y="220376"/>
                    <a:pt x="0" y="209299"/>
                    <a:pt x="0" y="197748"/>
                  </a:cubicBezTo>
                  <a:lnTo>
                    <a:pt x="0" y="43551"/>
                  </a:lnTo>
                  <a:cubicBezTo>
                    <a:pt x="0" y="32001"/>
                    <a:pt x="4588" y="20923"/>
                    <a:pt x="12756" y="12756"/>
                  </a:cubicBezTo>
                  <a:cubicBezTo>
                    <a:pt x="20923" y="4588"/>
                    <a:pt x="32001" y="0"/>
                    <a:pt x="4355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81392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Amélioration des Réseaux Neuronaux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702146" y="5656215"/>
            <a:ext cx="11301259" cy="4591136"/>
          </a:xfrm>
          <a:custGeom>
            <a:avLst/>
            <a:gdLst/>
            <a:ahLst/>
            <a:cxnLst/>
            <a:rect r="r" b="b" t="t" l="l"/>
            <a:pathLst>
              <a:path h="4591136" w="11301259">
                <a:moveTo>
                  <a:pt x="0" y="0"/>
                </a:moveTo>
                <a:lnTo>
                  <a:pt x="11301258" y="0"/>
                </a:lnTo>
                <a:lnTo>
                  <a:pt x="11301258" y="4591137"/>
                </a:lnTo>
                <a:lnTo>
                  <a:pt x="0" y="45911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8940" y="1789295"/>
            <a:ext cx="11301259" cy="4591136"/>
          </a:xfrm>
          <a:custGeom>
            <a:avLst/>
            <a:gdLst/>
            <a:ahLst/>
            <a:cxnLst/>
            <a:rect r="r" b="b" t="t" l="l"/>
            <a:pathLst>
              <a:path h="4591136" w="11301259">
                <a:moveTo>
                  <a:pt x="0" y="0"/>
                </a:moveTo>
                <a:lnTo>
                  <a:pt x="11301259" y="0"/>
                </a:lnTo>
                <a:lnTo>
                  <a:pt x="11301259" y="4591137"/>
                </a:lnTo>
                <a:lnTo>
                  <a:pt x="0" y="45911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47390" y="6685232"/>
            <a:ext cx="3140731" cy="2273104"/>
          </a:xfrm>
          <a:custGeom>
            <a:avLst/>
            <a:gdLst/>
            <a:ahLst/>
            <a:cxnLst/>
            <a:rect r="r" b="b" t="t" l="l"/>
            <a:pathLst>
              <a:path h="2273104" w="3140731">
                <a:moveTo>
                  <a:pt x="0" y="0"/>
                </a:moveTo>
                <a:lnTo>
                  <a:pt x="3140732" y="0"/>
                </a:lnTo>
                <a:lnTo>
                  <a:pt x="3140732" y="2273104"/>
                </a:lnTo>
                <a:lnTo>
                  <a:pt x="0" y="2273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</p:spTree>
  </p:cSld>
  <p:clrMapOvr>
    <a:masterClrMapping/>
  </p:clrMapOvr>
  <p:transition spd="fast">
    <p:wipe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13797350" cy="916184"/>
            <a:chOff x="0" y="0"/>
            <a:chExt cx="3633870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33870" cy="241300"/>
            </a:xfrm>
            <a:custGeom>
              <a:avLst/>
              <a:gdLst/>
              <a:ahLst/>
              <a:cxnLst/>
              <a:rect r="r" b="b" t="t" l="l"/>
              <a:pathLst>
                <a:path h="241300" w="3633870">
                  <a:moveTo>
                    <a:pt x="29739" y="0"/>
                  </a:moveTo>
                  <a:lnTo>
                    <a:pt x="3604131" y="0"/>
                  </a:lnTo>
                  <a:cubicBezTo>
                    <a:pt x="3620555" y="0"/>
                    <a:pt x="3633870" y="13315"/>
                    <a:pt x="3633870" y="29739"/>
                  </a:cubicBezTo>
                  <a:lnTo>
                    <a:pt x="3633870" y="211560"/>
                  </a:lnTo>
                  <a:cubicBezTo>
                    <a:pt x="3633870" y="219448"/>
                    <a:pt x="3630737" y="227012"/>
                    <a:pt x="3625160" y="232589"/>
                  </a:cubicBezTo>
                  <a:cubicBezTo>
                    <a:pt x="3619583" y="238166"/>
                    <a:pt x="3612018" y="241300"/>
                    <a:pt x="3604131" y="241300"/>
                  </a:cubicBezTo>
                  <a:lnTo>
                    <a:pt x="29739" y="241300"/>
                  </a:lnTo>
                  <a:cubicBezTo>
                    <a:pt x="21852" y="241300"/>
                    <a:pt x="14288" y="238166"/>
                    <a:pt x="8710" y="232589"/>
                  </a:cubicBezTo>
                  <a:cubicBezTo>
                    <a:pt x="3133" y="227012"/>
                    <a:pt x="0" y="219448"/>
                    <a:pt x="0" y="211560"/>
                  </a:cubicBezTo>
                  <a:lnTo>
                    <a:pt x="0" y="29739"/>
                  </a:lnTo>
                  <a:cubicBezTo>
                    <a:pt x="0" y="13315"/>
                    <a:pt x="13315" y="0"/>
                    <a:pt x="29739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633870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Exploration avec Réseaux Neuronaux Profonds (DNN)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60753" y="2196130"/>
            <a:ext cx="16698547" cy="637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0"/>
              </a:lnSpc>
            </a:pPr>
            <a:r>
              <a:rPr lang="en-US" sz="3079" spc="-6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Switching to Support Vector Machines (SVM)</a:t>
            </a:r>
          </a:p>
          <a:p>
            <a:pPr algn="l" marL="578445" indent="-289222" lvl="1">
              <a:lnSpc>
                <a:spcPts val="3750"/>
              </a:lnSpc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Based on the complexity and computational requirements of DNNs, we decided to explore a simpler model: Support Vector Machines (SVM).</a:t>
            </a:r>
          </a:p>
          <a:p>
            <a:pPr algn="l" marL="578445" indent="-289222" lvl="1">
              <a:lnSpc>
                <a:spcPts val="3750"/>
              </a:lnSpc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SVM?</a:t>
            </a:r>
          </a:p>
          <a:p>
            <a:pPr algn="l" marL="578445" indent="-289222" lvl="1">
              <a:lnSpc>
                <a:spcPts val="3750"/>
              </a:lnSpc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SVMs are effective for smaller datasets and can handle multi-class classification using a one-vs-rest (OVR) approach.</a:t>
            </a:r>
          </a:p>
          <a:p>
            <a:pPr algn="l" marL="578445" indent="-289222" lvl="1">
              <a:lnSpc>
                <a:spcPts val="3750"/>
              </a:lnSpc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They perform well with properly scaled data and nonlinear kernels like RBF, which can handle complex boundaries between classes.</a:t>
            </a:r>
          </a:p>
          <a:p>
            <a:pPr algn="l" marL="578445" indent="-289222" lvl="1">
              <a:lnSpc>
                <a:spcPts val="3750"/>
              </a:lnSpc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Implementation:</a:t>
            </a:r>
          </a:p>
          <a:p>
            <a:pPr algn="l" marL="578445" indent="-289222" lvl="1">
              <a:lnSpc>
                <a:spcPts val="3750"/>
              </a:lnSpc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Used StandardScaler to normalize features (X, Y, Z).</a:t>
            </a:r>
          </a:p>
          <a:p>
            <a:pPr algn="l" marL="578445" indent="-289222" lvl="1">
              <a:lnSpc>
                <a:spcPts val="3750"/>
              </a:lnSpc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Trained an SVM classifier with the RBF kernel and evaluated it on validation and test sets.</a:t>
            </a:r>
          </a:p>
          <a:p>
            <a:pPr algn="l" marL="578445" indent="-289222" lvl="1">
              <a:lnSpc>
                <a:spcPts val="3750"/>
              </a:lnSpc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Evaluated performance using accuracy, classification reports, and confusion matrices.</a:t>
            </a:r>
          </a:p>
          <a:p>
            <a:pPr algn="l">
              <a:lnSpc>
                <a:spcPts val="375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</p:spTree>
  </p:cSld>
  <p:clrMapOvr>
    <a:masterClrMapping/>
  </p:clrMapOvr>
  <p:transition spd="fast">
    <p:wipe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13797350" cy="916184"/>
            <a:chOff x="0" y="0"/>
            <a:chExt cx="3633870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33870" cy="241300"/>
            </a:xfrm>
            <a:custGeom>
              <a:avLst/>
              <a:gdLst/>
              <a:ahLst/>
              <a:cxnLst/>
              <a:rect r="r" b="b" t="t" l="l"/>
              <a:pathLst>
                <a:path h="241300" w="3633870">
                  <a:moveTo>
                    <a:pt x="29739" y="0"/>
                  </a:moveTo>
                  <a:lnTo>
                    <a:pt x="3604131" y="0"/>
                  </a:lnTo>
                  <a:cubicBezTo>
                    <a:pt x="3620555" y="0"/>
                    <a:pt x="3633870" y="13315"/>
                    <a:pt x="3633870" y="29739"/>
                  </a:cubicBezTo>
                  <a:lnTo>
                    <a:pt x="3633870" y="211560"/>
                  </a:lnTo>
                  <a:cubicBezTo>
                    <a:pt x="3633870" y="219448"/>
                    <a:pt x="3630737" y="227012"/>
                    <a:pt x="3625160" y="232589"/>
                  </a:cubicBezTo>
                  <a:cubicBezTo>
                    <a:pt x="3619583" y="238166"/>
                    <a:pt x="3612018" y="241300"/>
                    <a:pt x="3604131" y="241300"/>
                  </a:cubicBezTo>
                  <a:lnTo>
                    <a:pt x="29739" y="241300"/>
                  </a:lnTo>
                  <a:cubicBezTo>
                    <a:pt x="21852" y="241300"/>
                    <a:pt x="14288" y="238166"/>
                    <a:pt x="8710" y="232589"/>
                  </a:cubicBezTo>
                  <a:cubicBezTo>
                    <a:pt x="3133" y="227012"/>
                    <a:pt x="0" y="219448"/>
                    <a:pt x="0" y="211560"/>
                  </a:cubicBezTo>
                  <a:lnTo>
                    <a:pt x="0" y="29739"/>
                  </a:lnTo>
                  <a:cubicBezTo>
                    <a:pt x="0" y="13315"/>
                    <a:pt x="13315" y="0"/>
                    <a:pt x="29739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633870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Exploration avec Réseaux Neuronaux Profonds (DNN)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64103" y="2099654"/>
            <a:ext cx="6720315" cy="7800790"/>
          </a:xfrm>
          <a:custGeom>
            <a:avLst/>
            <a:gdLst/>
            <a:ahLst/>
            <a:cxnLst/>
            <a:rect r="r" b="b" t="t" l="l"/>
            <a:pathLst>
              <a:path h="7800790" w="6720315">
                <a:moveTo>
                  <a:pt x="0" y="0"/>
                </a:moveTo>
                <a:lnTo>
                  <a:pt x="6720315" y="0"/>
                </a:lnTo>
                <a:lnTo>
                  <a:pt x="6720315" y="7800790"/>
                </a:lnTo>
                <a:lnTo>
                  <a:pt x="0" y="78007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3024579"/>
            <a:ext cx="7515619" cy="5652140"/>
          </a:xfrm>
          <a:custGeom>
            <a:avLst/>
            <a:gdLst/>
            <a:ahLst/>
            <a:cxnLst/>
            <a:rect r="r" b="b" t="t" l="l"/>
            <a:pathLst>
              <a:path h="5652140" w="7515619">
                <a:moveTo>
                  <a:pt x="0" y="0"/>
                </a:moveTo>
                <a:lnTo>
                  <a:pt x="7515619" y="0"/>
                </a:lnTo>
                <a:lnTo>
                  <a:pt x="7515619" y="5652140"/>
                </a:lnTo>
                <a:lnTo>
                  <a:pt x="0" y="56521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</p:txBody>
      </p:sp>
    </p:spTree>
  </p:cSld>
  <p:clrMapOvr>
    <a:masterClrMapping/>
  </p:clrMapOvr>
  <p:transition spd="fast">
    <p:wipe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8372365" cy="916184"/>
            <a:chOff x="0" y="0"/>
            <a:chExt cx="2205067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05068" cy="241300"/>
            </a:xfrm>
            <a:custGeom>
              <a:avLst/>
              <a:gdLst/>
              <a:ahLst/>
              <a:cxnLst/>
              <a:rect r="r" b="b" t="t" l="l"/>
              <a:pathLst>
                <a:path h="241300" w="2205068">
                  <a:moveTo>
                    <a:pt x="49009" y="0"/>
                  </a:moveTo>
                  <a:lnTo>
                    <a:pt x="2156059" y="0"/>
                  </a:lnTo>
                  <a:cubicBezTo>
                    <a:pt x="2169057" y="0"/>
                    <a:pt x="2181522" y="5163"/>
                    <a:pt x="2190713" y="14354"/>
                  </a:cubicBezTo>
                  <a:cubicBezTo>
                    <a:pt x="2199904" y="23545"/>
                    <a:pt x="2205068" y="36011"/>
                    <a:pt x="2205068" y="49009"/>
                  </a:cubicBezTo>
                  <a:lnTo>
                    <a:pt x="2205068" y="192291"/>
                  </a:lnTo>
                  <a:cubicBezTo>
                    <a:pt x="2205068" y="205289"/>
                    <a:pt x="2199904" y="217754"/>
                    <a:pt x="2190713" y="226945"/>
                  </a:cubicBezTo>
                  <a:cubicBezTo>
                    <a:pt x="2181522" y="236136"/>
                    <a:pt x="2169057" y="241300"/>
                    <a:pt x="2156059" y="241300"/>
                  </a:cubicBezTo>
                  <a:lnTo>
                    <a:pt x="49009" y="241300"/>
                  </a:lnTo>
                  <a:cubicBezTo>
                    <a:pt x="36011" y="241300"/>
                    <a:pt x="23545" y="236136"/>
                    <a:pt x="14354" y="226945"/>
                  </a:cubicBezTo>
                  <a:cubicBezTo>
                    <a:pt x="5163" y="217754"/>
                    <a:pt x="0" y="205289"/>
                    <a:pt x="0" y="192291"/>
                  </a:cubicBezTo>
                  <a:lnTo>
                    <a:pt x="0" y="49009"/>
                  </a:lnTo>
                  <a:cubicBezTo>
                    <a:pt x="0" y="36011"/>
                    <a:pt x="5163" y="23545"/>
                    <a:pt x="14354" y="14354"/>
                  </a:cubicBezTo>
                  <a:cubicBezTo>
                    <a:pt x="23545" y="5163"/>
                    <a:pt x="36011" y="0"/>
                    <a:pt x="49009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205067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Conversion du Modèle en TFLite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5850649"/>
            <a:ext cx="11301259" cy="2867694"/>
          </a:xfrm>
          <a:custGeom>
            <a:avLst/>
            <a:gdLst/>
            <a:ahLst/>
            <a:cxnLst/>
            <a:rect r="r" b="b" t="t" l="l"/>
            <a:pathLst>
              <a:path h="2867694" w="11301259">
                <a:moveTo>
                  <a:pt x="0" y="0"/>
                </a:moveTo>
                <a:lnTo>
                  <a:pt x="11301259" y="0"/>
                </a:lnTo>
                <a:lnTo>
                  <a:pt x="11301259" y="2867695"/>
                </a:lnTo>
                <a:lnTo>
                  <a:pt x="0" y="28676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0753" y="2224705"/>
            <a:ext cx="16698547" cy="317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6855" indent="-278428" lvl="1">
              <a:lnSpc>
                <a:spcPts val="3610"/>
              </a:lnSpc>
              <a:buFont typeface="Arial"/>
              <a:buChar char="•"/>
            </a:pPr>
            <a:r>
              <a:rPr lang="en-US" sz="2579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 modèle DNN amélioré </a:t>
            </a:r>
            <a:r>
              <a:rPr lang="en-US" sz="2579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été converti en un format TFLite pour un déploiement efficace sur des systèmes embarqués (STM32F407VG via STM32Cube.AI).</a:t>
            </a:r>
          </a:p>
          <a:p>
            <a:pPr algn="l" marL="556855" indent="-278428" lvl="1">
              <a:lnSpc>
                <a:spcPts val="3610"/>
              </a:lnSpc>
              <a:buFont typeface="Arial"/>
              <a:buChar char="•"/>
            </a:pPr>
            <a:r>
              <a:rPr lang="en-US" sz="2579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lang="en-US" sz="2579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tapes :</a:t>
            </a:r>
          </a:p>
          <a:p>
            <a:pPr algn="l" marL="1113710" indent="-371237" lvl="2">
              <a:lnSpc>
                <a:spcPts val="3610"/>
              </a:lnSpc>
              <a:buFont typeface="Arial"/>
              <a:buChar char="⚬"/>
            </a:pPr>
            <a:r>
              <a:rPr lang="en-US" sz="2579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Sauvegarde du modèle au format Keras.</a:t>
            </a:r>
          </a:p>
          <a:p>
            <a:pPr algn="l" marL="1113710" indent="-371237" lvl="2">
              <a:lnSpc>
                <a:spcPts val="3610"/>
              </a:lnSpc>
              <a:buFont typeface="Arial"/>
              <a:buChar char="⚬"/>
            </a:pPr>
            <a:r>
              <a:rPr lang="en-US" sz="2579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Conve</a:t>
            </a:r>
            <a:r>
              <a:rPr lang="en-US" sz="2579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rsion en .tflite avec optimisation (tf.lite.Optimize.DEFAULT).</a:t>
            </a:r>
          </a:p>
          <a:p>
            <a:pPr algn="l" marL="1113710" indent="-371237" lvl="2">
              <a:lnSpc>
                <a:spcPts val="3610"/>
              </a:lnSpc>
              <a:buFont typeface="Arial"/>
              <a:buChar char="⚬"/>
            </a:pPr>
            <a:r>
              <a:rPr lang="en-US" sz="2579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Sauvegarde du modèle final : dnn_model.tflite.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</a:p>
        </p:txBody>
      </p:sp>
    </p:spTree>
  </p:cSld>
  <p:clrMapOvr>
    <a:masterClrMapping/>
  </p:clrMapOvr>
  <p:transition spd="fast">
    <p:wipe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2150393" y="-1597808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4754144" y="7087147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63160" y="1641132"/>
            <a:ext cx="6760246" cy="124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Plan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2566896" y="4065358"/>
            <a:ext cx="631672" cy="560465"/>
          </a:xfrm>
          <a:custGeom>
            <a:avLst/>
            <a:gdLst/>
            <a:ahLst/>
            <a:cxnLst/>
            <a:rect r="r" b="b" t="t" l="l"/>
            <a:pathLst>
              <a:path h="560465" w="631672">
                <a:moveTo>
                  <a:pt x="0" y="0"/>
                </a:moveTo>
                <a:lnTo>
                  <a:pt x="631671" y="0"/>
                </a:lnTo>
                <a:lnTo>
                  <a:pt x="631671" y="560465"/>
                </a:lnTo>
                <a:lnTo>
                  <a:pt x="0" y="560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2566896" y="5224681"/>
            <a:ext cx="631672" cy="560465"/>
          </a:xfrm>
          <a:custGeom>
            <a:avLst/>
            <a:gdLst/>
            <a:ahLst/>
            <a:cxnLst/>
            <a:rect r="r" b="b" t="t" l="l"/>
            <a:pathLst>
              <a:path h="560465" w="631672">
                <a:moveTo>
                  <a:pt x="0" y="0"/>
                </a:moveTo>
                <a:lnTo>
                  <a:pt x="631671" y="0"/>
                </a:lnTo>
                <a:lnTo>
                  <a:pt x="631671" y="560465"/>
                </a:lnTo>
                <a:lnTo>
                  <a:pt x="0" y="560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2566896" y="6485003"/>
            <a:ext cx="631672" cy="560465"/>
          </a:xfrm>
          <a:custGeom>
            <a:avLst/>
            <a:gdLst/>
            <a:ahLst/>
            <a:cxnLst/>
            <a:rect r="r" b="b" t="t" l="l"/>
            <a:pathLst>
              <a:path h="560465" w="631672">
                <a:moveTo>
                  <a:pt x="0" y="0"/>
                </a:moveTo>
                <a:lnTo>
                  <a:pt x="631671" y="0"/>
                </a:lnTo>
                <a:lnTo>
                  <a:pt x="631671" y="560465"/>
                </a:lnTo>
                <a:lnTo>
                  <a:pt x="0" y="560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95017" y="3983089"/>
            <a:ext cx="7662152" cy="62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9"/>
              </a:lnSpc>
              <a:spcBef>
                <a:spcPct val="0"/>
              </a:spcBef>
            </a:pPr>
            <a:r>
              <a:rPr lang="en-US" sz="3528" spc="-7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95017" y="5142412"/>
            <a:ext cx="9975585" cy="62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9"/>
              </a:lnSpc>
              <a:spcBef>
                <a:spcPct val="0"/>
              </a:spcBef>
            </a:pPr>
            <a:r>
              <a:rPr lang="en-US" sz="3528" spc="-7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Modèle de réseau de neurones profond (DNN)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95017" y="6410341"/>
            <a:ext cx="8098278" cy="62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9"/>
              </a:lnSpc>
              <a:spcBef>
                <a:spcPct val="0"/>
              </a:spcBef>
            </a:pPr>
            <a:r>
              <a:rPr lang="en-US" sz="3528" spc="-7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Implémentation sur STM32F407VG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13097" y="3983089"/>
            <a:ext cx="817011" cy="62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39"/>
              </a:lnSpc>
              <a:spcBef>
                <a:spcPct val="0"/>
              </a:spcBef>
            </a:pPr>
            <a:r>
              <a:rPr lang="en-US" sz="3528" spc="-7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13097" y="5142412"/>
            <a:ext cx="817011" cy="62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39"/>
              </a:lnSpc>
              <a:spcBef>
                <a:spcPct val="0"/>
              </a:spcBef>
            </a:pPr>
            <a:r>
              <a:rPr lang="en-US" sz="3528" spc="-7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13097" y="6410341"/>
            <a:ext cx="817011" cy="62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39"/>
              </a:lnSpc>
              <a:spcBef>
                <a:spcPct val="0"/>
              </a:spcBef>
            </a:pPr>
            <a:r>
              <a:rPr lang="en-US" sz="3528" spc="-7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</p:spTree>
  </p:cSld>
  <p:clrMapOvr>
    <a:masterClrMapping/>
  </p:clrMapOvr>
  <p:transition spd="fast">
    <p:wipe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751090" y="1897973"/>
            <a:ext cx="10511830" cy="6491055"/>
          </a:xfrm>
          <a:custGeom>
            <a:avLst/>
            <a:gdLst/>
            <a:ahLst/>
            <a:cxnLst/>
            <a:rect r="r" b="b" t="t" l="l"/>
            <a:pathLst>
              <a:path h="6491055" w="10511830">
                <a:moveTo>
                  <a:pt x="0" y="0"/>
                </a:moveTo>
                <a:lnTo>
                  <a:pt x="10511830" y="0"/>
                </a:lnTo>
                <a:lnTo>
                  <a:pt x="10511830" y="6491054"/>
                </a:lnTo>
                <a:lnTo>
                  <a:pt x="0" y="6491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62663" y="4021446"/>
            <a:ext cx="12082488" cy="279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IMPLÉMENTATION SUR STM32F407VG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</a:p>
        </p:txBody>
      </p:sp>
    </p:spTree>
  </p:cSld>
  <p:clrMapOvr>
    <a:masterClrMapping/>
  </p:clrMapOvr>
  <p:transition spd="fast">
    <p:wipe dir="l"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9895566" cy="916184"/>
            <a:chOff x="0" y="0"/>
            <a:chExt cx="2606240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06240" cy="241300"/>
            </a:xfrm>
            <a:custGeom>
              <a:avLst/>
              <a:gdLst/>
              <a:ahLst/>
              <a:cxnLst/>
              <a:rect r="r" b="b" t="t" l="l"/>
              <a:pathLst>
                <a:path h="241300" w="2606240">
                  <a:moveTo>
                    <a:pt x="41465" y="0"/>
                  </a:moveTo>
                  <a:lnTo>
                    <a:pt x="2564774" y="0"/>
                  </a:lnTo>
                  <a:cubicBezTo>
                    <a:pt x="2575772" y="0"/>
                    <a:pt x="2586318" y="4369"/>
                    <a:pt x="2594095" y="12145"/>
                  </a:cubicBezTo>
                  <a:cubicBezTo>
                    <a:pt x="2601871" y="19921"/>
                    <a:pt x="2606240" y="30468"/>
                    <a:pt x="2606240" y="41465"/>
                  </a:cubicBezTo>
                  <a:lnTo>
                    <a:pt x="2606240" y="199834"/>
                  </a:lnTo>
                  <a:cubicBezTo>
                    <a:pt x="2606240" y="210832"/>
                    <a:pt x="2601871" y="221378"/>
                    <a:pt x="2594095" y="229155"/>
                  </a:cubicBezTo>
                  <a:cubicBezTo>
                    <a:pt x="2586318" y="236931"/>
                    <a:pt x="2575772" y="241300"/>
                    <a:pt x="2564774" y="241300"/>
                  </a:cubicBezTo>
                  <a:lnTo>
                    <a:pt x="41465" y="241300"/>
                  </a:lnTo>
                  <a:cubicBezTo>
                    <a:pt x="30468" y="241300"/>
                    <a:pt x="19921" y="236931"/>
                    <a:pt x="12145" y="229155"/>
                  </a:cubicBezTo>
                  <a:cubicBezTo>
                    <a:pt x="4369" y="221378"/>
                    <a:pt x="0" y="210832"/>
                    <a:pt x="0" y="199834"/>
                  </a:cubicBezTo>
                  <a:lnTo>
                    <a:pt x="0" y="41465"/>
                  </a:lnTo>
                  <a:cubicBezTo>
                    <a:pt x="0" y="30468"/>
                    <a:pt x="4369" y="19921"/>
                    <a:pt x="12145" y="12145"/>
                  </a:cubicBezTo>
                  <a:cubicBezTo>
                    <a:pt x="19921" y="4369"/>
                    <a:pt x="30468" y="0"/>
                    <a:pt x="41465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06240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explication de code stm32cubeide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94006" y="2622870"/>
            <a:ext cx="7242682" cy="5041259"/>
          </a:xfrm>
          <a:custGeom>
            <a:avLst/>
            <a:gdLst/>
            <a:ahLst/>
            <a:cxnLst/>
            <a:rect r="r" b="b" t="t" l="l"/>
            <a:pathLst>
              <a:path h="5041259" w="7242682">
                <a:moveTo>
                  <a:pt x="0" y="0"/>
                </a:moveTo>
                <a:lnTo>
                  <a:pt x="7242682" y="0"/>
                </a:lnTo>
                <a:lnTo>
                  <a:pt x="7242682" y="5041260"/>
                </a:lnTo>
                <a:lnTo>
                  <a:pt x="0" y="50412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0753" y="1703389"/>
            <a:ext cx="16698547" cy="49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445" indent="-289222" lvl="1">
              <a:lnSpc>
                <a:spcPts val="3750"/>
              </a:lnSpc>
              <a:spcBef>
                <a:spcPct val="0"/>
              </a:spcBef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inclure les libreries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7320131" y="3850044"/>
            <a:ext cx="319836" cy="1293456"/>
          </a:xfrm>
          <a:custGeom>
            <a:avLst/>
            <a:gdLst/>
            <a:ahLst/>
            <a:cxnLst/>
            <a:rect r="r" b="b" t="t" l="l"/>
            <a:pathLst>
              <a:path h="1293456" w="319836">
                <a:moveTo>
                  <a:pt x="0" y="0"/>
                </a:moveTo>
                <a:lnTo>
                  <a:pt x="319836" y="0"/>
                </a:lnTo>
                <a:lnTo>
                  <a:pt x="319836" y="1293456"/>
                </a:lnTo>
                <a:lnTo>
                  <a:pt x="0" y="12934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5715436" y="5143500"/>
            <a:ext cx="274094" cy="1108466"/>
          </a:xfrm>
          <a:custGeom>
            <a:avLst/>
            <a:gdLst/>
            <a:ahLst/>
            <a:cxnLst/>
            <a:rect r="r" b="b" t="t" l="l"/>
            <a:pathLst>
              <a:path h="1108466" w="274094">
                <a:moveTo>
                  <a:pt x="0" y="0"/>
                </a:moveTo>
                <a:lnTo>
                  <a:pt x="274093" y="0"/>
                </a:lnTo>
                <a:lnTo>
                  <a:pt x="274093" y="1108466"/>
                </a:lnTo>
                <a:lnTo>
                  <a:pt x="0" y="1108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834005" y="4173239"/>
            <a:ext cx="43570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middlewares libreries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89529" y="5372100"/>
            <a:ext cx="43570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 cube AI libreries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56458" y="6377658"/>
            <a:ext cx="562317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Accelerometre librerie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0800000">
            <a:off x="5630321" y="6251966"/>
            <a:ext cx="222162" cy="898448"/>
          </a:xfrm>
          <a:custGeom>
            <a:avLst/>
            <a:gdLst/>
            <a:ahLst/>
            <a:cxnLst/>
            <a:rect r="r" b="b" t="t" l="l"/>
            <a:pathLst>
              <a:path h="898448" w="222162">
                <a:moveTo>
                  <a:pt x="0" y="0"/>
                </a:moveTo>
                <a:lnTo>
                  <a:pt x="222161" y="0"/>
                </a:lnTo>
                <a:lnTo>
                  <a:pt x="222161" y="898448"/>
                </a:lnTo>
                <a:lnTo>
                  <a:pt x="0" y="898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9895566" cy="916184"/>
            <a:chOff x="0" y="0"/>
            <a:chExt cx="2606240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06240" cy="241300"/>
            </a:xfrm>
            <a:custGeom>
              <a:avLst/>
              <a:gdLst/>
              <a:ahLst/>
              <a:cxnLst/>
              <a:rect r="r" b="b" t="t" l="l"/>
              <a:pathLst>
                <a:path h="241300" w="2606240">
                  <a:moveTo>
                    <a:pt x="41465" y="0"/>
                  </a:moveTo>
                  <a:lnTo>
                    <a:pt x="2564774" y="0"/>
                  </a:lnTo>
                  <a:cubicBezTo>
                    <a:pt x="2575772" y="0"/>
                    <a:pt x="2586318" y="4369"/>
                    <a:pt x="2594095" y="12145"/>
                  </a:cubicBezTo>
                  <a:cubicBezTo>
                    <a:pt x="2601871" y="19921"/>
                    <a:pt x="2606240" y="30468"/>
                    <a:pt x="2606240" y="41465"/>
                  </a:cubicBezTo>
                  <a:lnTo>
                    <a:pt x="2606240" y="199834"/>
                  </a:lnTo>
                  <a:cubicBezTo>
                    <a:pt x="2606240" y="210832"/>
                    <a:pt x="2601871" y="221378"/>
                    <a:pt x="2594095" y="229155"/>
                  </a:cubicBezTo>
                  <a:cubicBezTo>
                    <a:pt x="2586318" y="236931"/>
                    <a:pt x="2575772" y="241300"/>
                    <a:pt x="2564774" y="241300"/>
                  </a:cubicBezTo>
                  <a:lnTo>
                    <a:pt x="41465" y="241300"/>
                  </a:lnTo>
                  <a:cubicBezTo>
                    <a:pt x="30468" y="241300"/>
                    <a:pt x="19921" y="236931"/>
                    <a:pt x="12145" y="229155"/>
                  </a:cubicBezTo>
                  <a:cubicBezTo>
                    <a:pt x="4369" y="221378"/>
                    <a:pt x="0" y="210832"/>
                    <a:pt x="0" y="199834"/>
                  </a:cubicBezTo>
                  <a:lnTo>
                    <a:pt x="0" y="41465"/>
                  </a:lnTo>
                  <a:cubicBezTo>
                    <a:pt x="0" y="30468"/>
                    <a:pt x="4369" y="19921"/>
                    <a:pt x="12145" y="12145"/>
                  </a:cubicBezTo>
                  <a:cubicBezTo>
                    <a:pt x="19921" y="4369"/>
                    <a:pt x="30468" y="0"/>
                    <a:pt x="41465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06240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explication de code stm32cubeide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94006" y="2312006"/>
            <a:ext cx="7242682" cy="5041259"/>
          </a:xfrm>
          <a:custGeom>
            <a:avLst/>
            <a:gdLst/>
            <a:ahLst/>
            <a:cxnLst/>
            <a:rect r="r" b="b" t="t" l="l"/>
            <a:pathLst>
              <a:path h="5041259" w="7242682">
                <a:moveTo>
                  <a:pt x="0" y="0"/>
                </a:moveTo>
                <a:lnTo>
                  <a:pt x="7242682" y="0"/>
                </a:lnTo>
                <a:lnTo>
                  <a:pt x="7242682" y="5041259"/>
                </a:lnTo>
                <a:lnTo>
                  <a:pt x="0" y="50412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7320131" y="3539180"/>
            <a:ext cx="319836" cy="1293456"/>
          </a:xfrm>
          <a:custGeom>
            <a:avLst/>
            <a:gdLst/>
            <a:ahLst/>
            <a:cxnLst/>
            <a:rect r="r" b="b" t="t" l="l"/>
            <a:pathLst>
              <a:path h="1293456" w="319836">
                <a:moveTo>
                  <a:pt x="0" y="0"/>
                </a:moveTo>
                <a:lnTo>
                  <a:pt x="319836" y="0"/>
                </a:lnTo>
                <a:lnTo>
                  <a:pt x="319836" y="1293456"/>
                </a:lnTo>
                <a:lnTo>
                  <a:pt x="0" y="12934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715436" y="4832636"/>
            <a:ext cx="274094" cy="1108466"/>
          </a:xfrm>
          <a:custGeom>
            <a:avLst/>
            <a:gdLst/>
            <a:ahLst/>
            <a:cxnLst/>
            <a:rect r="r" b="b" t="t" l="l"/>
            <a:pathLst>
              <a:path h="1108466" w="274094">
                <a:moveTo>
                  <a:pt x="0" y="0"/>
                </a:moveTo>
                <a:lnTo>
                  <a:pt x="274093" y="0"/>
                </a:lnTo>
                <a:lnTo>
                  <a:pt x="274093" y="1108466"/>
                </a:lnTo>
                <a:lnTo>
                  <a:pt x="0" y="1108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56458" y="6066794"/>
            <a:ext cx="562317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Accelerometre librerie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800000">
            <a:off x="5630321" y="5941102"/>
            <a:ext cx="222162" cy="898448"/>
          </a:xfrm>
          <a:custGeom>
            <a:avLst/>
            <a:gdLst/>
            <a:ahLst/>
            <a:cxnLst/>
            <a:rect r="r" b="b" t="t" l="l"/>
            <a:pathLst>
              <a:path h="898448" w="222162">
                <a:moveTo>
                  <a:pt x="0" y="0"/>
                </a:moveTo>
                <a:lnTo>
                  <a:pt x="222161" y="0"/>
                </a:lnTo>
                <a:lnTo>
                  <a:pt x="222161" y="898448"/>
                </a:lnTo>
                <a:lnTo>
                  <a:pt x="0" y="898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08226" y="8454524"/>
            <a:ext cx="6811905" cy="1152162"/>
          </a:xfrm>
          <a:custGeom>
            <a:avLst/>
            <a:gdLst/>
            <a:ahLst/>
            <a:cxnLst/>
            <a:rect r="r" b="b" t="t" l="l"/>
            <a:pathLst>
              <a:path h="1152162" w="6811905">
                <a:moveTo>
                  <a:pt x="0" y="0"/>
                </a:moveTo>
                <a:lnTo>
                  <a:pt x="6811905" y="0"/>
                </a:lnTo>
                <a:lnTo>
                  <a:pt x="6811905" y="1152162"/>
                </a:lnTo>
                <a:lnTo>
                  <a:pt x="0" y="11521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60753" y="1703389"/>
            <a:ext cx="16698547" cy="49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445" indent="-289222" lvl="1">
              <a:lnSpc>
                <a:spcPts val="3750"/>
              </a:lnSpc>
              <a:spcBef>
                <a:spcPct val="0"/>
              </a:spcBef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inclure les libreries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34005" y="3862375"/>
            <a:ext cx="43570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middlewares libreries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89529" y="5061236"/>
            <a:ext cx="43570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 cube AI libreries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4006" y="7667590"/>
            <a:ext cx="16698547" cy="49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445" indent="-289222" lvl="1">
              <a:lnSpc>
                <a:spcPts val="3750"/>
              </a:lnSpc>
              <a:spcBef>
                <a:spcPct val="0"/>
              </a:spcBef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Accelerometer Configuration and Initialization: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81033" y="8173419"/>
            <a:ext cx="9578267" cy="193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802" indent="-272901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myAccConfigDef: Struct to define accelerometer settings (data rate, scale, etc.).</a:t>
            </a:r>
          </a:p>
          <a:p>
            <a:pPr algn="l" marL="545802" indent="-272901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myData: Struct to store scaled accelerometer data (X, Y, Z values).</a:t>
            </a:r>
          </a:p>
        </p:txBody>
      </p:sp>
    </p:spTree>
  </p:cSld>
  <p:clrMapOvr>
    <a:masterClrMapping/>
  </p:clrMapOvr>
  <p:transition spd="fast">
    <p:wipe dir="l"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9895566" cy="916184"/>
            <a:chOff x="0" y="0"/>
            <a:chExt cx="2606240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06240" cy="241300"/>
            </a:xfrm>
            <a:custGeom>
              <a:avLst/>
              <a:gdLst/>
              <a:ahLst/>
              <a:cxnLst/>
              <a:rect r="r" b="b" t="t" l="l"/>
              <a:pathLst>
                <a:path h="241300" w="2606240">
                  <a:moveTo>
                    <a:pt x="41465" y="0"/>
                  </a:moveTo>
                  <a:lnTo>
                    <a:pt x="2564774" y="0"/>
                  </a:lnTo>
                  <a:cubicBezTo>
                    <a:pt x="2575772" y="0"/>
                    <a:pt x="2586318" y="4369"/>
                    <a:pt x="2594095" y="12145"/>
                  </a:cubicBezTo>
                  <a:cubicBezTo>
                    <a:pt x="2601871" y="19921"/>
                    <a:pt x="2606240" y="30468"/>
                    <a:pt x="2606240" y="41465"/>
                  </a:cubicBezTo>
                  <a:lnTo>
                    <a:pt x="2606240" y="199834"/>
                  </a:lnTo>
                  <a:cubicBezTo>
                    <a:pt x="2606240" y="210832"/>
                    <a:pt x="2601871" y="221378"/>
                    <a:pt x="2594095" y="229155"/>
                  </a:cubicBezTo>
                  <a:cubicBezTo>
                    <a:pt x="2586318" y="236931"/>
                    <a:pt x="2575772" y="241300"/>
                    <a:pt x="2564774" y="241300"/>
                  </a:cubicBezTo>
                  <a:lnTo>
                    <a:pt x="41465" y="241300"/>
                  </a:lnTo>
                  <a:cubicBezTo>
                    <a:pt x="30468" y="241300"/>
                    <a:pt x="19921" y="236931"/>
                    <a:pt x="12145" y="229155"/>
                  </a:cubicBezTo>
                  <a:cubicBezTo>
                    <a:pt x="4369" y="221378"/>
                    <a:pt x="0" y="210832"/>
                    <a:pt x="0" y="199834"/>
                  </a:cubicBezTo>
                  <a:lnTo>
                    <a:pt x="0" y="41465"/>
                  </a:lnTo>
                  <a:cubicBezTo>
                    <a:pt x="0" y="30468"/>
                    <a:pt x="4369" y="19921"/>
                    <a:pt x="12145" y="12145"/>
                  </a:cubicBezTo>
                  <a:cubicBezTo>
                    <a:pt x="19921" y="4369"/>
                    <a:pt x="30468" y="0"/>
                    <a:pt x="41465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06240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explication de code stm32cubeide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41530" y="3399843"/>
            <a:ext cx="10542837" cy="1306513"/>
          </a:xfrm>
          <a:custGeom>
            <a:avLst/>
            <a:gdLst/>
            <a:ahLst/>
            <a:cxnLst/>
            <a:rect r="r" b="b" t="t" l="l"/>
            <a:pathLst>
              <a:path h="1306513" w="10542837">
                <a:moveTo>
                  <a:pt x="0" y="0"/>
                </a:moveTo>
                <a:lnTo>
                  <a:pt x="10542837" y="0"/>
                </a:lnTo>
                <a:lnTo>
                  <a:pt x="10542837" y="1306513"/>
                </a:lnTo>
                <a:lnTo>
                  <a:pt x="0" y="13065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69262" y="6073292"/>
            <a:ext cx="10481528" cy="4174060"/>
          </a:xfrm>
          <a:custGeom>
            <a:avLst/>
            <a:gdLst/>
            <a:ahLst/>
            <a:cxnLst/>
            <a:rect r="r" b="b" t="t" l="l"/>
            <a:pathLst>
              <a:path h="4174060" w="10481528">
                <a:moveTo>
                  <a:pt x="0" y="0"/>
                </a:moveTo>
                <a:lnTo>
                  <a:pt x="10481529" y="0"/>
                </a:lnTo>
                <a:lnTo>
                  <a:pt x="10481529" y="4174060"/>
                </a:lnTo>
                <a:lnTo>
                  <a:pt x="0" y="4174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0753" y="1703389"/>
            <a:ext cx="16698547" cy="144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445" indent="-289222" lvl="1">
              <a:lnSpc>
                <a:spcPts val="37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9" spc="-5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Définition des buffers d'activation et d'entrée/sortie </a:t>
            </a: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:Réserve la mémoire alignée pour les activations internes du réseau neuronal, les données d'entrée (features comme X, Y, Z) et les sorties (probabilités pour les classes).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0753" y="4953000"/>
            <a:ext cx="16698547" cy="97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445" indent="-289222" lvl="1">
              <a:lnSpc>
                <a:spcPts val="37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9" spc="-5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Configuration des buffers d'entrée et de sortie pour le modèle</a:t>
            </a: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:Configure les structures de données ai_buffer pour gérer les entrées et sorties du réseau neuronal.</a:t>
            </a:r>
          </a:p>
        </p:txBody>
      </p:sp>
    </p:spTree>
  </p:cSld>
  <p:clrMapOvr>
    <a:masterClrMapping/>
  </p:clrMapOvr>
  <p:transition spd="fast">
    <p:wipe dir="l"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9895566" cy="916184"/>
            <a:chOff x="0" y="0"/>
            <a:chExt cx="2606240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06240" cy="241300"/>
            </a:xfrm>
            <a:custGeom>
              <a:avLst/>
              <a:gdLst/>
              <a:ahLst/>
              <a:cxnLst/>
              <a:rect r="r" b="b" t="t" l="l"/>
              <a:pathLst>
                <a:path h="241300" w="2606240">
                  <a:moveTo>
                    <a:pt x="41465" y="0"/>
                  </a:moveTo>
                  <a:lnTo>
                    <a:pt x="2564774" y="0"/>
                  </a:lnTo>
                  <a:cubicBezTo>
                    <a:pt x="2575772" y="0"/>
                    <a:pt x="2586318" y="4369"/>
                    <a:pt x="2594095" y="12145"/>
                  </a:cubicBezTo>
                  <a:cubicBezTo>
                    <a:pt x="2601871" y="19921"/>
                    <a:pt x="2606240" y="30468"/>
                    <a:pt x="2606240" y="41465"/>
                  </a:cubicBezTo>
                  <a:lnTo>
                    <a:pt x="2606240" y="199834"/>
                  </a:lnTo>
                  <a:cubicBezTo>
                    <a:pt x="2606240" y="210832"/>
                    <a:pt x="2601871" y="221378"/>
                    <a:pt x="2594095" y="229155"/>
                  </a:cubicBezTo>
                  <a:cubicBezTo>
                    <a:pt x="2586318" y="236931"/>
                    <a:pt x="2575772" y="241300"/>
                    <a:pt x="2564774" y="241300"/>
                  </a:cubicBezTo>
                  <a:lnTo>
                    <a:pt x="41465" y="241300"/>
                  </a:lnTo>
                  <a:cubicBezTo>
                    <a:pt x="30468" y="241300"/>
                    <a:pt x="19921" y="236931"/>
                    <a:pt x="12145" y="229155"/>
                  </a:cubicBezTo>
                  <a:cubicBezTo>
                    <a:pt x="4369" y="221378"/>
                    <a:pt x="0" y="210832"/>
                    <a:pt x="0" y="199834"/>
                  </a:cubicBezTo>
                  <a:lnTo>
                    <a:pt x="0" y="41465"/>
                  </a:lnTo>
                  <a:cubicBezTo>
                    <a:pt x="0" y="30468"/>
                    <a:pt x="4369" y="19921"/>
                    <a:pt x="12145" y="12145"/>
                  </a:cubicBezTo>
                  <a:cubicBezTo>
                    <a:pt x="19921" y="4369"/>
                    <a:pt x="30468" y="0"/>
                    <a:pt x="41465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06240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explication de code stm32cubeide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997599" y="2494968"/>
            <a:ext cx="9463908" cy="4390159"/>
          </a:xfrm>
          <a:custGeom>
            <a:avLst/>
            <a:gdLst/>
            <a:ahLst/>
            <a:cxnLst/>
            <a:rect r="r" b="b" t="t" l="l"/>
            <a:pathLst>
              <a:path h="4390159" w="9463908">
                <a:moveTo>
                  <a:pt x="0" y="0"/>
                </a:moveTo>
                <a:lnTo>
                  <a:pt x="9463908" y="0"/>
                </a:lnTo>
                <a:lnTo>
                  <a:pt x="9463908" y="4390159"/>
                </a:lnTo>
                <a:lnTo>
                  <a:pt x="0" y="43901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97599" y="8011247"/>
            <a:ext cx="10699722" cy="1889196"/>
          </a:xfrm>
          <a:custGeom>
            <a:avLst/>
            <a:gdLst/>
            <a:ahLst/>
            <a:cxnLst/>
            <a:rect r="r" b="b" t="t" l="l"/>
            <a:pathLst>
              <a:path h="1889196" w="10699722">
                <a:moveTo>
                  <a:pt x="0" y="0"/>
                </a:moveTo>
                <a:lnTo>
                  <a:pt x="10699722" y="0"/>
                </a:lnTo>
                <a:lnTo>
                  <a:pt x="10699722" y="1889197"/>
                </a:lnTo>
                <a:lnTo>
                  <a:pt x="0" y="18891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0753" y="1703389"/>
            <a:ext cx="16698547" cy="49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445" indent="-289222" lvl="1">
              <a:lnSpc>
                <a:spcPts val="37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9" spc="-5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Création et initialisation du réseau neuronal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9108" y="7038694"/>
            <a:ext cx="16698547" cy="97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445" indent="-289222" lvl="1">
              <a:lnSpc>
                <a:spcPts val="37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9" spc="-5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Exécution de l'inférence :</a:t>
            </a: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Exécute l'inférence du réseau neuronal sur les données d'entrée pour prédire la classe correspondante.</a:t>
            </a:r>
          </a:p>
        </p:txBody>
      </p:sp>
    </p:spTree>
  </p:cSld>
  <p:clrMapOvr>
    <a:masterClrMapping/>
  </p:clrMapOvr>
  <p:transition spd="fast">
    <p:wipe dir="l"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9895566" cy="916184"/>
            <a:chOff x="0" y="0"/>
            <a:chExt cx="2606240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06240" cy="241300"/>
            </a:xfrm>
            <a:custGeom>
              <a:avLst/>
              <a:gdLst/>
              <a:ahLst/>
              <a:cxnLst/>
              <a:rect r="r" b="b" t="t" l="l"/>
              <a:pathLst>
                <a:path h="241300" w="2606240">
                  <a:moveTo>
                    <a:pt x="41465" y="0"/>
                  </a:moveTo>
                  <a:lnTo>
                    <a:pt x="2564774" y="0"/>
                  </a:lnTo>
                  <a:cubicBezTo>
                    <a:pt x="2575772" y="0"/>
                    <a:pt x="2586318" y="4369"/>
                    <a:pt x="2594095" y="12145"/>
                  </a:cubicBezTo>
                  <a:cubicBezTo>
                    <a:pt x="2601871" y="19921"/>
                    <a:pt x="2606240" y="30468"/>
                    <a:pt x="2606240" y="41465"/>
                  </a:cubicBezTo>
                  <a:lnTo>
                    <a:pt x="2606240" y="199834"/>
                  </a:lnTo>
                  <a:cubicBezTo>
                    <a:pt x="2606240" y="210832"/>
                    <a:pt x="2601871" y="221378"/>
                    <a:pt x="2594095" y="229155"/>
                  </a:cubicBezTo>
                  <a:cubicBezTo>
                    <a:pt x="2586318" y="236931"/>
                    <a:pt x="2575772" y="241300"/>
                    <a:pt x="2564774" y="241300"/>
                  </a:cubicBezTo>
                  <a:lnTo>
                    <a:pt x="41465" y="241300"/>
                  </a:lnTo>
                  <a:cubicBezTo>
                    <a:pt x="30468" y="241300"/>
                    <a:pt x="19921" y="236931"/>
                    <a:pt x="12145" y="229155"/>
                  </a:cubicBezTo>
                  <a:cubicBezTo>
                    <a:pt x="4369" y="221378"/>
                    <a:pt x="0" y="210832"/>
                    <a:pt x="0" y="199834"/>
                  </a:cubicBezTo>
                  <a:lnTo>
                    <a:pt x="0" y="41465"/>
                  </a:lnTo>
                  <a:cubicBezTo>
                    <a:pt x="0" y="30468"/>
                    <a:pt x="4369" y="19921"/>
                    <a:pt x="12145" y="12145"/>
                  </a:cubicBezTo>
                  <a:cubicBezTo>
                    <a:pt x="19921" y="4369"/>
                    <a:pt x="30468" y="0"/>
                    <a:pt x="41465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06240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explication de code stm32cubeide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225667" y="2839097"/>
            <a:ext cx="10699722" cy="2679224"/>
          </a:xfrm>
          <a:custGeom>
            <a:avLst/>
            <a:gdLst/>
            <a:ahLst/>
            <a:cxnLst/>
            <a:rect r="r" b="b" t="t" l="l"/>
            <a:pathLst>
              <a:path h="2679224" w="10699722">
                <a:moveTo>
                  <a:pt x="0" y="0"/>
                </a:moveTo>
                <a:lnTo>
                  <a:pt x="10699722" y="0"/>
                </a:lnTo>
                <a:lnTo>
                  <a:pt x="10699722" y="2679224"/>
                </a:lnTo>
                <a:lnTo>
                  <a:pt x="0" y="26792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0753" y="5774449"/>
            <a:ext cx="16698547" cy="293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445" indent="-289222" lvl="1">
              <a:lnSpc>
                <a:spcPts val="3750"/>
              </a:lnSpc>
              <a:buFont typeface="Arial"/>
              <a:buChar char="•"/>
            </a:pPr>
            <a:r>
              <a:rPr lang="en-US" b="true" sz="2679" spc="-5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Indication basée sur les prédictions</a:t>
            </a: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: Active un LED spécifique en fonction de la classe prédite :</a:t>
            </a:r>
          </a:p>
          <a:p>
            <a:pPr algn="l" marL="1156889" indent="-385630" lvl="2">
              <a:lnSpc>
                <a:spcPts val="3750"/>
              </a:lnSpc>
              <a:buFont typeface="Arial"/>
              <a:buChar char="⚬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Classe 0 (Bleu) : LED bleue.</a:t>
            </a:r>
          </a:p>
          <a:p>
            <a:pPr algn="l" marL="1156889" indent="-385630" lvl="2">
              <a:lnSpc>
                <a:spcPts val="3750"/>
              </a:lnSpc>
              <a:buFont typeface="Arial"/>
              <a:buChar char="⚬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Classe 1 (Orange) : LED orange.</a:t>
            </a:r>
          </a:p>
          <a:p>
            <a:pPr algn="l" marL="1156889" indent="-385630" lvl="2">
              <a:lnSpc>
                <a:spcPts val="3750"/>
              </a:lnSpc>
              <a:buFont typeface="Arial"/>
              <a:buChar char="⚬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Classe 2 (Vert) : LED verte.</a:t>
            </a:r>
          </a:p>
          <a:p>
            <a:pPr algn="l" marL="1156889" indent="-385630" lvl="2">
              <a:lnSpc>
                <a:spcPts val="3750"/>
              </a:lnSpc>
              <a:buFont typeface="Arial"/>
              <a:buChar char="⚬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Classe 3 (Rouge) : LED rouge.</a:t>
            </a:r>
          </a:p>
          <a:p>
            <a:pPr algn="l" marL="1156889" indent="-385630" lvl="2">
              <a:lnSpc>
                <a:spcPts val="3750"/>
              </a:lnSpc>
              <a:spcBef>
                <a:spcPct val="0"/>
              </a:spcBef>
              <a:buFont typeface="Arial"/>
              <a:buChar char="⚬"/>
            </a:pP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Autres : Éteint toutes les LEDs.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0753" y="1637943"/>
            <a:ext cx="16698547" cy="97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445" indent="-289222" lvl="1">
              <a:lnSpc>
                <a:spcPts val="37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9" spc="-5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Interprétation des résultats :</a:t>
            </a:r>
            <a:r>
              <a:rPr lang="en-US" sz="2679" spc="-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Recherche l'indice de la classe avec la probabilité la plus élevée dans les sorties du modèle.</a:t>
            </a:r>
          </a:p>
        </p:txBody>
      </p:sp>
    </p:spTree>
  </p:cSld>
  <p:clrMapOvr>
    <a:masterClrMapping/>
  </p:clrMapOvr>
  <p:transition spd="fast">
    <p:wipe dir="l"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4054629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7031614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8801" y="570608"/>
            <a:ext cx="9895566" cy="916184"/>
            <a:chOff x="0" y="0"/>
            <a:chExt cx="2606240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06240" cy="241300"/>
            </a:xfrm>
            <a:custGeom>
              <a:avLst/>
              <a:gdLst/>
              <a:ahLst/>
              <a:cxnLst/>
              <a:rect r="r" b="b" t="t" l="l"/>
              <a:pathLst>
                <a:path h="241300" w="2606240">
                  <a:moveTo>
                    <a:pt x="41465" y="0"/>
                  </a:moveTo>
                  <a:lnTo>
                    <a:pt x="2564774" y="0"/>
                  </a:lnTo>
                  <a:cubicBezTo>
                    <a:pt x="2575772" y="0"/>
                    <a:pt x="2586318" y="4369"/>
                    <a:pt x="2594095" y="12145"/>
                  </a:cubicBezTo>
                  <a:cubicBezTo>
                    <a:pt x="2601871" y="19921"/>
                    <a:pt x="2606240" y="30468"/>
                    <a:pt x="2606240" y="41465"/>
                  </a:cubicBezTo>
                  <a:lnTo>
                    <a:pt x="2606240" y="199834"/>
                  </a:lnTo>
                  <a:cubicBezTo>
                    <a:pt x="2606240" y="210832"/>
                    <a:pt x="2601871" y="221378"/>
                    <a:pt x="2594095" y="229155"/>
                  </a:cubicBezTo>
                  <a:cubicBezTo>
                    <a:pt x="2586318" y="236931"/>
                    <a:pt x="2575772" y="241300"/>
                    <a:pt x="2564774" y="241300"/>
                  </a:cubicBezTo>
                  <a:lnTo>
                    <a:pt x="41465" y="241300"/>
                  </a:lnTo>
                  <a:cubicBezTo>
                    <a:pt x="30468" y="241300"/>
                    <a:pt x="19921" y="236931"/>
                    <a:pt x="12145" y="229155"/>
                  </a:cubicBezTo>
                  <a:cubicBezTo>
                    <a:pt x="4369" y="221378"/>
                    <a:pt x="0" y="210832"/>
                    <a:pt x="0" y="199834"/>
                  </a:cubicBezTo>
                  <a:lnTo>
                    <a:pt x="0" y="41465"/>
                  </a:lnTo>
                  <a:cubicBezTo>
                    <a:pt x="0" y="30468"/>
                    <a:pt x="4369" y="19921"/>
                    <a:pt x="12145" y="12145"/>
                  </a:cubicBezTo>
                  <a:cubicBezTo>
                    <a:pt x="19921" y="4369"/>
                    <a:pt x="30468" y="0"/>
                    <a:pt x="41465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06240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explication de code stm32cubeide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41130" y="1781559"/>
            <a:ext cx="17076525" cy="6723882"/>
          </a:xfrm>
          <a:custGeom>
            <a:avLst/>
            <a:gdLst/>
            <a:ahLst/>
            <a:cxnLst/>
            <a:rect r="r" b="b" t="t" l="l"/>
            <a:pathLst>
              <a:path h="6723882" w="17076525">
                <a:moveTo>
                  <a:pt x="0" y="0"/>
                </a:moveTo>
                <a:lnTo>
                  <a:pt x="17076525" y="0"/>
                </a:lnTo>
                <a:lnTo>
                  <a:pt x="17076525" y="6723882"/>
                </a:lnTo>
                <a:lnTo>
                  <a:pt x="0" y="67238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</a:p>
        </p:txBody>
      </p:sp>
    </p:spTree>
  </p:cSld>
  <p:clrMapOvr>
    <a:masterClrMapping/>
  </p:clrMapOvr>
  <p:transition spd="fast">
    <p:wipe dir="l"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11351324" y="2398023"/>
            <a:ext cx="10522735" cy="5490954"/>
          </a:xfrm>
          <a:custGeom>
            <a:avLst/>
            <a:gdLst/>
            <a:ahLst/>
            <a:cxnLst/>
            <a:rect r="r" b="b" t="t" l="l"/>
            <a:pathLst>
              <a:path h="5490954" w="10522735">
                <a:moveTo>
                  <a:pt x="0" y="5490954"/>
                </a:moveTo>
                <a:lnTo>
                  <a:pt x="10522735" y="5490954"/>
                </a:lnTo>
                <a:lnTo>
                  <a:pt x="10522735" y="0"/>
                </a:lnTo>
                <a:lnTo>
                  <a:pt x="0" y="0"/>
                </a:lnTo>
                <a:lnTo>
                  <a:pt x="0" y="549095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1747" y="3086100"/>
            <a:ext cx="7004506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9"/>
              </a:lnSpc>
            </a:pPr>
            <a:r>
              <a:rPr lang="en-US" sz="11999" b="true">
                <a:solidFill>
                  <a:srgbClr val="3275C5"/>
                </a:solidFill>
                <a:latin typeface="Dynamo Medium"/>
                <a:ea typeface="Dynamo Medium"/>
                <a:cs typeface="Dynamo Medium"/>
                <a:sym typeface="Dynamo Medium"/>
              </a:rPr>
              <a:t>MERCI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2274" y="4914900"/>
            <a:ext cx="14823452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9"/>
              </a:lnSpc>
            </a:pPr>
            <a:r>
              <a:rPr lang="en-US" b="true" sz="11999" spc="47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DE</a:t>
            </a:r>
            <a:r>
              <a:rPr lang="en-US" b="true" sz="11999" spc="47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 VOTRE ATTENTION</a:t>
            </a:r>
          </a:p>
        </p:txBody>
      </p:sp>
    </p:spTree>
  </p:cSld>
  <p:clrMapOvr>
    <a:masterClrMapping/>
  </p:clrMapOvr>
  <p:transition spd="fast">
    <p:wipe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751090" y="1897973"/>
            <a:ext cx="10511830" cy="6491055"/>
          </a:xfrm>
          <a:custGeom>
            <a:avLst/>
            <a:gdLst/>
            <a:ahLst/>
            <a:cxnLst/>
            <a:rect r="r" b="b" t="t" l="l"/>
            <a:pathLst>
              <a:path h="6491055" w="10511830">
                <a:moveTo>
                  <a:pt x="0" y="0"/>
                </a:moveTo>
                <a:lnTo>
                  <a:pt x="10511830" y="0"/>
                </a:lnTo>
                <a:lnTo>
                  <a:pt x="10511830" y="6491054"/>
                </a:lnTo>
                <a:lnTo>
                  <a:pt x="0" y="6491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63014" y="4584416"/>
            <a:ext cx="7854656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</p:spTree>
  </p:cSld>
  <p:clrMapOvr>
    <a:masterClrMapping/>
  </p:clrMapOvr>
  <p:transition spd="fast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3941662" y="-2467852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5982443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25180" y="697638"/>
            <a:ext cx="5188217" cy="1243557"/>
            <a:chOff x="0" y="0"/>
            <a:chExt cx="1366444" cy="3275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66444" cy="327521"/>
            </a:xfrm>
            <a:custGeom>
              <a:avLst/>
              <a:gdLst/>
              <a:ahLst/>
              <a:cxnLst/>
              <a:rect r="r" b="b" t="t" l="l"/>
              <a:pathLst>
                <a:path h="327521" w="1366444">
                  <a:moveTo>
                    <a:pt x="79087" y="0"/>
                  </a:moveTo>
                  <a:lnTo>
                    <a:pt x="1287357" y="0"/>
                  </a:lnTo>
                  <a:cubicBezTo>
                    <a:pt x="1308332" y="0"/>
                    <a:pt x="1328448" y="8332"/>
                    <a:pt x="1343280" y="23164"/>
                  </a:cubicBezTo>
                  <a:cubicBezTo>
                    <a:pt x="1358112" y="37996"/>
                    <a:pt x="1366444" y="58112"/>
                    <a:pt x="1366444" y="79087"/>
                  </a:cubicBezTo>
                  <a:lnTo>
                    <a:pt x="1366444" y="248434"/>
                  </a:lnTo>
                  <a:cubicBezTo>
                    <a:pt x="1366444" y="269409"/>
                    <a:pt x="1358112" y="289525"/>
                    <a:pt x="1343280" y="304357"/>
                  </a:cubicBezTo>
                  <a:cubicBezTo>
                    <a:pt x="1328448" y="319189"/>
                    <a:pt x="1308332" y="327521"/>
                    <a:pt x="1287357" y="327521"/>
                  </a:cubicBezTo>
                  <a:lnTo>
                    <a:pt x="79087" y="327521"/>
                  </a:lnTo>
                  <a:cubicBezTo>
                    <a:pt x="58112" y="327521"/>
                    <a:pt x="37996" y="319189"/>
                    <a:pt x="23164" y="304357"/>
                  </a:cubicBezTo>
                  <a:cubicBezTo>
                    <a:pt x="8332" y="289525"/>
                    <a:pt x="0" y="269409"/>
                    <a:pt x="0" y="248434"/>
                  </a:cubicBezTo>
                  <a:lnTo>
                    <a:pt x="0" y="79087"/>
                  </a:lnTo>
                  <a:cubicBezTo>
                    <a:pt x="0" y="58112"/>
                    <a:pt x="8332" y="37996"/>
                    <a:pt x="23164" y="23164"/>
                  </a:cubicBezTo>
                  <a:cubicBezTo>
                    <a:pt x="37996" y="8332"/>
                    <a:pt x="58112" y="0"/>
                    <a:pt x="79087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366444" cy="356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  <a:r>
                <a:rPr lang="en-US" b="true" sz="29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Objectif du projet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57208" y="5233344"/>
            <a:ext cx="711348" cy="2876777"/>
          </a:xfrm>
          <a:custGeom>
            <a:avLst/>
            <a:gdLst/>
            <a:ahLst/>
            <a:cxnLst/>
            <a:rect r="r" b="b" t="t" l="l"/>
            <a:pathLst>
              <a:path h="2876777" w="711348">
                <a:moveTo>
                  <a:pt x="0" y="0"/>
                </a:moveTo>
                <a:lnTo>
                  <a:pt x="711348" y="0"/>
                </a:lnTo>
                <a:lnTo>
                  <a:pt x="711348" y="2876777"/>
                </a:lnTo>
                <a:lnTo>
                  <a:pt x="0" y="28767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4155" y="2734430"/>
            <a:ext cx="16230600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L’objectif de ce projet est de concevoir un système capable de détecter </a:t>
            </a:r>
            <a:r>
              <a:rPr lang="en-US" b="true" sz="2699" u="sng">
                <a:solidFill>
                  <a:srgbClr val="054BB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l’état d’inclinaison </a:t>
            </a:r>
            <a:r>
              <a:rPr lang="en-US" b="true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d’une carte </a:t>
            </a:r>
            <a:r>
              <a:rPr lang="en-US" b="true" sz="2699">
                <a:solidFill>
                  <a:srgbClr val="054BB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STM32F407VG</a:t>
            </a:r>
            <a:r>
              <a:rPr lang="en-US" b="true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en temps réel.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8556" y="5267861"/>
            <a:ext cx="942022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droite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9111" y="5876826"/>
            <a:ext cx="1176972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gauche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9744" y="6485791"/>
            <a:ext cx="862330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avant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64191" y="7094756"/>
            <a:ext cx="1048385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arrière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1886" y="7703721"/>
            <a:ext cx="995362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stable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4155" y="8682951"/>
            <a:ext cx="16300112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Cette classification est ensuite traduite par l’activation des LEDs intégrées pour chaque état, sauf pour la position stable.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64155" y="4102950"/>
            <a:ext cx="17766886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Grâce à un modèle de réseau de neurones profond (</a:t>
            </a:r>
            <a:r>
              <a:rPr lang="en-US" b="true" sz="2699">
                <a:solidFill>
                  <a:srgbClr val="054BB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DNN</a:t>
            </a:r>
            <a:r>
              <a:rPr lang="en-US" b="true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), les données de l’accéléromètre intégré </a:t>
            </a:r>
            <a:r>
              <a:rPr lang="en-US" b="true" sz="2699">
                <a:solidFill>
                  <a:srgbClr val="054BB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LIS3DSH</a:t>
            </a:r>
            <a:r>
              <a:rPr lang="en-US" b="true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sont analysées pour classifier l’inclinaison dans cinq états:</a:t>
            </a:r>
          </a:p>
        </p:txBody>
      </p:sp>
    </p:spTree>
  </p:cSld>
  <p:clrMapOvr>
    <a:masterClrMapping/>
  </p:clrMapOvr>
  <p:transition spd="fast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3941662" y="-2467852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6746282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21114" y="2276719"/>
            <a:ext cx="8883443" cy="1243557"/>
            <a:chOff x="0" y="0"/>
            <a:chExt cx="2339672" cy="3275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39672" cy="327521"/>
            </a:xfrm>
            <a:custGeom>
              <a:avLst/>
              <a:gdLst/>
              <a:ahLst/>
              <a:cxnLst/>
              <a:rect r="r" b="b" t="t" l="l"/>
              <a:pathLst>
                <a:path h="327521" w="2339672">
                  <a:moveTo>
                    <a:pt x="46189" y="0"/>
                  </a:moveTo>
                  <a:lnTo>
                    <a:pt x="2293483" y="0"/>
                  </a:lnTo>
                  <a:cubicBezTo>
                    <a:pt x="2318992" y="0"/>
                    <a:pt x="2339672" y="20680"/>
                    <a:pt x="2339672" y="46189"/>
                  </a:cubicBezTo>
                  <a:lnTo>
                    <a:pt x="2339672" y="281332"/>
                  </a:lnTo>
                  <a:cubicBezTo>
                    <a:pt x="2339672" y="293582"/>
                    <a:pt x="2334806" y="305330"/>
                    <a:pt x="2326143" y="313993"/>
                  </a:cubicBezTo>
                  <a:cubicBezTo>
                    <a:pt x="2317481" y="322655"/>
                    <a:pt x="2305733" y="327521"/>
                    <a:pt x="2293483" y="327521"/>
                  </a:cubicBezTo>
                  <a:lnTo>
                    <a:pt x="46189" y="327521"/>
                  </a:lnTo>
                  <a:cubicBezTo>
                    <a:pt x="33939" y="327521"/>
                    <a:pt x="22191" y="322655"/>
                    <a:pt x="13529" y="313993"/>
                  </a:cubicBezTo>
                  <a:cubicBezTo>
                    <a:pt x="4866" y="305330"/>
                    <a:pt x="0" y="293582"/>
                    <a:pt x="0" y="281332"/>
                  </a:cubicBezTo>
                  <a:lnTo>
                    <a:pt x="0" y="46189"/>
                  </a:lnTo>
                  <a:cubicBezTo>
                    <a:pt x="0" y="33939"/>
                    <a:pt x="4866" y="22191"/>
                    <a:pt x="13529" y="13529"/>
                  </a:cubicBezTo>
                  <a:cubicBezTo>
                    <a:pt x="22191" y="4866"/>
                    <a:pt x="33939" y="0"/>
                    <a:pt x="46189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339672" cy="356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  <a:r>
                <a:rPr lang="en-US" b="true" sz="29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Vue d’ensemble des outils et technologies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260385" y="8599755"/>
            <a:ext cx="2691181" cy="1394441"/>
          </a:xfrm>
          <a:custGeom>
            <a:avLst/>
            <a:gdLst/>
            <a:ahLst/>
            <a:cxnLst/>
            <a:rect r="r" b="b" t="t" l="l"/>
            <a:pathLst>
              <a:path h="1394441" w="2691181">
                <a:moveTo>
                  <a:pt x="0" y="0"/>
                </a:moveTo>
                <a:lnTo>
                  <a:pt x="2691181" y="0"/>
                </a:lnTo>
                <a:lnTo>
                  <a:pt x="2691181" y="1394440"/>
                </a:lnTo>
                <a:lnTo>
                  <a:pt x="0" y="139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55386" y="8128394"/>
            <a:ext cx="2904999" cy="1772050"/>
          </a:xfrm>
          <a:custGeom>
            <a:avLst/>
            <a:gdLst/>
            <a:ahLst/>
            <a:cxnLst/>
            <a:rect r="r" b="b" t="t" l="l"/>
            <a:pathLst>
              <a:path h="1772050" w="2904999">
                <a:moveTo>
                  <a:pt x="0" y="0"/>
                </a:moveTo>
                <a:lnTo>
                  <a:pt x="2904999" y="0"/>
                </a:lnTo>
                <a:lnTo>
                  <a:pt x="2904999" y="1772050"/>
                </a:lnTo>
                <a:lnTo>
                  <a:pt x="0" y="1772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77711" y="8086632"/>
            <a:ext cx="3381589" cy="1907563"/>
          </a:xfrm>
          <a:custGeom>
            <a:avLst/>
            <a:gdLst/>
            <a:ahLst/>
            <a:cxnLst/>
            <a:rect r="r" b="b" t="t" l="l"/>
            <a:pathLst>
              <a:path h="1907563" w="3381589">
                <a:moveTo>
                  <a:pt x="0" y="0"/>
                </a:moveTo>
                <a:lnTo>
                  <a:pt x="3381589" y="0"/>
                </a:lnTo>
                <a:lnTo>
                  <a:pt x="3381589" y="1907563"/>
                </a:lnTo>
                <a:lnTo>
                  <a:pt x="0" y="19075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07885" y="1028700"/>
            <a:ext cx="6177173" cy="6825606"/>
          </a:xfrm>
          <a:custGeom>
            <a:avLst/>
            <a:gdLst/>
            <a:ahLst/>
            <a:cxnLst/>
            <a:rect r="r" b="b" t="t" l="l"/>
            <a:pathLst>
              <a:path h="6825606" w="6177173">
                <a:moveTo>
                  <a:pt x="0" y="0"/>
                </a:moveTo>
                <a:lnTo>
                  <a:pt x="6177174" y="0"/>
                </a:lnTo>
                <a:lnTo>
                  <a:pt x="6177174" y="6825606"/>
                </a:lnTo>
                <a:lnTo>
                  <a:pt x="0" y="68256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1114" y="4036695"/>
            <a:ext cx="7834271" cy="56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Pour développer le modèle DNN, j’ai utilisé </a:t>
            </a:r>
            <a:r>
              <a:rPr lang="en-US" b="true" sz="2699">
                <a:solidFill>
                  <a:srgbClr val="054BB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Google Colab</a:t>
            </a:r>
            <a:r>
              <a:rPr lang="en-US" b="true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, qui offre un environnement pratique pour écrire du code Python tout en simplifiant le téléchargement et l’installation des bibliothèques nécessaires. La programmation de la carte STM32F407VG a été réalisée à l’aide de </a:t>
            </a:r>
            <a:r>
              <a:rPr lang="en-US" b="true" sz="2699">
                <a:solidFill>
                  <a:srgbClr val="054BB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STM32CubeIDE</a:t>
            </a:r>
            <a:r>
              <a:rPr lang="en-US" b="true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et configurée via </a:t>
            </a:r>
            <a:r>
              <a:rPr lang="en-US" b="true" sz="2699">
                <a:solidFill>
                  <a:srgbClr val="054BB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STM32CubeMX</a:t>
            </a:r>
            <a:r>
              <a:rPr lang="en-US" b="true" sz="26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pour gérer les périphériques matériels, notamment l’accéléromètre MEMS intégré. Ce dernier permet de mesurer les données d’inclinaison indispensables pour le fonctionnement du système.</a:t>
            </a:r>
          </a:p>
        </p:txBody>
      </p:sp>
    </p:spTree>
  </p:cSld>
  <p:clrMapOvr>
    <a:masterClrMapping/>
  </p:clrMapOvr>
  <p:transition spd="fast">
    <p:wipe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751090" y="1897973"/>
            <a:ext cx="10511830" cy="6491055"/>
          </a:xfrm>
          <a:custGeom>
            <a:avLst/>
            <a:gdLst/>
            <a:ahLst/>
            <a:cxnLst/>
            <a:rect r="r" b="b" t="t" l="l"/>
            <a:pathLst>
              <a:path h="6491055" w="10511830">
                <a:moveTo>
                  <a:pt x="0" y="0"/>
                </a:moveTo>
                <a:lnTo>
                  <a:pt x="10511830" y="0"/>
                </a:lnTo>
                <a:lnTo>
                  <a:pt x="10511830" y="6491054"/>
                </a:lnTo>
                <a:lnTo>
                  <a:pt x="0" y="6491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62663" y="4021446"/>
            <a:ext cx="12082488" cy="279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MODÈLE DE RÉSEAU DE NEURONES PROFOND (DNN)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  <p:transition spd="fast">
    <p:wipe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3941662" y="-2467852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5982443" y="738238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70084" y="3925094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3108361" y="5137275"/>
            <a:ext cx="2463760" cy="1231880"/>
          </a:xfrm>
          <a:custGeom>
            <a:avLst/>
            <a:gdLst/>
            <a:ahLst/>
            <a:cxnLst/>
            <a:rect r="r" b="b" t="t" l="l"/>
            <a:pathLst>
              <a:path h="1231880" w="2463760">
                <a:moveTo>
                  <a:pt x="0" y="0"/>
                </a:moveTo>
                <a:lnTo>
                  <a:pt x="2463760" y="0"/>
                </a:lnTo>
                <a:lnTo>
                  <a:pt x="2463760" y="1231880"/>
                </a:lnTo>
                <a:lnTo>
                  <a:pt x="0" y="1231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37867" y="3920169"/>
            <a:ext cx="2463760" cy="1231880"/>
          </a:xfrm>
          <a:custGeom>
            <a:avLst/>
            <a:gdLst/>
            <a:ahLst/>
            <a:cxnLst/>
            <a:rect r="r" b="b" t="t" l="l"/>
            <a:pathLst>
              <a:path h="1231880" w="2463760">
                <a:moveTo>
                  <a:pt x="0" y="0"/>
                </a:moveTo>
                <a:lnTo>
                  <a:pt x="2463759" y="0"/>
                </a:lnTo>
                <a:lnTo>
                  <a:pt x="2463759" y="1231880"/>
                </a:lnTo>
                <a:lnTo>
                  <a:pt x="0" y="1231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7776677" y="5152049"/>
            <a:ext cx="2434212" cy="1217106"/>
          </a:xfrm>
          <a:custGeom>
            <a:avLst/>
            <a:gdLst/>
            <a:ahLst/>
            <a:cxnLst/>
            <a:rect r="r" b="b" t="t" l="l"/>
            <a:pathLst>
              <a:path h="1217106" w="2434212">
                <a:moveTo>
                  <a:pt x="0" y="0"/>
                </a:moveTo>
                <a:lnTo>
                  <a:pt x="2434212" y="0"/>
                </a:lnTo>
                <a:lnTo>
                  <a:pt x="2434212" y="1217106"/>
                </a:lnTo>
                <a:lnTo>
                  <a:pt x="0" y="12171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97265" y="3925094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2431388" y="5142200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29843" y="4284174"/>
            <a:ext cx="1735751" cy="17357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64CAF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81170" y="4237814"/>
            <a:ext cx="1735751" cy="17357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  <a:ln w="352425" cap="sq">
              <a:solidFill>
                <a:srgbClr val="64CAF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783542" y="4284174"/>
            <a:ext cx="1735751" cy="17357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18B3E9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111176" y="4237814"/>
            <a:ext cx="1735751" cy="17357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068CDC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40827" y="4415469"/>
            <a:ext cx="1735751" cy="17357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0669CD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760726" y="4237814"/>
            <a:ext cx="1735751" cy="17357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054BBD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06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417423" y="6122645"/>
            <a:ext cx="3159233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  <a:spcBef>
                <a:spcPct val="0"/>
              </a:spcBef>
            </a:pPr>
            <a:r>
              <a:rPr lang="en-US" b="true" sz="2100">
                <a:solidFill>
                  <a:srgbClr val="04050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Collecte et Préparation des Données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250537" y="6131826"/>
            <a:ext cx="2931050" cy="1030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Exploration et visualisation des données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108361" y="3240505"/>
            <a:ext cx="2639729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Combiner tous les ensembles de données en un seul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711259" y="6556565"/>
            <a:ext cx="3572124" cy="73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Code corrigé et amélioré (DNN)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321954" y="3485744"/>
            <a:ext cx="3363357" cy="73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Perte de formation et de validation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256936" y="3295474"/>
            <a:ext cx="3013017" cy="73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Method SVM multi class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4766885" y="3925094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5126644" y="4284174"/>
            <a:ext cx="1735751" cy="1735751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09057E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07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4766885" y="6141351"/>
            <a:ext cx="3021179" cy="10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4050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Code pour visualiser la dernière modification</a:t>
            </a:r>
          </a:p>
        </p:txBody>
      </p:sp>
    </p:spTree>
  </p:cSld>
  <p:clrMapOvr>
    <a:masterClrMapping/>
  </p:clrMapOvr>
  <p:transition spd="fast">
    <p:wipe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3696375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6878077" y="7087147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44696" y="609955"/>
            <a:ext cx="10956910" cy="916184"/>
            <a:chOff x="0" y="0"/>
            <a:chExt cx="2885771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85771" cy="241300"/>
            </a:xfrm>
            <a:custGeom>
              <a:avLst/>
              <a:gdLst/>
              <a:ahLst/>
              <a:cxnLst/>
              <a:rect r="r" b="b" t="t" l="l"/>
              <a:pathLst>
                <a:path h="241300" w="2885771">
                  <a:moveTo>
                    <a:pt x="37449" y="0"/>
                  </a:moveTo>
                  <a:lnTo>
                    <a:pt x="2848322" y="0"/>
                  </a:lnTo>
                  <a:cubicBezTo>
                    <a:pt x="2869004" y="0"/>
                    <a:pt x="2885771" y="16766"/>
                    <a:pt x="2885771" y="37449"/>
                  </a:cubicBezTo>
                  <a:lnTo>
                    <a:pt x="2885771" y="203851"/>
                  </a:lnTo>
                  <a:cubicBezTo>
                    <a:pt x="2885771" y="224533"/>
                    <a:pt x="2869004" y="241300"/>
                    <a:pt x="2848322" y="241300"/>
                  </a:cubicBezTo>
                  <a:lnTo>
                    <a:pt x="37449" y="241300"/>
                  </a:lnTo>
                  <a:cubicBezTo>
                    <a:pt x="27517" y="241300"/>
                    <a:pt x="17991" y="237354"/>
                    <a:pt x="10968" y="230331"/>
                  </a:cubicBezTo>
                  <a:cubicBezTo>
                    <a:pt x="3945" y="223308"/>
                    <a:pt x="0" y="213783"/>
                    <a:pt x="0" y="203851"/>
                  </a:cubicBezTo>
                  <a:lnTo>
                    <a:pt x="0" y="37449"/>
                  </a:lnTo>
                  <a:cubicBezTo>
                    <a:pt x="0" y="16766"/>
                    <a:pt x="16766" y="0"/>
                    <a:pt x="37449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85771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Collecte et Préparation des Données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8088" y="1884299"/>
            <a:ext cx="15186304" cy="1515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572" indent="-305286" lvl="1">
              <a:lnSpc>
                <a:spcPts val="3959"/>
              </a:lnSpc>
              <a:spcBef>
                <a:spcPct val="0"/>
              </a:spcBef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Notre projet consiste à classifier les mouvements (LIS3DSH) en cinq catégories : gauche, droite, avant, arrière, stable. Ces données comportent trois caractéristiques principales : X, Y, Z, représentant  des coordonnées spatiales 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8088" y="3620748"/>
            <a:ext cx="10100928" cy="1515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572" indent="-305286" lvl="1">
              <a:lnSpc>
                <a:spcPts val="3959"/>
              </a:lnSpc>
              <a:spcBef>
                <a:spcPct val="0"/>
              </a:spcBef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Pour effectuer l’acquisition des données, une bibliothèque Git a été intégrée afin de simplifier le contrôle et l’interaction avec l’accéléromètre.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332529" y="3883362"/>
            <a:ext cx="6476650" cy="1188656"/>
          </a:xfrm>
          <a:custGeom>
            <a:avLst/>
            <a:gdLst/>
            <a:ahLst/>
            <a:cxnLst/>
            <a:rect r="r" b="b" t="t" l="l"/>
            <a:pathLst>
              <a:path h="1188656" w="6476650">
                <a:moveTo>
                  <a:pt x="0" y="0"/>
                </a:moveTo>
                <a:lnTo>
                  <a:pt x="6476650" y="0"/>
                </a:lnTo>
                <a:lnTo>
                  <a:pt x="6476650" y="1188656"/>
                </a:lnTo>
                <a:lnTo>
                  <a:pt x="0" y="11886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8088" y="5355491"/>
            <a:ext cx="15186304" cy="1515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572" indent="-305286" lvl="1">
              <a:lnSpc>
                <a:spcPts val="3959"/>
              </a:lnSpc>
              <a:spcBef>
                <a:spcPct val="0"/>
              </a:spcBef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 code nous a permis de configurer l’accéléromètre, notamment ses paramètres tels que le taux d’acquisition des données (data rate), l’activation des interruptions, et d’autres réglages spécifiques.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924334" y="7128334"/>
            <a:ext cx="11143868" cy="2552257"/>
          </a:xfrm>
          <a:custGeom>
            <a:avLst/>
            <a:gdLst/>
            <a:ahLst/>
            <a:cxnLst/>
            <a:rect r="r" b="b" t="t" l="l"/>
            <a:pathLst>
              <a:path h="2552257" w="11143868">
                <a:moveTo>
                  <a:pt x="0" y="0"/>
                </a:moveTo>
                <a:lnTo>
                  <a:pt x="11143868" y="0"/>
                </a:lnTo>
                <a:lnTo>
                  <a:pt x="11143868" y="2552258"/>
                </a:lnTo>
                <a:lnTo>
                  <a:pt x="0" y="25522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61783">
            <a:off x="-3696375" y="-2171153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16117">
            <a:off x="16878077" y="7087147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44696" y="609955"/>
            <a:ext cx="10956910" cy="916184"/>
            <a:chOff x="0" y="0"/>
            <a:chExt cx="2885771" cy="241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85771" cy="241300"/>
            </a:xfrm>
            <a:custGeom>
              <a:avLst/>
              <a:gdLst/>
              <a:ahLst/>
              <a:cxnLst/>
              <a:rect r="r" b="b" t="t" l="l"/>
              <a:pathLst>
                <a:path h="241300" w="2885771">
                  <a:moveTo>
                    <a:pt x="37449" y="0"/>
                  </a:moveTo>
                  <a:lnTo>
                    <a:pt x="2848322" y="0"/>
                  </a:lnTo>
                  <a:cubicBezTo>
                    <a:pt x="2869004" y="0"/>
                    <a:pt x="2885771" y="16766"/>
                    <a:pt x="2885771" y="37449"/>
                  </a:cubicBezTo>
                  <a:lnTo>
                    <a:pt x="2885771" y="203851"/>
                  </a:lnTo>
                  <a:cubicBezTo>
                    <a:pt x="2885771" y="224533"/>
                    <a:pt x="2869004" y="241300"/>
                    <a:pt x="2848322" y="241300"/>
                  </a:cubicBezTo>
                  <a:lnTo>
                    <a:pt x="37449" y="241300"/>
                  </a:lnTo>
                  <a:cubicBezTo>
                    <a:pt x="27517" y="241300"/>
                    <a:pt x="17991" y="237354"/>
                    <a:pt x="10968" y="230331"/>
                  </a:cubicBezTo>
                  <a:cubicBezTo>
                    <a:pt x="3945" y="223308"/>
                    <a:pt x="0" y="213783"/>
                    <a:pt x="0" y="203851"/>
                  </a:cubicBezTo>
                  <a:lnTo>
                    <a:pt x="0" y="37449"/>
                  </a:lnTo>
                  <a:cubicBezTo>
                    <a:pt x="0" y="16766"/>
                    <a:pt x="16766" y="0"/>
                    <a:pt x="37449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85771" cy="27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FCFE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Collecte et Préparation des Données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453229" y="2022802"/>
            <a:ext cx="6064426" cy="1317823"/>
          </a:xfrm>
          <a:custGeom>
            <a:avLst/>
            <a:gdLst/>
            <a:ahLst/>
            <a:cxnLst/>
            <a:rect r="r" b="b" t="t" l="l"/>
            <a:pathLst>
              <a:path h="1317823" w="6064426">
                <a:moveTo>
                  <a:pt x="0" y="0"/>
                </a:moveTo>
                <a:lnTo>
                  <a:pt x="6064426" y="0"/>
                </a:lnTo>
                <a:lnTo>
                  <a:pt x="6064426" y="1317823"/>
                </a:lnTo>
                <a:lnTo>
                  <a:pt x="0" y="13178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517655" y="9382086"/>
            <a:ext cx="813386" cy="8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3"/>
              </a:lnSpc>
              <a:spcBef>
                <a:spcPct val="0"/>
              </a:spcBef>
            </a:pPr>
            <a:r>
              <a:rPr lang="en-US" sz="4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37077"/>
            <a:ext cx="10034516" cy="1515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572" indent="-305286" lvl="1">
              <a:lnSpc>
                <a:spcPts val="3959"/>
              </a:lnSpc>
              <a:spcBef>
                <a:spcPct val="0"/>
              </a:spcBef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Étant donné que les valeurs de l'accéléromètre fluctuent, ces fonctions permettent de définir les limites de variation acceptables pour chaque axe.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3735" y="3712163"/>
            <a:ext cx="15186304" cy="525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572" indent="-305286" lvl="1">
              <a:lnSpc>
                <a:spcPts val="3959"/>
              </a:lnSpc>
              <a:spcBef>
                <a:spcPct val="0"/>
              </a:spcBef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Après avoir vérifié que la valeur est prête...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86954" y="4408681"/>
            <a:ext cx="5290610" cy="1492223"/>
          </a:xfrm>
          <a:custGeom>
            <a:avLst/>
            <a:gdLst/>
            <a:ahLst/>
            <a:cxnLst/>
            <a:rect r="r" b="b" t="t" l="l"/>
            <a:pathLst>
              <a:path h="1492223" w="5290610">
                <a:moveTo>
                  <a:pt x="0" y="0"/>
                </a:moveTo>
                <a:lnTo>
                  <a:pt x="5290609" y="0"/>
                </a:lnTo>
                <a:lnTo>
                  <a:pt x="5290609" y="1492224"/>
                </a:lnTo>
                <a:lnTo>
                  <a:pt x="0" y="14922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53735" y="6272380"/>
            <a:ext cx="15186304" cy="525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572" indent="-305286" lvl="1">
              <a:lnSpc>
                <a:spcPts val="3959"/>
              </a:lnSpc>
              <a:spcBef>
                <a:spcPct val="0"/>
              </a:spcBef>
              <a:buFont typeface="Arial"/>
              <a:buChar char="•"/>
            </a:pPr>
            <a:r>
              <a:rPr lang="en-US" sz="2828" spc="-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Les valeurs peuvent être visualisées en utilisant l’interface USART.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53735" y="7140348"/>
            <a:ext cx="11301259" cy="1412657"/>
          </a:xfrm>
          <a:custGeom>
            <a:avLst/>
            <a:gdLst/>
            <a:ahLst/>
            <a:cxnLst/>
            <a:rect r="r" b="b" t="t" l="l"/>
            <a:pathLst>
              <a:path h="1412657" w="11301259">
                <a:moveTo>
                  <a:pt x="0" y="0"/>
                </a:moveTo>
                <a:lnTo>
                  <a:pt x="11301259" y="0"/>
                </a:lnTo>
                <a:lnTo>
                  <a:pt x="11301259" y="1412657"/>
                </a:lnTo>
                <a:lnTo>
                  <a:pt x="0" y="14126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DAGZ7vdemVw</dc:identifier>
  <dcterms:modified xsi:type="dcterms:W3CDTF">2011-08-01T06:04:30Z</dcterms:modified>
  <cp:revision>1</cp:revision>
  <dc:title>Présentation_TinyML</dc:title>
</cp:coreProperties>
</file>