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ED724-7EAB-49AA-8166-EA86AA24155A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2024-11-19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1A01E71-53EF-4E12-85BA-9336CFA2A0EB}" type="datetime1">
              <a:rPr lang="ko-KR" altLang="en-US" smtClean="0"/>
              <a:pPr/>
              <a:t>2024-11-19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ED491D0-8E1B-49C7-849B-A28568D9449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ko-KR" smtClean="0"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761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alt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302553F-66A9-482B-8240-938A71E1ACC0}" type="datetime1">
              <a:rPr lang="ko-KR" altLang="en-US" smtClean="0"/>
              <a:pPr/>
              <a:t>2024-11-19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D700F-C02A-478C-8748-561E856597B6}" type="datetime1">
              <a:rPr lang="ko-KR" altLang="en-US" smtClean="0"/>
              <a:t>2024-11-19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alt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4ADEB7D-C4FA-42C3-B4FA-F71DFE56B3B9}" type="datetime1">
              <a:rPr lang="ko-KR" altLang="en-US" smtClean="0"/>
              <a:pPr/>
              <a:t>2024-11-19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05A544-3981-4A86-BD9C-05CF04EBAA17}" type="datetime1">
              <a:rPr lang="ko-KR" altLang="en-US" smtClean="0"/>
              <a:t>2024-11-19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F6FF322-F0A7-4311-83C0-27788F51AA6C}" type="datetime1">
              <a:rPr lang="ko-KR" altLang="en-US" smtClean="0"/>
              <a:pPr/>
              <a:t>2024-11-19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3F9A9-EFAB-4F35-9C90-5766FFC07096}" type="datetime1">
              <a:rPr lang="ko-KR" altLang="en-US" smtClean="0"/>
              <a:t>2024-11-19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D6BB1F-1BF3-4D7E-983B-001FC0CF6758}" type="datetime1">
              <a:rPr lang="ko-KR" altLang="en-US" smtClean="0"/>
              <a:t>2024-11-19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413C6-2020-455E-884B-ACBD3B5644B6}" type="datetime1">
              <a:rPr lang="ko-KR" altLang="en-US" smtClean="0"/>
              <a:t>2024-11-19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98925-BA3E-45DD-A43F-144AA7E01E4E}" type="datetime1">
              <a:rPr lang="ko-KR" altLang="en-US" smtClean="0"/>
              <a:t>2024-11-19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1B71-93A0-44A5-851C-82A05048C19C}" type="datetime1">
              <a:rPr lang="ko-KR" altLang="en-US" smtClean="0"/>
              <a:t>2024-11-19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B50F2-BCB1-4BB6-B58F-FBB2E744F387}" type="datetime1">
              <a:rPr lang="ko-KR" altLang="en-US" smtClean="0"/>
              <a:t>2024-11-19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5" rtl="0"/>
            <a:r>
              <a:rPr lang="ko-KR" altLang="en-US" noProof="0" dirty="0"/>
              <a:t>여섯째 수준</a:t>
            </a:r>
          </a:p>
          <a:p>
            <a:pPr lvl="6" rtl="0"/>
            <a:r>
              <a:rPr lang="ko-KR" altLang="en-US" noProof="0" dirty="0"/>
              <a:t>일곱째 수준</a:t>
            </a:r>
          </a:p>
          <a:p>
            <a:pPr lvl="7" rtl="0"/>
            <a:r>
              <a:rPr lang="ko-KR" altLang="en-US" noProof="0" dirty="0"/>
              <a:t>여덟째 수준</a:t>
            </a:r>
          </a:p>
          <a:p>
            <a:pPr lvl="8" rtl="0"/>
            <a:r>
              <a:rPr lang="ko-KR" altLang="en-US" noProof="0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8EB83EC-3A4C-4316-AC9B-062DC315BD88}" type="datetime1">
              <a:rPr lang="ko-KR" altLang="en-US" noProof="0" smtClean="0"/>
              <a:t>2024-11-19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/>
              <a:t>인간과 철학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담당교수 강지은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00F0E-F776-4440-AA9F-043EE865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85D9D-6D13-4F01-9A95-5ED69F21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2009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년 일명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김할머니 사건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에서 법원은 소극적 안락사와 존엄사를 구분해 김할머니 사건을 존엄사로 인정하는 판결을 내렸다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즉 소극적 안락사가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생명유지에 필수적인 치료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영양공급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약물투여 등을 중단함으로써 환자의 생명을 단축시키는 행위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인 반면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존엄사에 의한 죽음은 치료의 중단으로 생명이 단축되는 것이 아니라 치료가 불가능한 질병에 죽음이 수반되는 자연적인 결과이며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따라서 인공호흡기만을 제거하고 영양은 공급한다는 점에서 소극적 안락사와 차이가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.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이런 차이 때문에 소극적 안락사가 환자의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죽을 권리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에 초점을 맞춘다면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존엄사는 환자의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자기 결정권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인간으로서 존엄과 행복추구권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)’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에 초점을 맞춘다는 점에서 다르다고 말하기도 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52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6287-8A36-439F-A864-6BFEB04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자발적</a:t>
            </a:r>
            <a:r>
              <a:rPr lang="en-US" altLang="ko-KR" dirty="0"/>
              <a:t>+</a:t>
            </a:r>
            <a:r>
              <a:rPr lang="ko-KR" altLang="en-US" dirty="0"/>
              <a:t>적극적</a:t>
            </a:r>
            <a:r>
              <a:rPr lang="en-US" altLang="ko-KR" dirty="0"/>
              <a:t>+</a:t>
            </a:r>
            <a:r>
              <a:rPr lang="ko-KR" altLang="en-US" dirty="0"/>
              <a:t>직접적</a:t>
            </a:r>
            <a:r>
              <a:rPr lang="en-US" altLang="ko-KR" dirty="0"/>
              <a:t>(</a:t>
            </a:r>
            <a:r>
              <a:rPr lang="ko-KR" altLang="en-US" dirty="0"/>
              <a:t>또는 간접적</a:t>
            </a:r>
            <a:r>
              <a:rPr lang="en-US" altLang="ko-KR" dirty="0"/>
              <a:t>) </a:t>
            </a:r>
            <a:r>
              <a:rPr lang="ko-KR" altLang="en-US" dirty="0"/>
              <a:t>안락사</a:t>
            </a:r>
            <a:r>
              <a:rPr lang="en-US" altLang="ko-KR" dirty="0"/>
              <a:t>=</a:t>
            </a:r>
            <a:r>
              <a:rPr lang="ko-KR" altLang="en-US" dirty="0"/>
              <a:t>자살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C9A33-6B4A-4400-98E1-FBD4D6D7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자발적</a:t>
            </a:r>
            <a:r>
              <a:rPr lang="en-US" altLang="ko-KR" dirty="0"/>
              <a:t>+</a:t>
            </a:r>
            <a:r>
              <a:rPr lang="ko-KR" altLang="en-US" dirty="0"/>
              <a:t>적극적</a:t>
            </a:r>
            <a:r>
              <a:rPr lang="en-US" altLang="ko-KR" dirty="0"/>
              <a:t>+</a:t>
            </a:r>
            <a:r>
              <a:rPr lang="ko-KR" altLang="en-US" dirty="0"/>
              <a:t>직접적</a:t>
            </a:r>
            <a:r>
              <a:rPr lang="en-US" altLang="ko-KR" dirty="0"/>
              <a:t>(</a:t>
            </a:r>
            <a:r>
              <a:rPr lang="ko-KR" altLang="en-US" dirty="0"/>
              <a:t>또는 간접적</a:t>
            </a:r>
            <a:r>
              <a:rPr lang="en-US" altLang="ko-KR" dirty="0"/>
              <a:t>)</a:t>
            </a:r>
            <a:r>
              <a:rPr lang="ko-KR" altLang="en-US" dirty="0"/>
              <a:t>안락사는 환자 자신의 의사에 따른 죽음이므로 </a:t>
            </a:r>
            <a:r>
              <a:rPr lang="en-US" altLang="ko-KR" dirty="0"/>
              <a:t>‘</a:t>
            </a:r>
            <a:r>
              <a:rPr lang="ko-KR" altLang="en-US" dirty="0"/>
              <a:t>자살</a:t>
            </a:r>
            <a:r>
              <a:rPr lang="en-US" altLang="ko-KR" dirty="0"/>
              <a:t>’</a:t>
            </a:r>
            <a:r>
              <a:rPr lang="ko-KR" altLang="en-US" dirty="0"/>
              <a:t>에 해당한다고 할 수 있다</a:t>
            </a:r>
            <a:r>
              <a:rPr lang="en-US" altLang="ko-KR" dirty="0"/>
              <a:t>. </a:t>
            </a:r>
            <a:r>
              <a:rPr lang="ko-KR" altLang="en-US" dirty="0"/>
              <a:t>따라서 자살이 도덕적으로 허용되지 않는 한</a:t>
            </a:r>
            <a:r>
              <a:rPr lang="en-US" altLang="ko-KR" dirty="0"/>
              <a:t>, </a:t>
            </a:r>
            <a:r>
              <a:rPr lang="ko-KR" altLang="en-US" dirty="0"/>
              <a:t>이것은 도덕적으로 정당화되기 어렵지만</a:t>
            </a:r>
            <a:r>
              <a:rPr lang="en-US" altLang="ko-KR" dirty="0"/>
              <a:t>, </a:t>
            </a:r>
            <a:r>
              <a:rPr lang="ko-KR" altLang="en-US" dirty="0"/>
              <a:t>현실적으로 도덕적 비난만이 능사라고 하기엔 어려운 측면이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반자발적</a:t>
            </a:r>
            <a:r>
              <a:rPr lang="en-US" altLang="ko-KR" dirty="0"/>
              <a:t>+</a:t>
            </a:r>
            <a:r>
              <a:rPr lang="ko-KR" altLang="en-US" dirty="0"/>
              <a:t>적극적</a:t>
            </a:r>
            <a:r>
              <a:rPr lang="en-US" altLang="ko-KR" dirty="0"/>
              <a:t>+</a:t>
            </a:r>
            <a:r>
              <a:rPr lang="ko-KR" altLang="en-US" dirty="0"/>
              <a:t>직접적 안락사는 타살</a:t>
            </a:r>
            <a:r>
              <a:rPr lang="en-US" altLang="ko-KR" dirty="0"/>
              <a:t>, </a:t>
            </a:r>
            <a:r>
              <a:rPr lang="ko-KR" altLang="en-US" dirty="0"/>
              <a:t>즉 명백한 살인 행위에 해당하기 때문에 도덕적</a:t>
            </a:r>
            <a:r>
              <a:rPr lang="en-US" altLang="ko-KR" dirty="0"/>
              <a:t>, </a:t>
            </a:r>
            <a:r>
              <a:rPr lang="ko-KR" altLang="en-US" dirty="0"/>
              <a:t>법적 책임을 피할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안락사 개념은 원리적인 측면에서 볼 때</a:t>
            </a:r>
            <a:r>
              <a:rPr lang="en-US" altLang="ko-KR" dirty="0"/>
              <a:t>, </a:t>
            </a:r>
            <a:r>
              <a:rPr lang="ko-KR" altLang="en-US" dirty="0"/>
              <a:t>비자발적 안락사의 경우를 제외하면 환자 본인의 동의를 전제로 성립한다</a:t>
            </a:r>
            <a:r>
              <a:rPr lang="en-US" altLang="ko-KR" dirty="0"/>
              <a:t>. </a:t>
            </a:r>
            <a:r>
              <a:rPr lang="ko-KR" altLang="en-US" dirty="0"/>
              <a:t>따라서 이를 근거로 만약에 우리가 자유주의자로서 </a:t>
            </a:r>
            <a:r>
              <a:rPr lang="en-US" altLang="ko-KR" dirty="0"/>
              <a:t>‘</a:t>
            </a:r>
            <a:r>
              <a:rPr lang="ko-KR" altLang="en-US" dirty="0"/>
              <a:t>자율성 존중의 원칙</a:t>
            </a:r>
            <a:r>
              <a:rPr lang="en-US" altLang="ko-KR" dirty="0"/>
              <a:t>’</a:t>
            </a:r>
            <a:r>
              <a:rPr lang="ko-KR" altLang="en-US" dirty="0"/>
              <a:t>을 받아들인다면</a:t>
            </a:r>
            <a:r>
              <a:rPr lang="en-US" altLang="ko-KR" dirty="0"/>
              <a:t>, </a:t>
            </a:r>
            <a:r>
              <a:rPr lang="ko-KR" altLang="en-US" dirty="0"/>
              <a:t>자발적</a:t>
            </a:r>
            <a:r>
              <a:rPr lang="en-US" altLang="ko-KR" dirty="0"/>
              <a:t>+</a:t>
            </a:r>
            <a:r>
              <a:rPr lang="ko-KR" altLang="en-US" dirty="0"/>
              <a:t>소극적</a:t>
            </a:r>
            <a:r>
              <a:rPr lang="en-US" altLang="ko-KR" dirty="0"/>
              <a:t>+</a:t>
            </a:r>
            <a:r>
              <a:rPr lang="ko-KR" altLang="en-US" dirty="0"/>
              <a:t>직접적</a:t>
            </a:r>
            <a:r>
              <a:rPr lang="en-US" altLang="ko-KR" dirty="0"/>
              <a:t>(</a:t>
            </a:r>
            <a:r>
              <a:rPr lang="ko-KR" altLang="en-US" dirty="0"/>
              <a:t>또는 간접적</a:t>
            </a:r>
            <a:r>
              <a:rPr lang="en-US" altLang="ko-KR" dirty="0"/>
              <a:t>)</a:t>
            </a:r>
            <a:r>
              <a:rPr lang="ko-KR" altLang="en-US" dirty="0"/>
              <a:t>안락사를 허용하는 결정을 할 것이다</a:t>
            </a:r>
            <a:r>
              <a:rPr lang="en-US" altLang="ko-KR" dirty="0"/>
              <a:t>. </a:t>
            </a:r>
            <a:r>
              <a:rPr lang="ko-KR" altLang="en-US" dirty="0"/>
              <a:t>왜냐하면 자유주의자들은 자율성을 중요한 가치로 삼는데</a:t>
            </a:r>
            <a:r>
              <a:rPr lang="en-US" altLang="ko-KR" dirty="0"/>
              <a:t>, </a:t>
            </a:r>
            <a:r>
              <a:rPr lang="ko-KR" altLang="en-US" dirty="0"/>
              <a:t>자율성이란 외부의 간섭을 받지 않는 상태에서 자기 책임성을 전제로 자유롭게 결정할 권리이기 때문이다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7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5FC0B-CDD1-40A1-A17F-FAB97654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보수주의적 입장에서 안락사를 보는 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0B06A-0FB1-4AB3-A012-27B243E0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생명의 존엄성과 도덕성을 우선하는 전통적인 보수주의자라면</a:t>
            </a:r>
            <a:r>
              <a:rPr lang="en-US" altLang="ko-KR" dirty="0"/>
              <a:t>, </a:t>
            </a:r>
            <a:r>
              <a:rPr lang="ko-KR" altLang="en-US" dirty="0"/>
              <a:t>이러한 방식의 안락사에 동의하지 않을 것이다</a:t>
            </a:r>
            <a:r>
              <a:rPr lang="en-US" altLang="ko-KR" dirty="0"/>
              <a:t>. </a:t>
            </a:r>
            <a:r>
              <a:rPr lang="ko-KR" altLang="en-US" dirty="0"/>
              <a:t>또 자연법적 관점에서는 자연의 질서를 거슬러 생명을 인위적으로 단축하려는 조치에 반대할 것이다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의무론적</a:t>
            </a:r>
            <a:r>
              <a:rPr lang="ko-KR" altLang="en-US" dirty="0"/>
              <a:t> 입장 또한 인간의 존엄성과 인격 그 자체의 절대적 가치에 기초하여 안락사에 대해 부정적인 평가를 내릴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5567-4718-49B3-BCD3-862E0F52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공리주의적 관점에서 안락사를 보는 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AE104-C9F2-4403-A2EE-4D177D81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공리주의적 관점에서 안락사를 이해한다면</a:t>
            </a:r>
            <a:r>
              <a:rPr lang="en-US" altLang="ko-KR" dirty="0"/>
              <a:t>, </a:t>
            </a:r>
            <a:r>
              <a:rPr lang="ko-KR" altLang="en-US" dirty="0"/>
              <a:t>우리는 도덕적인 옳고 그름을 판단하기 위해 우리의 행위가 가져오는 최선의 결과</a:t>
            </a:r>
            <a:r>
              <a:rPr lang="en-US" altLang="ko-KR" dirty="0"/>
              <a:t>(</a:t>
            </a:r>
            <a:r>
              <a:rPr lang="ko-KR" altLang="en-US" dirty="0"/>
              <a:t>행동 공리주의</a:t>
            </a:r>
            <a:r>
              <a:rPr lang="en-US" altLang="ko-KR" dirty="0"/>
              <a:t>)</a:t>
            </a:r>
            <a:r>
              <a:rPr lang="ko-KR" altLang="en-US" dirty="0"/>
              <a:t>나 관행</a:t>
            </a:r>
            <a:r>
              <a:rPr lang="en-US" altLang="ko-KR" dirty="0"/>
              <a:t>(</a:t>
            </a:r>
            <a:r>
              <a:rPr lang="ko-KR" altLang="en-US" dirty="0"/>
              <a:t>또는 실천</a:t>
            </a:r>
            <a:r>
              <a:rPr lang="en-US" altLang="ko-KR" dirty="0"/>
              <a:t>, </a:t>
            </a:r>
            <a:r>
              <a:rPr lang="ko-KR" altLang="en-US" dirty="0"/>
              <a:t>규칙 공리주의</a:t>
            </a:r>
            <a:r>
              <a:rPr lang="en-US" altLang="ko-KR" dirty="0"/>
              <a:t>)</a:t>
            </a:r>
            <a:r>
              <a:rPr lang="ko-KR" altLang="en-US" dirty="0"/>
              <a:t>에 초점을 맞추고자 할 것이다</a:t>
            </a:r>
            <a:r>
              <a:rPr lang="en-US" altLang="ko-KR" dirty="0"/>
              <a:t>. </a:t>
            </a:r>
            <a:r>
              <a:rPr lang="ko-KR" altLang="en-US" dirty="0"/>
              <a:t>이렇게 볼 때</a:t>
            </a:r>
            <a:r>
              <a:rPr lang="en-US" altLang="ko-KR" dirty="0"/>
              <a:t>, </a:t>
            </a:r>
            <a:r>
              <a:rPr lang="ko-KR" altLang="en-US" dirty="0"/>
              <a:t>자발적 의사는 단지 그것이 우리의 행복이나 복지에 영향을 미치는 정도에 </a:t>
            </a:r>
            <a:r>
              <a:rPr lang="ko-KR" altLang="en-US" dirty="0" err="1"/>
              <a:t>따라서만</a:t>
            </a:r>
            <a:r>
              <a:rPr lang="ko-KR" altLang="en-US" dirty="0"/>
              <a:t> 도덕적으로 의미를 가질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 결과주의적 입장에서는 최대 행복을 가져올 것으로 보이는 것</a:t>
            </a:r>
            <a:r>
              <a:rPr lang="en-US" altLang="ko-KR" dirty="0"/>
              <a:t>, </a:t>
            </a:r>
            <a:r>
              <a:rPr lang="ko-KR" altLang="en-US" dirty="0"/>
              <a:t>그리고 이 때</a:t>
            </a:r>
            <a:r>
              <a:rPr lang="en-US" altLang="ko-KR" dirty="0"/>
              <a:t>, </a:t>
            </a:r>
            <a:r>
              <a:rPr lang="ko-KR" altLang="en-US" dirty="0"/>
              <a:t>최대 행복이란 우리들 자신은 물론</a:t>
            </a:r>
            <a:r>
              <a:rPr lang="en-US" altLang="ko-KR" dirty="0"/>
              <a:t>, </a:t>
            </a:r>
            <a:r>
              <a:rPr lang="ko-KR" altLang="en-US" dirty="0"/>
              <a:t>우리의 행위로부터 영향을 받는 모든 사람들까지 포함시켜서 우리가 어떤 결정을 해야 하는지를 근거로 판단할 것이다</a:t>
            </a:r>
            <a:r>
              <a:rPr lang="en-US" altLang="ko-KR" dirty="0"/>
              <a:t>. </a:t>
            </a:r>
            <a:r>
              <a:rPr lang="ko-KR" altLang="en-US" dirty="0"/>
              <a:t>결과주의</a:t>
            </a:r>
            <a:r>
              <a:rPr lang="en-US" altLang="ko-KR" dirty="0"/>
              <a:t>(</a:t>
            </a:r>
            <a:r>
              <a:rPr lang="ko-KR" altLang="en-US" dirty="0"/>
              <a:t>또는 공리주의</a:t>
            </a:r>
            <a:r>
              <a:rPr lang="en-US" altLang="ko-KR" dirty="0"/>
              <a:t>)</a:t>
            </a:r>
            <a:r>
              <a:rPr lang="ko-KR" altLang="en-US" dirty="0"/>
              <a:t>는 이처럼 안락사와 관련된 도덕판단을 내리고자 할 때 쾌락의 증진과 고통의 최소화라는 효용과 유용성의 원칙에 따라 이를 계산하여 환자와 환자의 가족</a:t>
            </a:r>
            <a:r>
              <a:rPr lang="en-US" altLang="ko-KR" dirty="0"/>
              <a:t>, </a:t>
            </a:r>
            <a:r>
              <a:rPr lang="ko-KR" altLang="en-US" dirty="0"/>
              <a:t>사회 전체의 쾌락을 증진하는 경향에 따라 결정할 것이다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0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26BDC-ECD6-4A48-B43B-65A6020D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비결과주의적 입장에서 안락사를 보는 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401FF-ABB0-48CB-930F-C38046B4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20090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결과주의 입장과 달리 비결과주의에서는 안락사에 대해 개인의 자발성에 기초하여 도덕 기준을 마련하려고 한다</a:t>
            </a:r>
            <a:r>
              <a:rPr lang="en-US" altLang="ko-KR" dirty="0"/>
              <a:t>. </a:t>
            </a:r>
            <a:r>
              <a:rPr lang="ko-KR" altLang="en-US" dirty="0"/>
              <a:t>이에 따르면</a:t>
            </a:r>
            <a:r>
              <a:rPr lang="en-US" altLang="ko-KR" dirty="0"/>
              <a:t>, </a:t>
            </a:r>
            <a:r>
              <a:rPr lang="ko-KR" altLang="en-US" dirty="0"/>
              <a:t>자발성은 그 자체로서 선하고</a:t>
            </a:r>
            <a:r>
              <a:rPr lang="en-US" altLang="ko-KR" dirty="0"/>
              <a:t>, </a:t>
            </a:r>
            <a:r>
              <a:rPr lang="ko-KR" altLang="en-US" dirty="0"/>
              <a:t>또한 도덕적 가치를 지니며</a:t>
            </a:r>
            <a:r>
              <a:rPr lang="en-US" altLang="ko-KR" dirty="0"/>
              <a:t>, </a:t>
            </a:r>
            <a:r>
              <a:rPr lang="ko-KR" altLang="en-US" dirty="0"/>
              <a:t>최소한 적어도 이상적으로 생각할 때</a:t>
            </a:r>
            <a:r>
              <a:rPr lang="en-US" altLang="ko-KR" dirty="0"/>
              <a:t>, </a:t>
            </a:r>
            <a:r>
              <a:rPr lang="ko-KR" altLang="en-US" dirty="0"/>
              <a:t>우리는 자기 운명의 주인인 것처럼 생각된다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칸트의 의무론은 인간</a:t>
            </a:r>
            <a:r>
              <a:rPr lang="en-US" altLang="ko-KR" dirty="0"/>
              <a:t>(</a:t>
            </a:r>
            <a:r>
              <a:rPr lang="ko-KR" altLang="en-US" dirty="0"/>
              <a:t>또는 인격</a:t>
            </a:r>
            <a:r>
              <a:rPr lang="en-US" altLang="ko-KR" dirty="0"/>
              <a:t>)</a:t>
            </a:r>
            <a:r>
              <a:rPr lang="ko-KR" altLang="en-US" dirty="0"/>
              <a:t>은 자유롭게 선택할 수 있는 유일한 존재이며</a:t>
            </a:r>
            <a:r>
              <a:rPr lang="en-US" altLang="ko-KR" dirty="0"/>
              <a:t>, </a:t>
            </a:r>
            <a:r>
              <a:rPr lang="ko-KR" altLang="en-US" dirty="0"/>
              <a:t>따라서 인간은 마땅히 </a:t>
            </a:r>
            <a:r>
              <a:rPr lang="ko-KR" altLang="en-US" dirty="0" err="1"/>
              <a:t>존중받아야</a:t>
            </a:r>
            <a:r>
              <a:rPr lang="ko-KR" altLang="en-US" dirty="0"/>
              <a:t> 할 존재라고 주장한다</a:t>
            </a:r>
            <a:r>
              <a:rPr lang="en-US" altLang="ko-KR" dirty="0"/>
              <a:t>. </a:t>
            </a:r>
            <a:r>
              <a:rPr lang="ko-KR" altLang="en-US" dirty="0"/>
              <a:t>물론 칸트는 인간의 존엄성과 인격 그 자체에 절대적 가치를 부여한다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안락사와 </a:t>
            </a:r>
            <a:r>
              <a:rPr lang="ko-KR" altLang="en-US" dirty="0" err="1"/>
              <a:t>관련지어</a:t>
            </a:r>
            <a:r>
              <a:rPr lang="ko-KR" altLang="en-US" dirty="0"/>
              <a:t> 생각해 볼 때</a:t>
            </a:r>
            <a:r>
              <a:rPr lang="en-US" altLang="ko-KR" dirty="0"/>
              <a:t>, </a:t>
            </a:r>
            <a:r>
              <a:rPr lang="ko-KR" altLang="en-US" dirty="0"/>
              <a:t>돌이킬 수 없는 질병으로 극심한 고통 속에 있는 개인의 정신력과 자율성은 어느 정도 합리성의 결여</a:t>
            </a:r>
            <a:r>
              <a:rPr lang="en-US" altLang="ko-KR" dirty="0"/>
              <a:t>, </a:t>
            </a:r>
            <a:r>
              <a:rPr lang="ko-KR" altLang="en-US" dirty="0"/>
              <a:t>그리고 공포와의 타협 상태에 놓였을 가능성이 높다</a:t>
            </a:r>
            <a:r>
              <a:rPr lang="en-US" altLang="ko-KR" dirty="0"/>
              <a:t>.</a:t>
            </a:r>
            <a:r>
              <a:rPr lang="ko-KR" altLang="en-US" dirty="0"/>
              <a:t>사실 질병은 우리가 그것에 굴복하도록 강제하는 힘이 매우 강력한 요소이다</a:t>
            </a:r>
            <a:r>
              <a:rPr lang="en-US" altLang="ko-KR" dirty="0"/>
              <a:t>. </a:t>
            </a:r>
            <a:r>
              <a:rPr lang="ko-KR" altLang="en-US" dirty="0"/>
              <a:t>그렇다면 이런 상황</a:t>
            </a:r>
            <a:r>
              <a:rPr lang="en-US" altLang="ko-KR" dirty="0"/>
              <a:t>, </a:t>
            </a:r>
            <a:r>
              <a:rPr lang="ko-KR" altLang="en-US" dirty="0"/>
              <a:t>즉 공포와 인식의 결핍 상황에서 이루어진 자발적 의사를 그대로 받아들여야 하는가에 대한 문제가 발생한다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6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94C6C-7AF3-4DF0-B365-943557F6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미끄러운 </a:t>
            </a:r>
            <a:r>
              <a:rPr lang="ko-KR" altLang="en-US" dirty="0" err="1"/>
              <a:t>경사길</a:t>
            </a:r>
            <a:r>
              <a:rPr lang="ko-KR" altLang="en-US" dirty="0"/>
              <a:t> 논증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E0E05-D62F-4766-8219-F2BEC68B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미끄러운 </a:t>
            </a:r>
            <a:r>
              <a:rPr lang="ko-KR" altLang="en-US" dirty="0" err="1"/>
              <a:t>경사길</a:t>
            </a:r>
            <a:r>
              <a:rPr lang="en-US" altLang="ko-KR" dirty="0"/>
              <a:t>’ </a:t>
            </a:r>
            <a:r>
              <a:rPr lang="ko-KR" altLang="en-US" dirty="0"/>
              <a:t>논증은 낙태를 포함해 생명 의료 윤리와 관련된 대부분의 영역에 적용할 수 있는 개념이다</a:t>
            </a:r>
            <a:r>
              <a:rPr lang="en-US" altLang="ko-KR" dirty="0"/>
              <a:t>. </a:t>
            </a:r>
            <a:r>
              <a:rPr lang="ko-KR" altLang="en-US" dirty="0"/>
              <a:t>안락사의 경우에도 일단 안락사를 허용하게 되면 불가피하게 마치 </a:t>
            </a:r>
            <a:r>
              <a:rPr lang="en-US" altLang="ko-KR" dirty="0"/>
              <a:t>‘</a:t>
            </a:r>
            <a:r>
              <a:rPr lang="ko-KR" altLang="en-US" dirty="0"/>
              <a:t>도미노 효과</a:t>
            </a:r>
            <a:r>
              <a:rPr lang="en-US" altLang="ko-KR" dirty="0"/>
              <a:t>’</a:t>
            </a:r>
            <a:r>
              <a:rPr lang="ko-KR" altLang="en-US" dirty="0"/>
              <a:t>보다 더 빠른 속도록 그 영역을 확장해 돌이킬 수 없는 상황으로 치닫게 될 것이라 비판한다</a:t>
            </a:r>
            <a:r>
              <a:rPr lang="en-US" altLang="ko-KR" dirty="0"/>
              <a:t>. </a:t>
            </a:r>
            <a:r>
              <a:rPr lang="ko-KR" altLang="en-US" dirty="0"/>
              <a:t>매우 그럴 듯해 보이는 이 논증에 대해서도 비판은 있다</a:t>
            </a:r>
            <a:r>
              <a:rPr lang="en-US" altLang="ko-KR" dirty="0"/>
              <a:t>. </a:t>
            </a:r>
            <a:r>
              <a:rPr lang="ko-KR" altLang="en-US" dirty="0"/>
              <a:t>이 논증이 타당하기 위해서는 무엇보다 경험적으로 증명되어야 하는데</a:t>
            </a:r>
            <a:r>
              <a:rPr lang="en-US" altLang="ko-KR" dirty="0"/>
              <a:t>, </a:t>
            </a:r>
            <a:r>
              <a:rPr lang="ko-KR" altLang="en-US" dirty="0"/>
              <a:t>그렇지 못하고 단지 예측에 근거할 뿐이라는 반박이다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에스키모 사회에서는 노인을 유기하는 관습이 있었지만</a:t>
            </a:r>
            <a:r>
              <a:rPr lang="en-US" altLang="ko-KR" dirty="0"/>
              <a:t>, </a:t>
            </a:r>
            <a:r>
              <a:rPr lang="ko-KR" altLang="en-US" dirty="0"/>
              <a:t>그렇다고 이들이 모든 사람들에게 무분별한 확장을 결코 하지 않았다는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405B-E439-4FDB-90A3-0FA1C09D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윤리적 논쟁의 최전선에 서있는 주제들</a:t>
            </a:r>
            <a:r>
              <a:rPr lang="en-US" altLang="ko-KR" dirty="0"/>
              <a:t>=</a:t>
            </a:r>
            <a:br>
              <a:rPr lang="en-US" altLang="ko-KR" dirty="0"/>
            </a:br>
            <a:r>
              <a:rPr lang="ko-KR" altLang="en-US" dirty="0"/>
              <a:t>생명 의료윤리적 문제들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12904-29FC-47DF-BBF3-18227912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생명공학</a:t>
            </a:r>
            <a:r>
              <a:rPr lang="en-US" altLang="ko-KR" dirty="0"/>
              <a:t>, </a:t>
            </a:r>
            <a:r>
              <a:rPr lang="ko-KR" altLang="en-US" dirty="0"/>
              <a:t>생명과학</a:t>
            </a:r>
            <a:r>
              <a:rPr lang="en-US" altLang="ko-KR" dirty="0"/>
              <a:t>, </a:t>
            </a:r>
            <a:r>
              <a:rPr lang="ko-KR" altLang="en-US" dirty="0"/>
              <a:t>의학</a:t>
            </a:r>
            <a:r>
              <a:rPr lang="en-US" altLang="ko-KR" dirty="0"/>
              <a:t>, </a:t>
            </a:r>
            <a:r>
              <a:rPr lang="ko-KR" altLang="en-US" dirty="0"/>
              <a:t>정치학</a:t>
            </a:r>
            <a:r>
              <a:rPr lang="en-US" altLang="ko-KR" dirty="0"/>
              <a:t>, </a:t>
            </a:r>
            <a:r>
              <a:rPr lang="ko-KR" altLang="en-US" dirty="0"/>
              <a:t>법과 제도 그리고 철학적 문제들이 서로 긴밀하게 연결되면서 복잡한 윤리적 문제들을 제기하기 때문에 생명</a:t>
            </a:r>
            <a:r>
              <a:rPr lang="en-US" altLang="ko-KR" dirty="0"/>
              <a:t>, </a:t>
            </a:r>
            <a:r>
              <a:rPr lang="ko-KR" altLang="en-US" dirty="0"/>
              <a:t>의료 윤리는 이러한 문제들을 도덕철학적 관점에서 검토한다</a:t>
            </a:r>
            <a:r>
              <a:rPr lang="en-US" altLang="ko-KR" dirty="0"/>
              <a:t>. </a:t>
            </a:r>
            <a:r>
              <a:rPr lang="ko-KR" altLang="en-US" dirty="0" err="1"/>
              <a:t>보참</a:t>
            </a:r>
            <a:r>
              <a:rPr lang="en-US" altLang="ko-KR" dirty="0"/>
              <a:t>(</a:t>
            </a:r>
            <a:r>
              <a:rPr lang="en-US" altLang="ko-KR" dirty="0" err="1"/>
              <a:t>T.L.Beauchamp</a:t>
            </a:r>
            <a:r>
              <a:rPr lang="en-US" altLang="ko-KR" dirty="0"/>
              <a:t>)</a:t>
            </a:r>
            <a:r>
              <a:rPr lang="ko-KR" altLang="en-US" dirty="0"/>
              <a:t>과 칠드레스</a:t>
            </a:r>
            <a:r>
              <a:rPr lang="en-US" altLang="ko-KR" dirty="0"/>
              <a:t>(</a:t>
            </a:r>
            <a:r>
              <a:rPr lang="en-US" altLang="ko-KR" dirty="0" err="1"/>
              <a:t>J.F.Childress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생명의료윤리학원칙</a:t>
            </a:r>
            <a:r>
              <a:rPr lang="en-US" altLang="ko-KR" dirty="0"/>
              <a:t>]</a:t>
            </a:r>
            <a:r>
              <a:rPr lang="ko-KR" altLang="en-US" dirty="0"/>
              <a:t>에서 생명</a:t>
            </a:r>
            <a:r>
              <a:rPr lang="en-US" altLang="ko-KR" dirty="0"/>
              <a:t>, </a:t>
            </a:r>
            <a:r>
              <a:rPr lang="ko-KR" altLang="en-US" dirty="0"/>
              <a:t>의료 윤리 문제에 적용할 수 있는 네 가지 도덕원칙으로</a:t>
            </a:r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자율성 존중의 원칙 </a:t>
            </a:r>
            <a:r>
              <a:rPr lang="en-US" altLang="ko-KR" dirty="0"/>
              <a:t>(2) </a:t>
            </a:r>
            <a:r>
              <a:rPr lang="ko-KR" altLang="en-US" dirty="0"/>
              <a:t>선행과 악행 금지의 원칙 </a:t>
            </a:r>
            <a:r>
              <a:rPr lang="en-US" altLang="ko-KR" dirty="0"/>
              <a:t>(3) </a:t>
            </a:r>
            <a:r>
              <a:rPr lang="ko-KR" altLang="en-US" dirty="0"/>
              <a:t>정의의 원칙을 제시한다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이들은 그렇다고 이 세 가지 각각의 원칙이 순차적으로 우선성을 갖는 것은 아니라고 이해한다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8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465FA-32E9-4A41-A694-251AFA61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자율성 존중의 원칙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소극적 책무와 적극적 책무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AAF98-AE0E-4D71-99D2-94F6415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자율성 존중의 원칙은 소극적 책무</a:t>
            </a:r>
            <a:r>
              <a:rPr lang="en-US" altLang="ko-KR" dirty="0"/>
              <a:t>(</a:t>
            </a:r>
            <a:r>
              <a:rPr lang="ko-KR" altLang="en-US" dirty="0"/>
              <a:t>의무</a:t>
            </a:r>
            <a:r>
              <a:rPr lang="en-US" altLang="ko-KR" dirty="0"/>
              <a:t>)</a:t>
            </a:r>
            <a:r>
              <a:rPr lang="ko-KR" altLang="en-US" dirty="0"/>
              <a:t>의 형태와 적극적 책무</a:t>
            </a:r>
            <a:r>
              <a:rPr lang="en-US" altLang="ko-KR" dirty="0"/>
              <a:t>(</a:t>
            </a:r>
            <a:r>
              <a:rPr lang="ko-KR" altLang="en-US" dirty="0"/>
              <a:t>의무</a:t>
            </a:r>
            <a:r>
              <a:rPr lang="en-US" altLang="ko-KR" dirty="0"/>
              <a:t>)</a:t>
            </a:r>
            <a:r>
              <a:rPr lang="ko-KR" altLang="en-US" dirty="0"/>
              <a:t>의 형태로 나누어 생각할 수 있다</a:t>
            </a:r>
            <a:r>
              <a:rPr lang="en-US" altLang="ko-KR" dirty="0"/>
              <a:t>. </a:t>
            </a:r>
            <a:r>
              <a:rPr lang="ko-KR" altLang="en-US" dirty="0"/>
              <a:t>소극적 </a:t>
            </a:r>
            <a:r>
              <a:rPr lang="ko-KR" altLang="en-US" dirty="0" err="1"/>
              <a:t>책무란</a:t>
            </a:r>
            <a:r>
              <a:rPr lang="ko-KR" altLang="en-US" dirty="0"/>
              <a:t> 환자가 자율적으로 결정할 수 있기 위해서는 다른 사람의 강제나 속박으로부터 자유로운 상태에 있어야 한다는 것이다</a:t>
            </a:r>
            <a:r>
              <a:rPr lang="en-US" altLang="ko-KR" dirty="0"/>
              <a:t>. </a:t>
            </a:r>
            <a:r>
              <a:rPr lang="ko-KR" altLang="en-US" dirty="0"/>
              <a:t>그리고 적극적 </a:t>
            </a:r>
            <a:r>
              <a:rPr lang="ko-KR" altLang="en-US" dirty="0" err="1"/>
              <a:t>책무란</a:t>
            </a:r>
            <a:r>
              <a:rPr lang="ko-KR" altLang="en-US" dirty="0"/>
              <a:t> 환자가 자율적 결정을 더 잘 내릴 수 있도록 도움이 되는 정보와 행위를 제공해야 한다는 것이다</a:t>
            </a:r>
            <a:r>
              <a:rPr lang="en-US" altLang="ko-KR" dirty="0"/>
              <a:t>. </a:t>
            </a:r>
            <a:r>
              <a:rPr lang="ko-KR" altLang="en-US" dirty="0"/>
              <a:t>이것은 환자의 자율성과 자신의 판단에 대한 확신을 낳게 하며</a:t>
            </a:r>
            <a:r>
              <a:rPr lang="en-US" altLang="ko-KR" dirty="0"/>
              <a:t>, </a:t>
            </a:r>
            <a:r>
              <a:rPr lang="ko-KR" altLang="en-US" dirty="0"/>
              <a:t>환자의 동의를 이끌어 적절한 의사결정을 하도록 촉진하는 역할을 한다</a:t>
            </a:r>
            <a:r>
              <a:rPr lang="en-US" altLang="ko-KR" dirty="0"/>
              <a:t>. </a:t>
            </a:r>
            <a:r>
              <a:rPr lang="ko-KR" altLang="en-US" dirty="0"/>
              <a:t>그래서 이것을 </a:t>
            </a:r>
            <a:r>
              <a:rPr lang="en-US" altLang="ko-KR" dirty="0"/>
              <a:t>‘</a:t>
            </a:r>
            <a:r>
              <a:rPr lang="ko-KR" altLang="en-US" dirty="0"/>
              <a:t>고지된 동의의 원칙</a:t>
            </a:r>
            <a:r>
              <a:rPr lang="en-US" altLang="ko-KR" dirty="0"/>
              <a:t>’</a:t>
            </a:r>
            <a:r>
              <a:rPr lang="ko-KR" altLang="en-US" dirty="0"/>
              <a:t>으로 해석하기도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자율성 존중의 원칙은 각 개인의 인격에 대한 존중에 기초하고 있으며</a:t>
            </a:r>
            <a:r>
              <a:rPr lang="en-US" altLang="ko-KR" dirty="0"/>
              <a:t>, </a:t>
            </a:r>
            <a:r>
              <a:rPr lang="ko-KR" altLang="en-US" dirty="0"/>
              <a:t>각자는 자신의 삶을 발전시키고 선택할 권리가 있다는 것을 지지한다</a:t>
            </a:r>
            <a:r>
              <a:rPr lang="en-US" altLang="ko-KR" dirty="0"/>
              <a:t>. </a:t>
            </a:r>
            <a:r>
              <a:rPr lang="ko-KR" altLang="en-US" dirty="0"/>
              <a:t>그렇다고 환자의 자율성만이 절대적인 것은 아니다</a:t>
            </a:r>
            <a:r>
              <a:rPr lang="en-US" altLang="ko-KR" dirty="0"/>
              <a:t>. </a:t>
            </a:r>
            <a:r>
              <a:rPr lang="ko-KR" altLang="en-US" dirty="0"/>
              <a:t>의사 또한 환자와 마찬가지로 하나의 인격으로서 자율성을 </a:t>
            </a:r>
            <a:r>
              <a:rPr lang="ko-KR" altLang="en-US" dirty="0" err="1"/>
              <a:t>존중받아야</a:t>
            </a:r>
            <a:r>
              <a:rPr lang="ko-KR" altLang="en-US" dirty="0"/>
              <a:t> 하기 때문이다</a:t>
            </a:r>
            <a:r>
              <a:rPr lang="en-US" altLang="ko-KR" dirty="0"/>
              <a:t>. </a:t>
            </a:r>
            <a:r>
              <a:rPr lang="ko-KR" altLang="en-US" dirty="0"/>
              <a:t>따라서 환자의 자율적 결정일지라도 의사는 자신의 직업윤리와 도덕원칙에 따라 적절하게 그의 결정을 거절할 수 있는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2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26703-C349-4B97-AC0A-E5E7919A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선행의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B72A7-AC8C-451E-8B97-DFA41FA7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선행의 원칙은 환자에게 미칠 해악</a:t>
            </a:r>
            <a:r>
              <a:rPr lang="en-US" altLang="ko-KR" dirty="0"/>
              <a:t>(</a:t>
            </a:r>
            <a:r>
              <a:rPr lang="ko-KR" altLang="en-US" dirty="0"/>
              <a:t>악행</a:t>
            </a:r>
            <a:r>
              <a:rPr lang="en-US" altLang="ko-KR" dirty="0"/>
              <a:t>)</a:t>
            </a:r>
            <a:r>
              <a:rPr lang="ko-KR" altLang="en-US" dirty="0"/>
              <a:t>을 미리 예방해야 한다는 것이다</a:t>
            </a:r>
            <a:r>
              <a:rPr lang="en-US" altLang="ko-KR" dirty="0"/>
              <a:t>. </a:t>
            </a:r>
            <a:r>
              <a:rPr lang="ko-KR" altLang="en-US" dirty="0"/>
              <a:t>이것은 달리 말하면</a:t>
            </a:r>
            <a:r>
              <a:rPr lang="en-US" altLang="ko-KR" dirty="0"/>
              <a:t>, </a:t>
            </a:r>
            <a:r>
              <a:rPr lang="ko-KR" altLang="en-US" dirty="0"/>
              <a:t>선 또는 복지를 증진하고</a:t>
            </a:r>
            <a:r>
              <a:rPr lang="en-US" altLang="ko-KR" dirty="0"/>
              <a:t>, </a:t>
            </a:r>
            <a:r>
              <a:rPr lang="ko-KR" altLang="en-US" dirty="0"/>
              <a:t>증진해야 한다는 원칙이다</a:t>
            </a:r>
            <a:r>
              <a:rPr lang="en-US" altLang="ko-KR" dirty="0"/>
              <a:t>. </a:t>
            </a:r>
            <a:r>
              <a:rPr lang="ko-KR" altLang="en-US" dirty="0"/>
              <a:t>선행과 해악 금지의 원칙에서 선행의 원칙은 선을 행하고</a:t>
            </a:r>
            <a:r>
              <a:rPr lang="en-US" altLang="ko-KR" dirty="0"/>
              <a:t>, </a:t>
            </a:r>
            <a:r>
              <a:rPr lang="ko-KR" altLang="en-US" dirty="0"/>
              <a:t>환자에게 무엇이 이익인지를 동등하게 고려하라는 것이고</a:t>
            </a:r>
            <a:r>
              <a:rPr lang="en-US" altLang="ko-KR" dirty="0"/>
              <a:t>, </a:t>
            </a:r>
            <a:r>
              <a:rPr lang="ko-KR" altLang="en-US" dirty="0"/>
              <a:t>해악 금지의 원칙은 환자에게 미칠 해악을 피하라는 것으로 환자의 이익에 반대되는 행위를 해서는 안 된다는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원칙은 환자의 이익을 무엇보다 중요하게 여긴다</a:t>
            </a:r>
            <a:r>
              <a:rPr lang="en-US" altLang="ko-KR" dirty="0"/>
              <a:t>. </a:t>
            </a:r>
            <a:r>
              <a:rPr lang="ko-KR" altLang="en-US" dirty="0"/>
              <a:t>환자의 복지를 적극적으로 증진하려는 선행의 원칙은 </a:t>
            </a:r>
            <a:r>
              <a:rPr lang="en-US" altLang="ko-KR" dirty="0"/>
              <a:t>‘</a:t>
            </a:r>
            <a:r>
              <a:rPr lang="ko-KR" altLang="en-US" dirty="0"/>
              <a:t>온정적 간섭주의</a:t>
            </a:r>
            <a:r>
              <a:rPr lang="en-US" altLang="ko-KR" dirty="0"/>
              <a:t>’</a:t>
            </a:r>
            <a:r>
              <a:rPr lang="ko-KR" altLang="en-US" dirty="0"/>
              <a:t>와 쉽게 결합한다</a:t>
            </a:r>
            <a:r>
              <a:rPr lang="en-US" altLang="ko-KR" dirty="0"/>
              <a:t>. </a:t>
            </a:r>
            <a:r>
              <a:rPr lang="ko-KR" altLang="en-US" dirty="0"/>
              <a:t>이렇게 되면 환자에 대한 자율성의 존중 원칙과 충돌하기 때문에 적절한 조절과 조화가 필요하다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(</a:t>
            </a:r>
            <a:r>
              <a:rPr lang="ko-KR" altLang="en-US" dirty="0"/>
              <a:t>선행의 원칙에 따라</a:t>
            </a:r>
            <a:r>
              <a:rPr lang="en-US" altLang="ko-KR" dirty="0"/>
              <a:t>) </a:t>
            </a:r>
            <a:r>
              <a:rPr lang="ko-KR" altLang="en-US" dirty="0"/>
              <a:t>의사의 환자에 대한 충분한 정보 제공은 환자가 자율적 결정</a:t>
            </a:r>
            <a:r>
              <a:rPr lang="en-US" altLang="ko-KR" dirty="0"/>
              <a:t>(</a:t>
            </a:r>
            <a:r>
              <a:rPr lang="ko-KR" altLang="en-US" dirty="0"/>
              <a:t>자율성 존중 원칙</a:t>
            </a:r>
            <a:r>
              <a:rPr lang="en-US" altLang="ko-KR" dirty="0"/>
              <a:t>)</a:t>
            </a:r>
            <a:r>
              <a:rPr lang="ko-KR" altLang="en-US" dirty="0"/>
              <a:t>을 하는데 많은 도움을 주기 때문이다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5390-12EA-4CA6-82E9-D4B9B1D8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정의의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992DA-363D-46ED-85F3-548F9C59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정의의 원칙은 의료와 관련된 재화와 서비스가 공정하게 배분되도록 해야 한다는 원칙이다</a:t>
            </a:r>
            <a:r>
              <a:rPr lang="en-US" altLang="ko-KR" dirty="0"/>
              <a:t>. </a:t>
            </a:r>
            <a:r>
              <a:rPr lang="ko-KR" altLang="en-US" dirty="0"/>
              <a:t>이 원칙은 형식적으로 건강</a:t>
            </a:r>
            <a:r>
              <a:rPr lang="en-US" altLang="ko-KR" dirty="0"/>
              <a:t>, </a:t>
            </a:r>
            <a:r>
              <a:rPr lang="ko-KR" altLang="en-US" dirty="0"/>
              <a:t>의료 관련 분야에 종사하는 집단</a:t>
            </a:r>
            <a:r>
              <a:rPr lang="en-US" altLang="ko-KR" dirty="0"/>
              <a:t>(</a:t>
            </a:r>
            <a:r>
              <a:rPr lang="ko-KR" altLang="en-US" dirty="0"/>
              <a:t>의사와 변호사 포함</a:t>
            </a:r>
            <a:r>
              <a:rPr lang="en-US" altLang="ko-KR" dirty="0"/>
              <a:t>)</a:t>
            </a:r>
            <a:r>
              <a:rPr lang="ko-KR" altLang="en-US" dirty="0"/>
              <a:t>은 동등한 경우에 동등하게 처우해야 한다는 것을 요구한다</a:t>
            </a:r>
            <a:r>
              <a:rPr lang="en-US" altLang="ko-KR" dirty="0"/>
              <a:t>. </a:t>
            </a:r>
            <a:r>
              <a:rPr lang="ko-KR" altLang="en-US" dirty="0"/>
              <a:t>예를 들어 같은 의학적 처분을 받아야 할 두 명의 환자가 있다면</a:t>
            </a:r>
            <a:r>
              <a:rPr lang="en-US" altLang="ko-KR" dirty="0"/>
              <a:t>, </a:t>
            </a:r>
            <a:r>
              <a:rPr lang="ko-KR" altLang="en-US" dirty="0"/>
              <a:t>이들을 서로 다르게 처우하지 않아야 한다는 것이다</a:t>
            </a:r>
            <a:r>
              <a:rPr lang="en-US" altLang="ko-KR" dirty="0"/>
              <a:t>. </a:t>
            </a:r>
            <a:r>
              <a:rPr lang="ko-KR" altLang="en-US" dirty="0"/>
              <a:t>한정된 의료자원을 어떻게 분배할 것인가의 문제는 근본적으로 </a:t>
            </a:r>
            <a:r>
              <a:rPr lang="en-US" altLang="ko-KR" dirty="0"/>
              <a:t>(</a:t>
            </a:r>
            <a:r>
              <a:rPr lang="ko-KR" altLang="en-US" dirty="0"/>
              <a:t>사회</a:t>
            </a:r>
            <a:r>
              <a:rPr lang="en-US" altLang="ko-KR" dirty="0"/>
              <a:t>)</a:t>
            </a:r>
            <a:r>
              <a:rPr lang="ko-KR" altLang="en-US" dirty="0"/>
              <a:t>정의와 관련된 물음이다</a:t>
            </a:r>
            <a:r>
              <a:rPr lang="en-US" altLang="ko-KR" dirty="0"/>
              <a:t>. </a:t>
            </a:r>
            <a:r>
              <a:rPr lang="ko-KR" altLang="en-US" dirty="0"/>
              <a:t>이 원칙은 인간으로서 최소한의 의료 혜택을 받을 </a:t>
            </a:r>
            <a:r>
              <a:rPr lang="ko-KR" altLang="en-US" dirty="0" err="1"/>
              <a:t>권리와도</a:t>
            </a:r>
            <a:r>
              <a:rPr lang="ko-KR" altLang="en-US" dirty="0"/>
              <a:t> 결합하는 문제이다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네 가지 원칙들은 생명의료 윤리 분야에서 원칙적으로 지켜져야 할 근본 원리에 관한 표현이다</a:t>
            </a:r>
            <a:r>
              <a:rPr lang="en-US" altLang="ko-KR" dirty="0"/>
              <a:t>. </a:t>
            </a:r>
            <a:r>
              <a:rPr lang="ko-KR" altLang="en-US" dirty="0"/>
              <a:t>이 때문에 실질적인 의료 현장에서 이들 원칙은 서로 중첩되면서 충돌하는 경우가 쉽게 발생할 수 있다</a:t>
            </a:r>
            <a:r>
              <a:rPr lang="en-US" altLang="ko-KR" dirty="0"/>
              <a:t>. </a:t>
            </a:r>
            <a:r>
              <a:rPr lang="ko-KR" altLang="en-US" dirty="0"/>
              <a:t>그렇더라도 이 원칙들이 생명의료적 문제들에 대해 윤리적 판단 기준을 제시하고 있다는 점에서 가치 있는 시도로 평가할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2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A8491-19AD-46D4-BF25-53F84C25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수업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E5EDC-AD2F-4A0A-9300-A09BB849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인간은 절대적 가치를 지니는가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낙태와 윤리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뇌사</a:t>
            </a:r>
            <a:r>
              <a:rPr lang="en-US" altLang="ko-KR" dirty="0"/>
              <a:t>, </a:t>
            </a:r>
            <a:r>
              <a:rPr lang="ko-KR" altLang="en-US" dirty="0"/>
              <a:t>장기이식과 윤리</a:t>
            </a:r>
            <a:endParaRPr lang="en-US" altLang="ko-KR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안락사와 생명</a:t>
            </a:r>
            <a:r>
              <a:rPr lang="en-US" altLang="ko-KR" sz="2800" dirty="0"/>
              <a:t>, </a:t>
            </a:r>
            <a:r>
              <a:rPr lang="ko-KR" altLang="en-US" sz="2800" dirty="0"/>
              <a:t>의료윤리 원칙</a:t>
            </a:r>
            <a:endParaRPr lang="en-US" altLang="ko-KR" sz="2800" dirty="0"/>
          </a:p>
          <a:p>
            <a:r>
              <a:rPr lang="en-US" altLang="ko-KR" dirty="0"/>
              <a:t>4. </a:t>
            </a:r>
            <a:r>
              <a:rPr lang="ko-KR" altLang="en-US" dirty="0"/>
              <a:t>의학 연구와 윤리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의료 자원의 배분과 정의</a:t>
            </a:r>
          </a:p>
        </p:txBody>
      </p:sp>
    </p:spTree>
    <p:extLst>
      <p:ext uri="{BB962C8B-B14F-4D97-AF65-F5344CB8AC3E}">
        <p14:creationId xmlns:p14="http://schemas.microsoft.com/office/powerpoint/2010/main" val="27643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A2974-B9F0-4888-AC1A-999C1E8D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 여기의 윤리적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F463E-8B0B-43B8-BE3C-679AAFB3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2009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위로 세 명의 오빠를 두고 있던 벨기에의 한 여성이 남성을 동경해 오던 중 호르몬 요법과 수술을 통해 남성의 신체를 갖게 되었다</a:t>
            </a:r>
            <a:r>
              <a:rPr lang="en-US" altLang="ko-KR" dirty="0"/>
              <a:t>. </a:t>
            </a:r>
            <a:r>
              <a:rPr lang="ko-KR" altLang="en-US" dirty="0"/>
              <a:t>하지만 수술 결과 만족스럽지 못한 가슴과 조직 거부 반응을 보인 성기 문제로 고민과 고통 속에서 하루하루를 보내야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스스로 </a:t>
            </a:r>
            <a:r>
              <a:rPr lang="en-US" altLang="ko-KR" dirty="0"/>
              <a:t>“</a:t>
            </a:r>
            <a:r>
              <a:rPr lang="ko-KR" altLang="en-US" dirty="0"/>
              <a:t>나는 괴물이 됐다</a:t>
            </a:r>
            <a:r>
              <a:rPr lang="en-US" altLang="ko-KR" dirty="0"/>
              <a:t>”</a:t>
            </a:r>
            <a:r>
              <a:rPr lang="ko-KR" altLang="en-US" dirty="0"/>
              <a:t>고 괴로워하던 그녀는 의사를 찾아가 안락사를 요청했고</a:t>
            </a:r>
            <a:r>
              <a:rPr lang="en-US" altLang="ko-KR" dirty="0"/>
              <a:t>, </a:t>
            </a:r>
            <a:r>
              <a:rPr lang="ko-KR" altLang="en-US" dirty="0"/>
              <a:t>의사는 그녀의 고통이 참기 힘들고 지속될 것이라고 판단해 안락사를 시행했다</a:t>
            </a:r>
            <a:r>
              <a:rPr lang="en-US" altLang="ko-KR" dirty="0"/>
              <a:t>. </a:t>
            </a:r>
            <a:r>
              <a:rPr lang="ko-KR" altLang="en-US" dirty="0"/>
              <a:t>이 의사는 이전에도 청각장애를 앓고 있었던 </a:t>
            </a:r>
            <a:r>
              <a:rPr lang="en-US" altLang="ko-KR" dirty="0"/>
              <a:t>40</a:t>
            </a:r>
            <a:r>
              <a:rPr lang="ko-KR" altLang="en-US" dirty="0"/>
              <a:t>대의 쌍둥이가 시력까지 잃게 되자 서로를 볼 수 없다는 고통을 호소하면서 안락사를 요성하자 이를 받아들인 적이 있다</a:t>
            </a:r>
            <a:r>
              <a:rPr lang="en-US" altLang="ko-KR" dirty="0"/>
              <a:t>. </a:t>
            </a:r>
            <a:r>
              <a:rPr lang="ko-KR" altLang="en-US" dirty="0"/>
              <a:t>벨기에에서는 이를 두고 </a:t>
            </a:r>
            <a:r>
              <a:rPr lang="en-US" altLang="ko-KR" dirty="0"/>
              <a:t>‘</a:t>
            </a:r>
            <a:r>
              <a:rPr lang="ko-KR" altLang="en-US" dirty="0"/>
              <a:t>죽음을 도운 의사</a:t>
            </a:r>
            <a:r>
              <a:rPr lang="en-US" altLang="ko-KR" dirty="0"/>
              <a:t>’</a:t>
            </a:r>
            <a:r>
              <a:rPr lang="ko-KR" altLang="en-US" dirty="0"/>
              <a:t>의 결정과 행동이 적절했는지에 대한 도덕 논쟁이 격렬하게 벌어졌다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40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4D1EC-F66A-4942-AF98-8ADCE386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0E30F-083B-4669-8E93-F7FFC9BF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영국의 한 대학의 연구에 따르면</a:t>
            </a:r>
            <a:r>
              <a:rPr lang="en-US" altLang="ko-KR" dirty="0"/>
              <a:t>, </a:t>
            </a:r>
            <a:r>
              <a:rPr lang="ko-KR" altLang="en-US" dirty="0"/>
              <a:t>성전환자의 약 </a:t>
            </a:r>
            <a:r>
              <a:rPr lang="en-US" altLang="ko-KR" dirty="0"/>
              <a:t>30%</a:t>
            </a:r>
            <a:r>
              <a:rPr lang="ko-KR" altLang="en-US" dirty="0"/>
              <a:t>가 심각한 정신적 고통으로 자살 충동을 겪는다고 한다</a:t>
            </a:r>
            <a:r>
              <a:rPr lang="en-US" altLang="ko-KR" dirty="0"/>
              <a:t>. </a:t>
            </a:r>
            <a:r>
              <a:rPr lang="ko-KR" altLang="en-US" dirty="0"/>
              <a:t>네덜란드</a:t>
            </a:r>
            <a:r>
              <a:rPr lang="en-US" altLang="ko-KR" dirty="0"/>
              <a:t>(2001) </a:t>
            </a:r>
            <a:r>
              <a:rPr lang="ko-KR" altLang="en-US" dirty="0"/>
              <a:t>다음으로 </a:t>
            </a:r>
            <a:r>
              <a:rPr lang="en-US" altLang="ko-KR" dirty="0"/>
              <a:t>2002</a:t>
            </a:r>
            <a:r>
              <a:rPr lang="ko-KR" altLang="en-US" dirty="0"/>
              <a:t>년 안락사를 합법화한 벨기에는 </a:t>
            </a:r>
            <a:r>
              <a:rPr lang="en-US" altLang="ko-KR" dirty="0"/>
              <a:t>2012</a:t>
            </a:r>
            <a:r>
              <a:rPr lang="ko-KR" altLang="en-US" dirty="0"/>
              <a:t>년 한 해 동안 </a:t>
            </a:r>
            <a:r>
              <a:rPr lang="en-US" altLang="ko-KR" dirty="0"/>
              <a:t>1,432</a:t>
            </a:r>
            <a:r>
              <a:rPr lang="ko-KR" altLang="en-US" dirty="0"/>
              <a:t>명이 안락사로 삶을 마감했고</a:t>
            </a:r>
            <a:r>
              <a:rPr lang="en-US" altLang="ko-KR" dirty="0"/>
              <a:t>, </a:t>
            </a:r>
            <a:r>
              <a:rPr lang="ko-KR" altLang="en-US" dirty="0"/>
              <a:t>매년 숫자가 빠르게 증가하고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2013</a:t>
            </a:r>
            <a:r>
              <a:rPr lang="ko-KR" altLang="en-US" dirty="0"/>
              <a:t>년 현재 벨기에에서는 </a:t>
            </a:r>
            <a:r>
              <a:rPr lang="en-US" altLang="ko-KR" dirty="0"/>
              <a:t>12</a:t>
            </a:r>
            <a:r>
              <a:rPr lang="ko-KR" altLang="en-US" dirty="0"/>
              <a:t>세 이상 </a:t>
            </a:r>
            <a:r>
              <a:rPr lang="en-US" altLang="ko-KR" dirty="0"/>
              <a:t>18</a:t>
            </a:r>
            <a:r>
              <a:rPr lang="ko-KR" altLang="en-US" dirty="0"/>
              <a:t>세 이하의 미성년자에게도 안락사를 허용할 것인지를 놓고 논쟁이 한창이다</a:t>
            </a:r>
            <a:r>
              <a:rPr lang="en-US" altLang="ko-KR" dirty="0"/>
              <a:t>. </a:t>
            </a:r>
            <a:r>
              <a:rPr lang="ko-KR" altLang="en-US" dirty="0"/>
              <a:t>찬성하는 쪽에서는 죽음을 앞둔 미성년자일지라도 정확한 정보를 제공받으면 성숙한 결정을 내릴 수 있기 때문에 이들이 선택할 수 있는 마지막 가능성을 빼앗아서는 안 된다고 주장한다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종교계</a:t>
            </a:r>
            <a:r>
              <a:rPr lang="en-US" altLang="ko-KR" dirty="0"/>
              <a:t>(</a:t>
            </a:r>
            <a:r>
              <a:rPr lang="ko-KR" altLang="en-US" dirty="0"/>
              <a:t>기독교</a:t>
            </a:r>
            <a:r>
              <a:rPr lang="en-US" altLang="ko-KR" dirty="0"/>
              <a:t>, </a:t>
            </a:r>
            <a:r>
              <a:rPr lang="ko-KR" altLang="en-US" dirty="0"/>
              <a:t>유대교</a:t>
            </a:r>
            <a:r>
              <a:rPr lang="en-US" altLang="ko-KR" dirty="0"/>
              <a:t>, </a:t>
            </a:r>
            <a:r>
              <a:rPr lang="ko-KR" altLang="en-US" dirty="0"/>
              <a:t>이슬람교</a:t>
            </a:r>
            <a:r>
              <a:rPr lang="en-US" altLang="ko-KR" dirty="0"/>
              <a:t>)</a:t>
            </a:r>
            <a:r>
              <a:rPr lang="ko-KR" altLang="en-US" dirty="0"/>
              <a:t>에서는 미성년자 같은 취약계층이 안락사의 조건에 포함되어서는 안 되며</a:t>
            </a:r>
            <a:r>
              <a:rPr lang="en-US" altLang="ko-KR" dirty="0"/>
              <a:t>, </a:t>
            </a:r>
            <a:r>
              <a:rPr lang="ko-KR" altLang="en-US" dirty="0"/>
              <a:t>생명의 문제가 지나치게 가볍게 취급되고 있다며 반대하고 있다</a:t>
            </a:r>
            <a:r>
              <a:rPr lang="en-US" altLang="ko-KR" dirty="0"/>
              <a:t>. </a:t>
            </a:r>
            <a:r>
              <a:rPr lang="ko-KR" altLang="en-US" dirty="0"/>
              <a:t>그럼에도 여론조사에서는 </a:t>
            </a:r>
            <a:r>
              <a:rPr lang="en-US" altLang="ko-KR" dirty="0"/>
              <a:t>‘</a:t>
            </a:r>
            <a:r>
              <a:rPr lang="ko-KR" altLang="en-US" dirty="0"/>
              <a:t>판단능력이 있는 미성년자</a:t>
            </a:r>
            <a:r>
              <a:rPr lang="en-US" altLang="ko-KR" dirty="0"/>
              <a:t>’</a:t>
            </a:r>
            <a:r>
              <a:rPr lang="ko-KR" altLang="en-US" dirty="0"/>
              <a:t>라는 전제를 하고는 있지만 응답자의 </a:t>
            </a:r>
            <a:r>
              <a:rPr lang="en-US" altLang="ko-KR" dirty="0"/>
              <a:t>75%</a:t>
            </a:r>
            <a:r>
              <a:rPr lang="ko-KR" altLang="en-US" dirty="0"/>
              <a:t>가 찬성한 것으로 나타났다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9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694E-83D4-4B1A-BC88-FA9BEA51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안락사의 윤리적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8BAE1-B7BC-4B64-96F5-3A0D6DD5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시간적으로 더 오래 살고자 해왔던 인간의 욕구는 의학 기술의 지속적인 발전을 이끌었고</a:t>
            </a:r>
            <a:r>
              <a:rPr lang="en-US" altLang="ko-KR" dirty="0"/>
              <a:t>, </a:t>
            </a:r>
            <a:r>
              <a:rPr lang="ko-KR" altLang="en-US" dirty="0"/>
              <a:t>인간은 한동안 이것이 인간 존엄성의 기치를 실현해줄 것이라는 희망을 갖고 있었다</a:t>
            </a:r>
            <a:r>
              <a:rPr lang="en-US" altLang="ko-KR" dirty="0"/>
              <a:t>. </a:t>
            </a:r>
            <a:r>
              <a:rPr lang="ko-KR" altLang="en-US" dirty="0"/>
              <a:t>그렇지만 단지 더 오래 살아 있는 것보다 더욱 의미 있는 생활과 삶의 품위 있는 마감이라는 인간의 정신적</a:t>
            </a:r>
            <a:r>
              <a:rPr lang="en-US" altLang="ko-KR" dirty="0"/>
              <a:t>, </a:t>
            </a:r>
            <a:r>
              <a:rPr lang="ko-KR" altLang="en-US" dirty="0"/>
              <a:t>심리적 욕망은 삶의 질을 논의의 중심으로 끌어들여</a:t>
            </a:r>
            <a:r>
              <a:rPr lang="en-US" altLang="ko-KR" dirty="0"/>
              <a:t>, ‘</a:t>
            </a:r>
            <a:r>
              <a:rPr lang="ko-KR" altLang="en-US" dirty="0"/>
              <a:t>죽임</a:t>
            </a:r>
            <a:r>
              <a:rPr lang="en-US" altLang="ko-KR" dirty="0"/>
              <a:t>(</a:t>
            </a:r>
            <a:r>
              <a:rPr lang="ko-KR" altLang="en-US" dirty="0"/>
              <a:t>살인</a:t>
            </a:r>
            <a:r>
              <a:rPr lang="en-US" altLang="ko-KR" dirty="0"/>
              <a:t>)’, ‘</a:t>
            </a:r>
            <a:r>
              <a:rPr lang="ko-KR" altLang="en-US" dirty="0"/>
              <a:t>죽도록 놓아둠</a:t>
            </a:r>
            <a:r>
              <a:rPr lang="en-US" altLang="ko-KR" dirty="0"/>
              <a:t>’</a:t>
            </a:r>
            <a:r>
              <a:rPr lang="ko-KR" altLang="en-US" dirty="0"/>
              <a:t>의 문제에 대해 윤리적 검토를 요청하는 단계에 이르렀다</a:t>
            </a:r>
            <a:r>
              <a:rPr lang="en-US" altLang="ko-KR" dirty="0"/>
              <a:t>. </a:t>
            </a:r>
            <a:r>
              <a:rPr lang="ko-KR" altLang="en-US" dirty="0"/>
              <a:t>우리가 검토하려는 안락사의 윤리적 문제가 바로 이것이다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안락사</a:t>
            </a:r>
            <a:r>
              <a:rPr lang="en-US" altLang="ko-KR" dirty="0"/>
              <a:t>(Euthanasia),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ko-KR" altLang="en-US" dirty="0"/>
              <a:t>좋은</a:t>
            </a:r>
            <a:r>
              <a:rPr lang="en-US" altLang="ko-KR" dirty="0"/>
              <a:t>(Good, </a:t>
            </a:r>
            <a:r>
              <a:rPr lang="ko-KR" altLang="en-US" dirty="0"/>
              <a:t>적절한</a:t>
            </a:r>
            <a:r>
              <a:rPr lang="en-US" altLang="ko-KR" dirty="0"/>
              <a:t>)’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잘</a:t>
            </a:r>
            <a:r>
              <a:rPr lang="en-US" altLang="ko-KR" dirty="0"/>
              <a:t>(Well)’</a:t>
            </a:r>
            <a:r>
              <a:rPr lang="ko-KR" altLang="en-US" dirty="0"/>
              <a:t>을 의미하는 그리스어 </a:t>
            </a:r>
            <a:r>
              <a:rPr lang="en-US" altLang="ko-KR" dirty="0"/>
              <a:t>‘</a:t>
            </a:r>
            <a:r>
              <a:rPr lang="ko-KR" altLang="en-US" dirty="0" err="1"/>
              <a:t>에우</a:t>
            </a:r>
            <a:r>
              <a:rPr lang="en-US" altLang="ko-KR" dirty="0"/>
              <a:t>(Eu)’</a:t>
            </a:r>
            <a:r>
              <a:rPr lang="ko-KR" altLang="en-US" dirty="0"/>
              <a:t>와</a:t>
            </a:r>
            <a:r>
              <a:rPr lang="en-US" altLang="ko-KR" dirty="0"/>
              <a:t> ‘</a:t>
            </a:r>
            <a:r>
              <a:rPr lang="ko-KR" altLang="en-US" dirty="0"/>
              <a:t>죽음</a:t>
            </a:r>
            <a:r>
              <a:rPr lang="en-US" altLang="ko-KR" dirty="0"/>
              <a:t>’</a:t>
            </a:r>
            <a:r>
              <a:rPr lang="ko-KR" altLang="en-US" dirty="0"/>
              <a:t>을 의미하는 </a:t>
            </a:r>
            <a:r>
              <a:rPr lang="en-US" altLang="ko-KR" dirty="0"/>
              <a:t>‘</a:t>
            </a:r>
            <a:r>
              <a:rPr lang="ko-KR" altLang="en-US" dirty="0"/>
              <a:t>타나토스</a:t>
            </a:r>
            <a:r>
              <a:rPr lang="en-US" altLang="ko-KR" dirty="0"/>
              <a:t>(Thanatos)’</a:t>
            </a:r>
            <a:r>
              <a:rPr lang="ko-KR" altLang="en-US" dirty="0"/>
              <a:t>를 결합한 용어로</a:t>
            </a:r>
            <a:r>
              <a:rPr lang="en-US" altLang="ko-KR" dirty="0"/>
              <a:t>, ‘</a:t>
            </a:r>
            <a:r>
              <a:rPr lang="ko-KR" altLang="en-US" dirty="0"/>
              <a:t>좋은 죽음‘</a:t>
            </a:r>
            <a:r>
              <a:rPr lang="en-US" altLang="ko-KR" dirty="0"/>
              <a:t> </a:t>
            </a:r>
            <a:r>
              <a:rPr lang="ko-KR" altLang="en-US" dirty="0"/>
              <a:t>정도를 의미한다</a:t>
            </a:r>
            <a:r>
              <a:rPr lang="en-US" altLang="ko-KR" dirty="0"/>
              <a:t>. </a:t>
            </a:r>
            <a:r>
              <a:rPr lang="ko-KR" altLang="en-US" dirty="0"/>
              <a:t>그런데 죽음에 </a:t>
            </a:r>
            <a:r>
              <a:rPr lang="en-US" altLang="ko-KR" dirty="0"/>
              <a:t>‘</a:t>
            </a:r>
            <a:r>
              <a:rPr lang="ko-KR" altLang="en-US" dirty="0"/>
              <a:t>좋은‘</a:t>
            </a:r>
            <a:r>
              <a:rPr lang="en-US" altLang="ko-KR" dirty="0"/>
              <a:t>, ‘</a:t>
            </a:r>
            <a:r>
              <a:rPr lang="ko-KR" altLang="en-US" dirty="0"/>
              <a:t>잘</a:t>
            </a:r>
            <a:r>
              <a:rPr lang="en-US" altLang="ko-KR" dirty="0"/>
              <a:t>’</a:t>
            </a:r>
            <a:r>
              <a:rPr lang="ko-KR" altLang="en-US" dirty="0"/>
              <a:t>을 붙인다는 것이 우리의 일반적인 정서와는 모순된 표현처럼 보인다</a:t>
            </a:r>
            <a:r>
              <a:rPr lang="en-US" altLang="ko-KR" dirty="0"/>
              <a:t>. </a:t>
            </a:r>
            <a:r>
              <a:rPr lang="ko-KR" altLang="en-US" dirty="0"/>
              <a:t>더욱이 환자에게 최선의 의료행위를 하는 것이 의사의 도덕적 의무임을 고려하면 더욱 그렇다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2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6BEDB-1E90-4136-8E18-B4AD3A12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48E5C-CAB9-433F-B2B0-A774782A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30281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하지만 달리 생각해보면</a:t>
            </a:r>
            <a:r>
              <a:rPr lang="en-US" altLang="ko-KR" dirty="0"/>
              <a:t>, </a:t>
            </a:r>
            <a:r>
              <a:rPr lang="ko-KR" altLang="en-US" dirty="0"/>
              <a:t>극심한 고통을 겪고 있는 환자의 입장에서 볼 때</a:t>
            </a:r>
            <a:r>
              <a:rPr lang="en-US" altLang="ko-KR" dirty="0"/>
              <a:t>, </a:t>
            </a:r>
            <a:r>
              <a:rPr lang="ko-KR" altLang="en-US" dirty="0"/>
              <a:t>환자의 요청에 따라 고통의 소멸</a:t>
            </a:r>
            <a:r>
              <a:rPr lang="en-US" altLang="ko-KR" dirty="0"/>
              <a:t>, </a:t>
            </a:r>
            <a:r>
              <a:rPr lang="ko-KR" altLang="en-US" dirty="0"/>
              <a:t>즉 죽음에 이르도록 도와주는 </a:t>
            </a:r>
            <a:r>
              <a:rPr lang="en-US" altLang="ko-KR" dirty="0"/>
              <a:t>‘</a:t>
            </a:r>
            <a:r>
              <a:rPr lang="ko-KR" altLang="en-US" dirty="0"/>
              <a:t>자비로운＇ 행위는 죽음에 </a:t>
            </a:r>
            <a:r>
              <a:rPr lang="en-US" altLang="ko-KR" dirty="0"/>
              <a:t>‘</a:t>
            </a:r>
            <a:r>
              <a:rPr lang="ko-KR" altLang="en-US" dirty="0"/>
              <a:t>좋은‘</a:t>
            </a:r>
            <a:r>
              <a:rPr lang="en-US" altLang="ko-KR" dirty="0"/>
              <a:t>, ‘</a:t>
            </a:r>
            <a:r>
              <a:rPr lang="ko-KR" altLang="en-US" dirty="0"/>
              <a:t>잘</a:t>
            </a:r>
            <a:r>
              <a:rPr lang="en-US" altLang="ko-KR" dirty="0"/>
              <a:t>’</a:t>
            </a:r>
            <a:r>
              <a:rPr lang="ko-KR" altLang="en-US" dirty="0"/>
              <a:t>의 형용사가 붙는 이유를 이해하는데 도움을 준다</a:t>
            </a:r>
            <a:r>
              <a:rPr lang="en-US" altLang="ko-KR" dirty="0"/>
              <a:t>. </a:t>
            </a:r>
            <a:r>
              <a:rPr lang="ko-KR" altLang="en-US" dirty="0"/>
              <a:t>이 때문에 안락사를 </a:t>
            </a:r>
            <a:r>
              <a:rPr lang="en-US" altLang="ko-KR" dirty="0"/>
              <a:t>‘</a:t>
            </a:r>
            <a:r>
              <a:rPr lang="ko-KR" altLang="en-US" dirty="0"/>
              <a:t>자비로운 죽임</a:t>
            </a:r>
            <a:r>
              <a:rPr lang="en-US" altLang="ko-KR" dirty="0"/>
              <a:t>’</a:t>
            </a:r>
            <a:r>
              <a:rPr lang="ko-KR" altLang="en-US" dirty="0"/>
              <a:t>으로 사용하기도 한다</a:t>
            </a:r>
            <a:r>
              <a:rPr lang="en-US" altLang="ko-KR" dirty="0"/>
              <a:t>. </a:t>
            </a:r>
            <a:r>
              <a:rPr lang="ko-KR" altLang="en-US" dirty="0"/>
              <a:t>지금까지의 내용을 종합해 안락사를 정의한다면</a:t>
            </a:r>
            <a:r>
              <a:rPr lang="en-US" altLang="ko-KR" dirty="0"/>
              <a:t>, </a:t>
            </a:r>
            <a:r>
              <a:rPr lang="ko-KR" altLang="en-US" dirty="0"/>
              <a:t>회복 가능성이 없는 질병을 앓고 있는 환자에게 상대적으로 정신적</a:t>
            </a:r>
            <a:r>
              <a:rPr lang="en-US" altLang="ko-KR" dirty="0"/>
              <a:t>, </a:t>
            </a:r>
            <a:r>
              <a:rPr lang="ko-KR" altLang="en-US" dirty="0"/>
              <a:t>육체적 고통 없이 죽도록 도와주거나 죽음에 이르도록 놓아두는 정도로 정리할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만약에 안락사가 허용된다면</a:t>
            </a:r>
            <a:r>
              <a:rPr lang="en-US" altLang="ko-KR" dirty="0"/>
              <a:t>, </a:t>
            </a:r>
            <a:r>
              <a:rPr lang="ko-KR" altLang="en-US" dirty="0"/>
              <a:t>각각의 환자가 처한 특수한 상황들이 서로 다를 수 있기 때문에 안락사의 방식 또한 다르게 나타날 수 있다</a:t>
            </a:r>
            <a:r>
              <a:rPr lang="en-US" altLang="ko-KR" dirty="0"/>
              <a:t>. </a:t>
            </a:r>
            <a:r>
              <a:rPr lang="ko-KR" altLang="en-US" dirty="0"/>
              <a:t>보다 구체적으로 환자의 의사를 기준으로 할 경우</a:t>
            </a:r>
            <a:r>
              <a:rPr lang="en-US" altLang="ko-KR" dirty="0"/>
              <a:t>, </a:t>
            </a:r>
            <a:r>
              <a:rPr lang="ko-KR" altLang="en-US" dirty="0"/>
              <a:t>자발적</a:t>
            </a:r>
            <a:r>
              <a:rPr lang="en-US" altLang="ko-KR" dirty="0"/>
              <a:t>(</a:t>
            </a:r>
            <a:r>
              <a:rPr lang="ko-KR" altLang="en-US" dirty="0"/>
              <a:t>자의적</a:t>
            </a:r>
            <a:r>
              <a:rPr lang="en-US" altLang="ko-KR" dirty="0"/>
              <a:t>)</a:t>
            </a:r>
            <a:r>
              <a:rPr lang="ko-KR" altLang="en-US" dirty="0"/>
              <a:t>안락사</a:t>
            </a:r>
            <a:r>
              <a:rPr lang="en-US" altLang="ko-KR" dirty="0"/>
              <a:t>, </a:t>
            </a:r>
            <a:r>
              <a:rPr lang="ko-KR" altLang="en-US" dirty="0"/>
              <a:t>반자발적</a:t>
            </a:r>
            <a:r>
              <a:rPr lang="en-US" altLang="ko-KR" dirty="0"/>
              <a:t>(</a:t>
            </a:r>
            <a:r>
              <a:rPr lang="ko-KR" altLang="en-US" dirty="0"/>
              <a:t>반자의적</a:t>
            </a:r>
            <a:r>
              <a:rPr lang="en-US" altLang="ko-KR" dirty="0"/>
              <a:t>)</a:t>
            </a:r>
            <a:r>
              <a:rPr lang="ko-KR" altLang="en-US" dirty="0"/>
              <a:t>안락사</a:t>
            </a:r>
            <a:r>
              <a:rPr lang="en-US" altLang="ko-KR" dirty="0"/>
              <a:t>, </a:t>
            </a:r>
            <a:r>
              <a:rPr lang="ko-KR" altLang="en-US" dirty="0"/>
              <a:t>비자발적</a:t>
            </a:r>
            <a:r>
              <a:rPr lang="en-US" altLang="ko-KR" dirty="0"/>
              <a:t> </a:t>
            </a:r>
            <a:r>
              <a:rPr lang="ko-KR" altLang="en-US" dirty="0"/>
              <a:t>안락사를 생각해볼 수 있고</a:t>
            </a:r>
            <a:r>
              <a:rPr lang="en-US" altLang="ko-KR" dirty="0"/>
              <a:t>, </a:t>
            </a:r>
            <a:r>
              <a:rPr lang="ko-KR" altLang="en-US" dirty="0"/>
              <a:t>시술자의 참여를 기준으로 적극적인 안락사 소극적</a:t>
            </a:r>
            <a:r>
              <a:rPr lang="en-US" altLang="ko-KR" dirty="0"/>
              <a:t>(</a:t>
            </a:r>
            <a:r>
              <a:rPr lang="ko-KR" altLang="en-US" dirty="0"/>
              <a:t>수동적</a:t>
            </a:r>
            <a:r>
              <a:rPr lang="en-US" altLang="ko-KR" dirty="0"/>
              <a:t>)</a:t>
            </a:r>
            <a:r>
              <a:rPr lang="ko-KR" altLang="en-US" dirty="0"/>
              <a:t>안락사로 구분할 수 있다</a:t>
            </a:r>
            <a:r>
              <a:rPr lang="en-US" altLang="ko-KR" dirty="0"/>
              <a:t>. </a:t>
            </a:r>
            <a:r>
              <a:rPr lang="ko-KR" altLang="en-US" dirty="0"/>
              <a:t>그리고 이 두 요소를 서로 결합해 자발적</a:t>
            </a:r>
            <a:r>
              <a:rPr lang="en-US" altLang="ko-KR" dirty="0"/>
              <a:t>, </a:t>
            </a:r>
            <a:r>
              <a:rPr lang="ko-KR" altLang="en-US" dirty="0"/>
              <a:t>적극적 안락사</a:t>
            </a:r>
            <a:r>
              <a:rPr lang="en-US" altLang="ko-KR" dirty="0"/>
              <a:t>/ </a:t>
            </a:r>
            <a:r>
              <a:rPr lang="ko-KR" altLang="en-US" dirty="0"/>
              <a:t>비자발적</a:t>
            </a:r>
            <a:r>
              <a:rPr lang="en-US" altLang="ko-KR" dirty="0"/>
              <a:t>, </a:t>
            </a:r>
            <a:r>
              <a:rPr lang="ko-KR" altLang="en-US" dirty="0"/>
              <a:t>소극적 안락사</a:t>
            </a:r>
            <a:r>
              <a:rPr lang="en-US" altLang="ko-KR" dirty="0"/>
              <a:t>/</a:t>
            </a:r>
            <a:r>
              <a:rPr lang="ko-KR" altLang="en-US" dirty="0"/>
              <a:t>비자발적</a:t>
            </a:r>
            <a:r>
              <a:rPr lang="en-US" altLang="ko-KR" dirty="0"/>
              <a:t>, </a:t>
            </a:r>
            <a:r>
              <a:rPr lang="ko-KR" altLang="en-US" dirty="0"/>
              <a:t>적극적 안락사도 생각해볼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1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3B5BB-0CD0-4FC6-9245-452FC02C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각각의 용어들을 보다 명확하게 구분하기 위해 다음과 같이 정리할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0B24C-6AAF-4B2D-8252-5A969992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환자의 의사를 기준으로 할 때</a:t>
            </a:r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자발적 안락사</a:t>
            </a:r>
            <a:r>
              <a:rPr lang="en-US" altLang="ko-KR" dirty="0"/>
              <a:t>:</a:t>
            </a:r>
            <a:r>
              <a:rPr lang="ko-KR" altLang="en-US" dirty="0"/>
              <a:t>판단능력이 있는 성인 환자의 사전 승낙</a:t>
            </a:r>
            <a:r>
              <a:rPr lang="en-US" altLang="ko-KR" dirty="0"/>
              <a:t>(</a:t>
            </a:r>
            <a:r>
              <a:rPr lang="ko-KR" altLang="en-US" dirty="0"/>
              <a:t>동의</a:t>
            </a:r>
            <a:r>
              <a:rPr lang="en-US" altLang="ko-KR" dirty="0"/>
              <a:t>)</a:t>
            </a:r>
            <a:r>
              <a:rPr lang="ko-KR" altLang="en-US" dirty="0"/>
              <a:t>을 전제로 생명을 지속하는 치료를 중단하거나 시작하지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반자발적 안락사</a:t>
            </a:r>
            <a:r>
              <a:rPr lang="en-US" altLang="ko-KR" dirty="0"/>
              <a:t>:</a:t>
            </a:r>
            <a:r>
              <a:rPr lang="ko-KR" altLang="en-US" dirty="0"/>
              <a:t>환자의 동의없이</a:t>
            </a:r>
            <a:r>
              <a:rPr lang="en-US" altLang="ko-KR" dirty="0"/>
              <a:t>, </a:t>
            </a:r>
            <a:r>
              <a:rPr lang="ko-KR" altLang="en-US" dirty="0"/>
              <a:t>또는 환자가 원하지 않음에도 안락사를 시킴</a:t>
            </a:r>
            <a:r>
              <a:rPr lang="en-US" altLang="ko-KR" dirty="0"/>
              <a:t>. </a:t>
            </a:r>
            <a:r>
              <a:rPr lang="ko-KR" altLang="en-US" dirty="0"/>
              <a:t>이는 명백한 살인 행위임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2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5A549-601E-4D25-B327-DA5CA267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C31F-7CF0-4757-85BB-9E6FB50D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시술자의 참여를 기준으로 할 때</a:t>
            </a:r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적극적 안락사</a:t>
            </a:r>
            <a:r>
              <a:rPr lang="en-US" altLang="ko-KR" dirty="0"/>
              <a:t>:</a:t>
            </a:r>
            <a:r>
              <a:rPr lang="ko-KR" altLang="en-US" dirty="0"/>
              <a:t>죽음을 맞이하도록 도와주는 행위 또는 생명을 단축하기 위해 어떤 수단을 사용하는 행위</a:t>
            </a:r>
            <a:r>
              <a:rPr lang="en-US" altLang="ko-KR" dirty="0"/>
              <a:t>, </a:t>
            </a:r>
            <a:r>
              <a:rPr lang="ko-KR" altLang="en-US" dirty="0"/>
              <a:t>작위적 안락사라고도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소극적 안락사</a:t>
            </a:r>
            <a:r>
              <a:rPr lang="en-US" altLang="ko-KR" dirty="0"/>
              <a:t>:</a:t>
            </a:r>
            <a:r>
              <a:rPr lang="ko-KR" altLang="en-US" dirty="0"/>
              <a:t>죽음을 맞이하도록 그대로 놓아 둠</a:t>
            </a:r>
            <a:r>
              <a:rPr lang="en-US" altLang="ko-KR" dirty="0"/>
              <a:t>. </a:t>
            </a:r>
            <a:r>
              <a:rPr lang="ko-KR" altLang="en-US" dirty="0"/>
              <a:t>죽음의 진행을 일시적으로 저지하거나 지연시킬 생명연장 수단을 사용하지 않음</a:t>
            </a:r>
            <a:r>
              <a:rPr lang="en-US" altLang="ko-KR" dirty="0"/>
              <a:t>. </a:t>
            </a:r>
            <a:r>
              <a:rPr lang="ko-KR" altLang="en-US" dirty="0"/>
              <a:t>부작위적 안락사라고도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죽음을 초래한 수단의 성격</a:t>
            </a:r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직접적 안락사</a:t>
            </a:r>
            <a:r>
              <a:rPr lang="en-US" altLang="ko-KR" dirty="0"/>
              <a:t>:</a:t>
            </a:r>
            <a:r>
              <a:rPr lang="ko-KR" altLang="en-US" dirty="0"/>
              <a:t>생명 단축을 위한 적극적 개입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간접적 안락사</a:t>
            </a:r>
            <a:r>
              <a:rPr lang="en-US" altLang="ko-KR" dirty="0"/>
              <a:t>:</a:t>
            </a:r>
            <a:r>
              <a:rPr lang="ko-KR" altLang="en-US" dirty="0"/>
              <a:t>생명 단축의 위험을 인식하고 있지만</a:t>
            </a:r>
            <a:r>
              <a:rPr lang="en-US" altLang="ko-KR" dirty="0"/>
              <a:t>, </a:t>
            </a:r>
            <a:r>
              <a:rPr lang="ko-KR" altLang="en-US" dirty="0"/>
              <a:t>환자의 고통을 </a:t>
            </a:r>
            <a:r>
              <a:rPr lang="ko-KR" altLang="en-US" dirty="0" err="1"/>
              <a:t>경감시켜주기</a:t>
            </a:r>
            <a:r>
              <a:rPr lang="ko-KR" altLang="en-US" dirty="0"/>
              <a:t> 위해 모르핀 같은 약물을 지속적으로 투입하여 그 부작용으로 생명 단축의 결과를 가져옴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7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29D4B-D1CC-458F-89F1-2D3592D2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안락사와 </a:t>
            </a:r>
            <a:r>
              <a:rPr lang="ko-KR" altLang="en-US" dirty="0" err="1"/>
              <a:t>존엄사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40138-F10F-48CF-A498-2FEE3EF6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이러한 유형 외에 소극적 안락사와 연계되는 개념으로 최근 우리나라에서 활발하게 논의되고 있는 </a:t>
            </a:r>
            <a:r>
              <a:rPr lang="en-US" altLang="ko-KR" dirty="0"/>
              <a:t>‘</a:t>
            </a:r>
            <a:r>
              <a:rPr lang="ko-KR" altLang="en-US" dirty="0" err="1"/>
              <a:t>존엄사</a:t>
            </a:r>
            <a:r>
              <a:rPr lang="en-US" altLang="ko-KR" dirty="0"/>
              <a:t>’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이 용어를 이해하기 쉽게 표현한다면</a:t>
            </a:r>
            <a:r>
              <a:rPr lang="en-US" altLang="ko-KR" dirty="0"/>
              <a:t>, ‘</a:t>
            </a:r>
            <a:r>
              <a:rPr lang="ko-KR" altLang="en-US" dirty="0"/>
              <a:t>자발적</a:t>
            </a:r>
            <a:r>
              <a:rPr lang="en-US" altLang="ko-KR" dirty="0"/>
              <a:t>, </a:t>
            </a:r>
            <a:r>
              <a:rPr lang="ko-KR" altLang="en-US" dirty="0"/>
              <a:t>소극적 안락사</a:t>
            </a:r>
            <a:r>
              <a:rPr lang="en-US" altLang="ko-KR" dirty="0"/>
              <a:t>’</a:t>
            </a:r>
            <a:r>
              <a:rPr lang="ko-KR" altLang="en-US" dirty="0"/>
              <a:t>에 가까운 개념이기는 하지만 차이점은 있다</a:t>
            </a:r>
            <a:r>
              <a:rPr lang="en-US" altLang="ko-KR" dirty="0"/>
              <a:t>. </a:t>
            </a:r>
            <a:r>
              <a:rPr lang="ko-KR" altLang="en-US" dirty="0"/>
              <a:t>왜냐하면 존엄사의 성격이 </a:t>
            </a:r>
            <a:r>
              <a:rPr lang="en-US" altLang="ko-KR" dirty="0"/>
              <a:t>‘</a:t>
            </a:r>
            <a:r>
              <a:rPr lang="ko-KR" altLang="en-US" dirty="0"/>
              <a:t>말기 상태나 영구적인 무의식 상태에 있는 회복 불가능한 환자에게 죽음에 대한 자기 결정권을 인정함으로써 인간으로서 존엄성을 유지하면서</a:t>
            </a:r>
            <a:r>
              <a:rPr lang="en-US" altLang="ko-KR" dirty="0"/>
              <a:t>, </a:t>
            </a:r>
            <a:r>
              <a:rPr lang="ko-KR" altLang="en-US" dirty="0"/>
              <a:t>삶을 마감할 수 있도록 기본적 권리를 보장하기</a:t>
            </a:r>
            <a:r>
              <a:rPr lang="en-US" altLang="ko-KR" dirty="0"/>
              <a:t>’</a:t>
            </a:r>
            <a:r>
              <a:rPr lang="ko-KR" altLang="en-US" dirty="0"/>
              <a:t>때문이다</a:t>
            </a:r>
            <a:r>
              <a:rPr lang="en-US" altLang="ko-KR" dirty="0"/>
              <a:t>. </a:t>
            </a:r>
            <a:r>
              <a:rPr lang="ko-KR" altLang="en-US" dirty="0"/>
              <a:t>즉 생명을 연장하는 연명 치료가 환자의 삶의 질과 품위를 향상하는데 아무런 기여도 못하기 때문에 이를 중단하는 것이다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교육 주제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423_TF03462902" id="{37C7465A-0B30-40AD-86A1-107F88771CFA}" vid="{348522F3-EFB3-4DF1-9BDE-0542B61299DB}"/>
    </a:ext>
  </a:extLst>
</a:theme>
</file>

<file path=ppt/theme/theme2.xml><?xml version="1.0" encoding="utf-8"?>
<a:theme xmlns:a="http://schemas.openxmlformats.org/drawingml/2006/main" name="Office 테마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2062</Words>
  <Application>Microsoft Office PowerPoint</Application>
  <PresentationFormat>와이드스크린</PresentationFormat>
  <Paragraphs>64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Malgun Gothic</vt:lpstr>
      <vt:lpstr>Wingdings</vt:lpstr>
      <vt:lpstr>교육 주제 16x9</vt:lpstr>
      <vt:lpstr>인간과 철학</vt:lpstr>
      <vt:lpstr>10주차 수업 </vt:lpstr>
      <vt:lpstr>지금 여기의 윤리적 문제</vt:lpstr>
      <vt:lpstr>PowerPoint 프레젠테이션</vt:lpstr>
      <vt:lpstr>안락사의 윤리적 문제</vt:lpstr>
      <vt:lpstr>PowerPoint 프레젠테이션</vt:lpstr>
      <vt:lpstr>각각의 용어들을 보다 명확하게 구분하기 위해 다음과 같이 정리할 수 있다.</vt:lpstr>
      <vt:lpstr>PowerPoint 프레젠테이션</vt:lpstr>
      <vt:lpstr>안락사와 존엄사</vt:lpstr>
      <vt:lpstr>PowerPoint 프레젠테이션</vt:lpstr>
      <vt:lpstr>자발적+적극적+직접적(또는 간접적) 안락사=자살</vt:lpstr>
      <vt:lpstr>보수주의적 입장에서 안락사를 보는 관점</vt:lpstr>
      <vt:lpstr>공리주의적 관점에서 안락사를 보는 관점</vt:lpstr>
      <vt:lpstr>비결과주의적 입장에서 안락사를 보는 관점</vt:lpstr>
      <vt:lpstr>미끄러운 경사길 논증</vt:lpstr>
      <vt:lpstr>윤리적 논쟁의 최전선에 서있는 주제들= 생명 의료윤리적 문제들</vt:lpstr>
      <vt:lpstr>자율성 존중의 원칙소극적 책무와 적극적 책무</vt:lpstr>
      <vt:lpstr>선행의 원칙</vt:lpstr>
      <vt:lpstr>정의의 원칙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현대사회의 삶과 윤리</dc:title>
  <dc:creator>강지은</dc:creator>
  <cp:lastModifiedBy>우진 김</cp:lastModifiedBy>
  <cp:revision>77</cp:revision>
  <dcterms:created xsi:type="dcterms:W3CDTF">2020-04-28T06:59:45Z</dcterms:created>
  <dcterms:modified xsi:type="dcterms:W3CDTF">2024-11-19T07:06:46Z</dcterms:modified>
</cp:coreProperties>
</file>