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918601"/>
            <a:ext cx="39155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2071868"/>
            <a:ext cx="3915511" cy="40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20"/>
              <a:t>/7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LM Mono 10"/>
                <a:cs typeface="LM Mono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20"/>
              <a:t>/7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20"/>
              <a:t>/7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20"/>
              <a:t>/7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20"/>
              <a:t>/7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5244"/>
            <a:ext cx="4608195" cy="3101340"/>
          </a:xfrm>
          <a:custGeom>
            <a:avLst/>
            <a:gdLst/>
            <a:ahLst/>
            <a:cxnLst/>
            <a:rect l="l" t="t" r="r" b="b"/>
            <a:pathLst>
              <a:path w="4608195" h="3101340">
                <a:moveTo>
                  <a:pt x="0" y="3100755"/>
                </a:moveTo>
                <a:lnTo>
                  <a:pt x="4608004" y="3100755"/>
                </a:lnTo>
                <a:lnTo>
                  <a:pt x="4608004" y="0"/>
                </a:lnTo>
                <a:lnTo>
                  <a:pt x="0" y="0"/>
                </a:lnTo>
                <a:lnTo>
                  <a:pt x="0" y="3100755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44"/>
                </a:lnTo>
                <a:lnTo>
                  <a:pt x="4608004" y="35524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985" y="67028"/>
            <a:ext cx="4388129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105" y="613950"/>
            <a:ext cx="4237888" cy="229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LM Mono 10"/>
                <a:cs typeface="LM Mono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47121" y="3205035"/>
            <a:ext cx="179070" cy="13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20"/>
              <a:t>/7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18601"/>
            <a:ext cx="29527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80" b="1">
                <a:solidFill>
                  <a:srgbClr val="22373A"/>
                </a:solidFill>
                <a:latin typeface="Arial"/>
                <a:cs typeface="Arial"/>
              </a:rPr>
              <a:t>Разработка </a:t>
            </a:r>
            <a:r>
              <a:rPr dirty="0" sz="1400" spc="-85" b="1">
                <a:solidFill>
                  <a:srgbClr val="22373A"/>
                </a:solidFill>
                <a:latin typeface="Arial"/>
                <a:cs typeface="Arial"/>
              </a:rPr>
              <a:t>приложения</a:t>
            </a:r>
            <a:r>
              <a:rPr dirty="0" sz="1400" spc="-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-95" b="1">
                <a:solidFill>
                  <a:srgbClr val="22373A"/>
                </a:solidFill>
                <a:latin typeface="Arial"/>
                <a:cs typeface="Arial"/>
              </a:rPr>
              <a:t>«Шахматы»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22261"/>
            <a:ext cx="2990215" cy="43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dirty="0" sz="1200" spc="-75">
                <a:solidFill>
                  <a:srgbClr val="22373A"/>
                </a:solidFill>
                <a:latin typeface="Arial"/>
                <a:cs typeface="Arial"/>
              </a:rPr>
              <a:t>Отчет </a:t>
            </a:r>
            <a:r>
              <a:rPr dirty="0" sz="1200" spc="-30">
                <a:solidFill>
                  <a:srgbClr val="22373A"/>
                </a:solidFill>
                <a:latin typeface="Arial"/>
                <a:cs typeface="Arial"/>
              </a:rPr>
              <a:t>о </a:t>
            </a:r>
            <a:r>
              <a:rPr dirty="0" sz="1200" spc="-25">
                <a:solidFill>
                  <a:srgbClr val="22373A"/>
                </a:solidFill>
                <a:latin typeface="Arial"/>
                <a:cs typeface="Arial"/>
              </a:rPr>
              <a:t>проектной </a:t>
            </a:r>
            <a:r>
              <a:rPr dirty="0" sz="1200" spc="-60">
                <a:solidFill>
                  <a:srgbClr val="22373A"/>
                </a:solidFill>
                <a:latin typeface="Arial"/>
                <a:cs typeface="Arial"/>
              </a:rPr>
              <a:t>работе </a:t>
            </a:r>
            <a:r>
              <a:rPr dirty="0" sz="1200" spc="-20">
                <a:solidFill>
                  <a:srgbClr val="22373A"/>
                </a:solidFill>
                <a:latin typeface="Arial"/>
                <a:cs typeface="Arial"/>
              </a:rPr>
              <a:t>по </a:t>
            </a:r>
            <a:r>
              <a:rPr dirty="0" sz="1200" spc="-30">
                <a:solidFill>
                  <a:srgbClr val="22373A"/>
                </a:solidFill>
                <a:latin typeface="Arial"/>
                <a:cs typeface="Arial"/>
              </a:rPr>
              <a:t>курсу </a:t>
            </a:r>
            <a:r>
              <a:rPr dirty="0" sz="1200" spc="-65">
                <a:solidFill>
                  <a:srgbClr val="22373A"/>
                </a:solidFill>
                <a:latin typeface="Arial"/>
                <a:cs typeface="Arial"/>
              </a:rPr>
              <a:t>«Основы  </a:t>
            </a:r>
            <a:r>
              <a:rPr dirty="0" sz="1200" spc="-45">
                <a:solidFill>
                  <a:srgbClr val="22373A"/>
                </a:solidFill>
                <a:latin typeface="Arial"/>
                <a:cs typeface="Arial"/>
              </a:rPr>
              <a:t>информатики </a:t>
            </a:r>
            <a:r>
              <a:rPr dirty="0" sz="1200" spc="-20">
                <a:solidFill>
                  <a:srgbClr val="22373A"/>
                </a:solidFill>
                <a:latin typeface="Arial"/>
                <a:cs typeface="Arial"/>
              </a:rPr>
              <a:t>и</a:t>
            </a:r>
            <a:r>
              <a:rPr dirty="0" sz="1200" spc="1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22373A"/>
                </a:solidFill>
                <a:latin typeface="Arial"/>
                <a:cs typeface="Arial"/>
              </a:rPr>
              <a:t>программирования»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857470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4" y="0"/>
                </a:lnTo>
                <a:lnTo>
                  <a:pt x="388805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2071868"/>
            <a:ext cx="1685289" cy="40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dirty="0" sz="900" spc="-25">
                <a:solidFill>
                  <a:srgbClr val="22373A"/>
                </a:solidFill>
                <a:latin typeface="Arial"/>
                <a:cs typeface="Arial"/>
              </a:rPr>
              <a:t>Каличенко </a:t>
            </a:r>
            <a:r>
              <a:rPr dirty="0" sz="900" spc="-55">
                <a:solidFill>
                  <a:srgbClr val="22373A"/>
                </a:solidFill>
                <a:latin typeface="Arial"/>
                <a:cs typeface="Arial"/>
              </a:rPr>
              <a:t>Артём </a:t>
            </a:r>
            <a:r>
              <a:rPr dirty="0" sz="900" spc="-35">
                <a:solidFill>
                  <a:srgbClr val="22373A"/>
                </a:solidFill>
                <a:latin typeface="Arial"/>
                <a:cs typeface="Arial"/>
              </a:rPr>
              <a:t>Александрович  </a:t>
            </a:r>
            <a:r>
              <a:rPr dirty="0" sz="900" spc="-15">
                <a:solidFill>
                  <a:srgbClr val="22373A"/>
                </a:solidFill>
                <a:latin typeface="Arial"/>
                <a:cs typeface="Arial"/>
              </a:rPr>
              <a:t>15 </a:t>
            </a:r>
            <a:r>
              <a:rPr dirty="0" sz="900" spc="-30">
                <a:solidFill>
                  <a:srgbClr val="22373A"/>
                </a:solidFill>
                <a:latin typeface="Arial"/>
                <a:cs typeface="Arial"/>
              </a:rPr>
              <a:t>июня</a:t>
            </a:r>
            <a:r>
              <a:rPr dirty="0" sz="900" spc="-2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900" spc="-15">
                <a:solidFill>
                  <a:srgbClr val="22373A"/>
                </a:solidFill>
                <a:latin typeface="Arial"/>
                <a:cs typeface="Arial"/>
              </a:rPr>
              <a:t>2021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85" y="67028"/>
            <a:ext cx="574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0" b="1">
                <a:solidFill>
                  <a:srgbClr val="F9F9F9"/>
                </a:solidFill>
                <a:latin typeface="Arial"/>
                <a:cs typeface="Arial"/>
              </a:rPr>
              <a:t>Г</a:t>
            </a:r>
            <a:r>
              <a:rPr dirty="0" sz="1200" spc="-90" b="1">
                <a:solidFill>
                  <a:srgbClr val="F9F9F9"/>
                </a:solidFill>
                <a:latin typeface="Arial"/>
                <a:cs typeface="Arial"/>
              </a:rPr>
              <a:t>емплей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890" y="1676544"/>
            <a:ext cx="32042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solidFill>
                  <a:srgbClr val="22373A"/>
                </a:solidFill>
                <a:latin typeface="Arial"/>
                <a:cs typeface="Arial"/>
              </a:rPr>
              <a:t>Рассмотрим </a:t>
            </a:r>
            <a:r>
              <a:rPr dirty="0" sz="1000" spc="-25">
                <a:solidFill>
                  <a:srgbClr val="22373A"/>
                </a:solidFill>
                <a:latin typeface="Arial"/>
                <a:cs typeface="Arial"/>
              </a:rPr>
              <a:t>основной </a:t>
            </a:r>
            <a:r>
              <a:rPr dirty="0" sz="1000" spc="-40">
                <a:solidFill>
                  <a:srgbClr val="22373A"/>
                </a:solidFill>
                <a:latin typeface="Arial"/>
                <a:cs typeface="Arial"/>
              </a:rPr>
              <a:t>гемплей </a:t>
            </a:r>
            <a:r>
              <a:rPr dirty="0" sz="1000" spc="-15">
                <a:solidFill>
                  <a:srgbClr val="22373A"/>
                </a:solidFill>
                <a:latin typeface="Arial"/>
                <a:cs typeface="Arial"/>
              </a:rPr>
              <a:t>и </a:t>
            </a:r>
            <a:r>
              <a:rPr dirty="0" sz="1000" spc="-20">
                <a:solidFill>
                  <a:srgbClr val="22373A"/>
                </a:solidFill>
                <a:latin typeface="Arial"/>
                <a:cs typeface="Arial"/>
              </a:rPr>
              <a:t>код </a:t>
            </a:r>
            <a:r>
              <a:rPr dirty="0" sz="1000" spc="-30">
                <a:solidFill>
                  <a:srgbClr val="22373A"/>
                </a:solidFill>
                <a:latin typeface="Arial"/>
                <a:cs typeface="Arial"/>
              </a:rPr>
              <a:t>некоторых</a:t>
            </a:r>
            <a:r>
              <a:rPr dirty="0" sz="1000" spc="7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35">
                <a:solidFill>
                  <a:srgbClr val="22373A"/>
                </a:solidFill>
                <a:latin typeface="Arial"/>
                <a:cs typeface="Arial"/>
              </a:rPr>
              <a:t>функций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658495" cy="5080"/>
            </a:xfrm>
            <a:custGeom>
              <a:avLst/>
              <a:gdLst/>
              <a:ahLst/>
              <a:cxnLst/>
              <a:rect l="l" t="t" r="r" b="b"/>
              <a:pathLst>
                <a:path w="658495" h="5079">
                  <a:moveTo>
                    <a:pt x="0" y="5060"/>
                  </a:moveTo>
                  <a:lnTo>
                    <a:pt x="0" y="0"/>
                  </a:lnTo>
                  <a:lnTo>
                    <a:pt x="658274" y="0"/>
                  </a:lnTo>
                  <a:lnTo>
                    <a:pt x="6582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1</a:t>
            </a:r>
            <a:r>
              <a:rPr dirty="0" spc="20"/>
              <a:t>/7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85" y="67028"/>
            <a:ext cx="574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0" b="1">
                <a:solidFill>
                  <a:srgbClr val="F9F9F9"/>
                </a:solidFill>
                <a:latin typeface="Arial"/>
                <a:cs typeface="Arial"/>
              </a:rPr>
              <a:t>Г</a:t>
            </a:r>
            <a:r>
              <a:rPr dirty="0" sz="1200" spc="-90" b="1">
                <a:solidFill>
                  <a:srgbClr val="F9F9F9"/>
                </a:solidFill>
                <a:latin typeface="Arial"/>
                <a:cs typeface="Arial"/>
              </a:rPr>
              <a:t>емплей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589" y="450138"/>
            <a:ext cx="2332761" cy="233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11515" y="2919496"/>
            <a:ext cx="11855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0" b="1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dirty="0" sz="900" spc="-30" b="1">
                <a:solidFill>
                  <a:srgbClr val="22373A"/>
                </a:solidFill>
                <a:latin typeface="Arial"/>
                <a:cs typeface="Arial"/>
              </a:rPr>
              <a:t>1: </a:t>
            </a:r>
            <a:r>
              <a:rPr dirty="0" sz="900" spc="-60">
                <a:solidFill>
                  <a:srgbClr val="22373A"/>
                </a:solidFill>
                <a:latin typeface="Arial"/>
                <a:cs typeface="Arial"/>
              </a:rPr>
              <a:t>Стартовое</a:t>
            </a:r>
            <a:r>
              <a:rPr dirty="0" sz="900" spc="-1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22373A"/>
                </a:solidFill>
                <a:latin typeface="Arial"/>
                <a:cs typeface="Arial"/>
              </a:rPr>
              <a:t>меню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6" name="object 6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450939"/>
              <a:ext cx="1316990" cy="5080"/>
            </a:xfrm>
            <a:custGeom>
              <a:avLst/>
              <a:gdLst/>
              <a:ahLst/>
              <a:cxnLst/>
              <a:rect l="l" t="t" r="r" b="b"/>
              <a:pathLst>
                <a:path w="1316990" h="5079">
                  <a:moveTo>
                    <a:pt x="0" y="5060"/>
                  </a:moveTo>
                  <a:lnTo>
                    <a:pt x="0" y="0"/>
                  </a:lnTo>
                  <a:lnTo>
                    <a:pt x="1316621" y="0"/>
                  </a:lnTo>
                  <a:lnTo>
                    <a:pt x="13166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2</a:t>
            </a:r>
            <a:r>
              <a:rPr dirty="0" spc="20"/>
              <a:t>/7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85" y="67028"/>
            <a:ext cx="574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0" b="1">
                <a:solidFill>
                  <a:srgbClr val="F9F9F9"/>
                </a:solidFill>
                <a:latin typeface="Arial"/>
                <a:cs typeface="Arial"/>
              </a:rPr>
              <a:t>Г</a:t>
            </a:r>
            <a:r>
              <a:rPr dirty="0" sz="1200" spc="-90" b="1">
                <a:solidFill>
                  <a:srgbClr val="F9F9F9"/>
                </a:solidFill>
                <a:latin typeface="Arial"/>
                <a:cs typeface="Arial"/>
              </a:rPr>
              <a:t>емплей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589" y="450131"/>
            <a:ext cx="2332793" cy="233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47291" y="2919521"/>
            <a:ext cx="13138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0" b="1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dirty="0" sz="900" spc="-30" b="1">
                <a:solidFill>
                  <a:srgbClr val="22373A"/>
                </a:solidFill>
                <a:latin typeface="Arial"/>
                <a:cs typeface="Arial"/>
              </a:rPr>
              <a:t>2: </a:t>
            </a:r>
            <a:r>
              <a:rPr dirty="0" sz="900" spc="-50">
                <a:solidFill>
                  <a:srgbClr val="22373A"/>
                </a:solidFill>
                <a:latin typeface="Arial"/>
                <a:cs typeface="Arial"/>
              </a:rPr>
              <a:t>Расстановка</a:t>
            </a:r>
            <a:r>
              <a:rPr dirty="0" sz="900" spc="5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900" spc="-40">
                <a:solidFill>
                  <a:srgbClr val="22373A"/>
                </a:solidFill>
                <a:latin typeface="Arial"/>
                <a:cs typeface="Arial"/>
              </a:rPr>
              <a:t>фигур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6" name="object 6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450939"/>
              <a:ext cx="1975485" cy="5080"/>
            </a:xfrm>
            <a:custGeom>
              <a:avLst/>
              <a:gdLst/>
              <a:ahLst/>
              <a:cxnLst/>
              <a:rect l="l" t="t" r="r" b="b"/>
              <a:pathLst>
                <a:path w="1975485" h="5079">
                  <a:moveTo>
                    <a:pt x="0" y="5060"/>
                  </a:moveTo>
                  <a:lnTo>
                    <a:pt x="0" y="0"/>
                  </a:lnTo>
                  <a:lnTo>
                    <a:pt x="1974888" y="0"/>
                  </a:lnTo>
                  <a:lnTo>
                    <a:pt x="19748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3</a:t>
            </a:r>
            <a:r>
              <a:rPr dirty="0" spc="20"/>
              <a:t>/7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85" y="67028"/>
            <a:ext cx="224980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0"/>
              <a:t>Пример </a:t>
            </a:r>
            <a:r>
              <a:rPr dirty="0" spc="-75"/>
              <a:t>кода </a:t>
            </a:r>
            <a:r>
              <a:rPr dirty="0" spc="-100"/>
              <a:t>для </a:t>
            </a:r>
            <a:r>
              <a:rPr dirty="0" spc="-75"/>
              <a:t>окраски</a:t>
            </a:r>
            <a:r>
              <a:rPr dirty="0" spc="110"/>
              <a:t> </a:t>
            </a:r>
            <a:r>
              <a:rPr dirty="0" spc="-70"/>
              <a:t>клеток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2110" marR="5080" indent="-199390">
              <a:lnSpc>
                <a:spcPct val="114599"/>
              </a:lnSpc>
              <a:spcBef>
                <a:spcPts val="100"/>
              </a:spcBef>
            </a:pPr>
            <a:r>
              <a:rPr dirty="0" spc="-10">
                <a:solidFill>
                  <a:srgbClr val="007F00"/>
                </a:solidFill>
              </a:rPr>
              <a:t>if</a:t>
            </a:r>
            <a:r>
              <a:rPr dirty="0" spc="-10"/>
              <a:t>(box</a:t>
            </a:r>
            <a:r>
              <a:rPr dirty="0" spc="-10">
                <a:solidFill>
                  <a:srgbClr val="666666"/>
                </a:solidFill>
              </a:rPr>
              <a:t>-&gt;</a:t>
            </a:r>
            <a:r>
              <a:rPr dirty="0" spc="-10"/>
              <a:t>getHasChessPiece()) </a:t>
            </a:r>
            <a:r>
              <a:rPr dirty="0" spc="-5"/>
              <a:t>{  </a:t>
            </a:r>
            <a:r>
              <a:rPr dirty="0" spc="-10"/>
              <a:t>King</a:t>
            </a:r>
            <a:r>
              <a:rPr dirty="0" spc="-10">
                <a:solidFill>
                  <a:srgbClr val="666666"/>
                </a:solidFill>
              </a:rPr>
              <a:t>*</a:t>
            </a:r>
            <a:r>
              <a:rPr dirty="0" spc="-10"/>
              <a:t>q</a:t>
            </a:r>
            <a:r>
              <a:rPr dirty="0" spc="-10">
                <a:solidFill>
                  <a:srgbClr val="666666"/>
                </a:solidFill>
              </a:rPr>
              <a:t>=</a:t>
            </a:r>
            <a:r>
              <a:rPr dirty="0" spc="-10"/>
              <a:t>dynamic_cast</a:t>
            </a:r>
            <a:r>
              <a:rPr dirty="0" spc="-10">
                <a:solidFill>
                  <a:srgbClr val="666666"/>
                </a:solidFill>
              </a:rPr>
              <a:t>&lt;</a:t>
            </a:r>
            <a:r>
              <a:rPr dirty="0" spc="-10"/>
              <a:t>King</a:t>
            </a:r>
            <a:r>
              <a:rPr dirty="0" spc="-10">
                <a:solidFill>
                  <a:srgbClr val="666666"/>
                </a:solidFill>
              </a:rPr>
              <a:t>*&gt;</a:t>
            </a:r>
            <a:r>
              <a:rPr dirty="0" spc="-10"/>
              <a:t>(location.last()</a:t>
            </a:r>
            <a:r>
              <a:rPr dirty="0" spc="-10">
                <a:solidFill>
                  <a:srgbClr val="666666"/>
                </a:solidFill>
              </a:rPr>
              <a:t>-&gt;</a:t>
            </a:r>
            <a:r>
              <a:rPr dirty="0" spc="-10"/>
              <a:t>currentPiece);  </a:t>
            </a:r>
            <a:r>
              <a:rPr dirty="0" spc="-10">
                <a:solidFill>
                  <a:srgbClr val="007F00"/>
                </a:solidFill>
              </a:rPr>
              <a:t>if</a:t>
            </a:r>
            <a:r>
              <a:rPr dirty="0" spc="-10"/>
              <a:t>(q){</a:t>
            </a:r>
          </a:p>
          <a:p>
            <a:pPr marL="704215">
              <a:lnSpc>
                <a:spcPct val="100000"/>
              </a:lnSpc>
              <a:spcBef>
                <a:spcPts val="175"/>
              </a:spcBef>
            </a:pPr>
            <a:r>
              <a:rPr dirty="0" spc="-10"/>
              <a:t>box</a:t>
            </a:r>
            <a:r>
              <a:rPr dirty="0" spc="-10">
                <a:solidFill>
                  <a:srgbClr val="666666"/>
                </a:solidFill>
              </a:rPr>
              <a:t>-&gt;</a:t>
            </a:r>
            <a:r>
              <a:rPr dirty="0" spc="-10"/>
              <a:t>setColor(Qt</a:t>
            </a:r>
            <a:r>
              <a:rPr dirty="0" spc="-10">
                <a:solidFill>
                  <a:srgbClr val="666666"/>
                </a:solidFill>
              </a:rPr>
              <a:t>::</a:t>
            </a:r>
            <a:r>
              <a:rPr dirty="0" spc="-10"/>
              <a:t>blue);</a:t>
            </a:r>
          </a:p>
          <a:p>
            <a:pPr marL="372110">
              <a:lnSpc>
                <a:spcPct val="100000"/>
              </a:lnSpc>
              <a:spcBef>
                <a:spcPts val="175"/>
              </a:spcBef>
            </a:pPr>
            <a:r>
              <a:rPr dirty="0" spc="-5"/>
              <a:t>}</a:t>
            </a:r>
          </a:p>
          <a:p>
            <a:pPr marL="372110">
              <a:lnSpc>
                <a:spcPct val="100000"/>
              </a:lnSpc>
              <a:spcBef>
                <a:spcPts val="175"/>
              </a:spcBef>
            </a:pPr>
            <a:r>
              <a:rPr dirty="0" spc="-10">
                <a:solidFill>
                  <a:srgbClr val="007F00"/>
                </a:solidFill>
              </a:rPr>
              <a:t>else</a:t>
            </a:r>
          </a:p>
          <a:p>
            <a:pPr marL="372110" marR="1997075" indent="331470">
              <a:lnSpc>
                <a:spcPct val="114599"/>
              </a:lnSpc>
            </a:pPr>
            <a:r>
              <a:rPr dirty="0" spc="-10"/>
              <a:t>box</a:t>
            </a:r>
            <a:r>
              <a:rPr dirty="0" spc="-10">
                <a:solidFill>
                  <a:srgbClr val="666666"/>
                </a:solidFill>
              </a:rPr>
              <a:t>-&gt;</a:t>
            </a:r>
            <a:r>
              <a:rPr dirty="0" spc="-10"/>
              <a:t>setColor(Qt</a:t>
            </a:r>
            <a:r>
              <a:rPr dirty="0" spc="-10">
                <a:solidFill>
                  <a:srgbClr val="666666"/>
                </a:solidFill>
              </a:rPr>
              <a:t>::</a:t>
            </a:r>
            <a:r>
              <a:rPr dirty="0" spc="-10"/>
              <a:t>red);  </a:t>
            </a:r>
            <a:r>
              <a:rPr dirty="0" spc="-10">
                <a:solidFill>
                  <a:srgbClr val="007F00"/>
                </a:solidFill>
              </a:rPr>
              <a:t>returntrue</a:t>
            </a:r>
            <a:r>
              <a:rPr dirty="0" spc="-10"/>
              <a:t>;</a:t>
            </a:r>
          </a:p>
          <a:p>
            <a:pPr marL="173355">
              <a:lnSpc>
                <a:spcPct val="100000"/>
              </a:lnSpc>
              <a:spcBef>
                <a:spcPts val="175"/>
              </a:spcBef>
            </a:pPr>
            <a:r>
              <a:rPr dirty="0" spc="-5"/>
              <a:t>}</a:t>
            </a:r>
          </a:p>
          <a:p>
            <a:pPr marL="173355">
              <a:lnSpc>
                <a:spcPct val="100000"/>
              </a:lnSpc>
              <a:spcBef>
                <a:spcPts val="175"/>
              </a:spcBef>
            </a:pPr>
            <a:r>
              <a:rPr dirty="0" spc="-10">
                <a:solidFill>
                  <a:srgbClr val="007F00"/>
                </a:solidFill>
              </a:rPr>
              <a:t>else</a:t>
            </a:r>
          </a:p>
          <a:p>
            <a:pPr marL="173355" marR="1067435" indent="265430">
              <a:lnSpc>
                <a:spcPct val="114599"/>
              </a:lnSpc>
            </a:pPr>
            <a:r>
              <a:rPr dirty="0" spc="-10"/>
              <a:t>location.last()</a:t>
            </a:r>
            <a:r>
              <a:rPr dirty="0" spc="-10">
                <a:solidFill>
                  <a:srgbClr val="666666"/>
                </a:solidFill>
              </a:rPr>
              <a:t>-&gt;</a:t>
            </a:r>
            <a:r>
              <a:rPr dirty="0" spc="-10"/>
              <a:t>setColor(Qt</a:t>
            </a:r>
            <a:r>
              <a:rPr dirty="0" spc="-10">
                <a:solidFill>
                  <a:srgbClr val="666666"/>
                </a:solidFill>
              </a:rPr>
              <a:t>::</a:t>
            </a:r>
            <a:r>
              <a:rPr dirty="0" spc="-10"/>
              <a:t>darkGreen);  </a:t>
            </a:r>
            <a:r>
              <a:rPr dirty="0" spc="-10">
                <a:solidFill>
                  <a:srgbClr val="007F00"/>
                </a:solidFill>
              </a:rPr>
              <a:t>returnfalse</a:t>
            </a:r>
            <a:r>
              <a:rPr dirty="0" spc="-10"/>
              <a:t>;</a:t>
            </a:r>
          </a:p>
          <a:p>
            <a:pPr marL="173355">
              <a:lnSpc>
                <a:spcPct val="100000"/>
              </a:lnSpc>
              <a:spcBef>
                <a:spcPts val="170"/>
              </a:spcBef>
            </a:pPr>
            <a:r>
              <a:rPr dirty="0" spc="-5"/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2633345" cy="5080"/>
            </a:xfrm>
            <a:custGeom>
              <a:avLst/>
              <a:gdLst/>
              <a:ahLst/>
              <a:cxnLst/>
              <a:rect l="l" t="t" r="r" b="b"/>
              <a:pathLst>
                <a:path w="2633345" h="5079">
                  <a:moveTo>
                    <a:pt x="0" y="5060"/>
                  </a:moveTo>
                  <a:lnTo>
                    <a:pt x="0" y="0"/>
                  </a:lnTo>
                  <a:lnTo>
                    <a:pt x="2633167" y="0"/>
                  </a:lnTo>
                  <a:lnTo>
                    <a:pt x="26331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4</a:t>
            </a:r>
            <a:r>
              <a:rPr dirty="0" spc="20"/>
              <a:t>/7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85" y="67028"/>
            <a:ext cx="574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0"/>
              <a:t>Г</a:t>
            </a:r>
            <a:r>
              <a:rPr dirty="0" spc="-90"/>
              <a:t>емплей</a:t>
            </a:r>
          </a:p>
        </p:txBody>
      </p:sp>
      <p:sp>
        <p:nvSpPr>
          <p:cNvPr id="3" name="object 3"/>
          <p:cNvSpPr/>
          <p:nvPr/>
        </p:nvSpPr>
        <p:spPr>
          <a:xfrm>
            <a:off x="1137589" y="450139"/>
            <a:ext cx="2332793" cy="2337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8125" y="2924144"/>
            <a:ext cx="19919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0" b="1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dirty="0" sz="900" spc="-30" b="1">
                <a:solidFill>
                  <a:srgbClr val="22373A"/>
                </a:solidFill>
                <a:latin typeface="Arial"/>
                <a:cs typeface="Arial"/>
              </a:rPr>
              <a:t>3: </a:t>
            </a:r>
            <a:r>
              <a:rPr dirty="0" sz="900" spc="-40">
                <a:solidFill>
                  <a:srgbClr val="22373A"/>
                </a:solidFill>
                <a:latin typeface="Arial"/>
                <a:cs typeface="Arial"/>
              </a:rPr>
              <a:t>Подсветка </a:t>
            </a:r>
            <a:r>
              <a:rPr dirty="0" sz="900" spc="-30">
                <a:solidFill>
                  <a:srgbClr val="22373A"/>
                </a:solidFill>
                <a:latin typeface="Arial"/>
                <a:cs typeface="Arial"/>
              </a:rPr>
              <a:t>всевозможных</a:t>
            </a:r>
            <a:r>
              <a:rPr dirty="0" sz="900" spc="45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900" spc="-30">
                <a:solidFill>
                  <a:srgbClr val="22373A"/>
                </a:solidFill>
                <a:latin typeface="Arial"/>
                <a:cs typeface="Arial"/>
              </a:rPr>
              <a:t>ходов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256" y="3237908"/>
            <a:ext cx="34436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22373A"/>
                </a:solidFill>
                <a:latin typeface="Arial"/>
                <a:cs typeface="Arial"/>
              </a:rPr>
              <a:t>Протиник </a:t>
            </a:r>
            <a:r>
              <a:rPr dirty="0" sz="1000" spc="-85">
                <a:solidFill>
                  <a:srgbClr val="22373A"/>
                </a:solidFill>
                <a:latin typeface="Arial"/>
                <a:cs typeface="Arial"/>
              </a:rPr>
              <a:t>= </a:t>
            </a:r>
            <a:r>
              <a:rPr dirty="0" sz="1000" spc="-30">
                <a:solidFill>
                  <a:srgbClr val="22373A"/>
                </a:solidFill>
                <a:latin typeface="Arial"/>
                <a:cs typeface="Arial"/>
              </a:rPr>
              <a:t>Красный; </a:t>
            </a:r>
            <a:r>
              <a:rPr dirty="0" sz="1000" spc="-45">
                <a:solidFill>
                  <a:srgbClr val="22373A"/>
                </a:solidFill>
                <a:latin typeface="Arial"/>
                <a:cs typeface="Arial"/>
              </a:rPr>
              <a:t>Король </a:t>
            </a:r>
            <a:r>
              <a:rPr dirty="0" sz="1000" spc="-85">
                <a:solidFill>
                  <a:srgbClr val="22373A"/>
                </a:solidFill>
                <a:latin typeface="Arial"/>
                <a:cs typeface="Arial"/>
              </a:rPr>
              <a:t>= </a:t>
            </a:r>
            <a:r>
              <a:rPr dirty="0" sz="1000" spc="-40">
                <a:solidFill>
                  <a:srgbClr val="22373A"/>
                </a:solidFill>
                <a:latin typeface="Arial"/>
                <a:cs typeface="Arial"/>
              </a:rPr>
              <a:t>Синий; </a:t>
            </a:r>
            <a:r>
              <a:rPr dirty="0" sz="1000" spc="-60">
                <a:solidFill>
                  <a:srgbClr val="22373A"/>
                </a:solidFill>
                <a:latin typeface="Arial"/>
                <a:cs typeface="Arial"/>
              </a:rPr>
              <a:t>Пусто </a:t>
            </a:r>
            <a:r>
              <a:rPr dirty="0" sz="1000" spc="-85">
                <a:solidFill>
                  <a:srgbClr val="22373A"/>
                </a:solidFill>
                <a:latin typeface="Arial"/>
                <a:cs typeface="Arial"/>
              </a:rPr>
              <a:t>=</a:t>
            </a:r>
            <a:r>
              <a:rPr dirty="0" sz="1000" spc="-114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Arial"/>
                <a:cs typeface="Arial"/>
              </a:rPr>
              <a:t>ТемноЗеленый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2521" y="3204415"/>
            <a:ext cx="1536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10">
                <a:solidFill>
                  <a:srgbClr val="22373A"/>
                </a:solidFill>
                <a:latin typeface="Arial"/>
                <a:cs typeface="Arial"/>
              </a:rPr>
              <a:t>5/7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8" name="object 8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450939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46" y="0"/>
                  </a:lnTo>
                  <a:lnTo>
                    <a:pt x="32914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85" y="67028"/>
            <a:ext cx="254571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0"/>
              <a:t>Пример </a:t>
            </a:r>
            <a:r>
              <a:rPr dirty="0" spc="-75"/>
              <a:t>кода </a:t>
            </a:r>
            <a:r>
              <a:rPr dirty="0" spc="-100"/>
              <a:t>для </a:t>
            </a:r>
            <a:r>
              <a:rPr dirty="0" spc="-120"/>
              <a:t>вывода</a:t>
            </a:r>
            <a:r>
              <a:rPr dirty="0" spc="-110"/>
              <a:t> </a:t>
            </a:r>
            <a:r>
              <a:rPr dirty="0" spc="-95"/>
              <a:t>победителя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05809"/>
            <a:ext cx="3744595" cy="26447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QGraphicsTextItem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*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titleText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=</a:t>
            </a:r>
            <a:endParaRPr sz="1000">
              <a:latin typeface="LM Mono 10"/>
              <a:cs typeface="LM Mono 10"/>
            </a:endParaRPr>
          </a:p>
          <a:p>
            <a:pPr marL="12700" marR="5080" indent="1062355">
              <a:lnSpc>
                <a:spcPct val="114599"/>
              </a:lnSpc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new QGraphicsTextItem(winner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+</a:t>
            </a:r>
            <a:r>
              <a:rPr dirty="0" sz="1000" spc="-10">
                <a:solidFill>
                  <a:srgbClr val="BA2121"/>
                </a:solidFill>
                <a:latin typeface="LM Mono 10"/>
                <a:cs typeface="LM Mono 10"/>
              </a:rPr>
              <a:t>" won!!!"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);  QFont</a:t>
            </a:r>
            <a:r>
              <a:rPr dirty="0" sz="1000" spc="-10">
                <a:solidFill>
                  <a:srgbClr val="0000FF"/>
                </a:solidFill>
                <a:latin typeface="LM Mono 10"/>
                <a:cs typeface="LM Mono 10"/>
              </a:rPr>
              <a:t>titleFont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(</a:t>
            </a:r>
            <a:r>
              <a:rPr dirty="0" sz="1000" spc="-10">
                <a:solidFill>
                  <a:srgbClr val="BA2121"/>
                </a:solidFill>
                <a:latin typeface="LM Mono 10"/>
                <a:cs typeface="LM Mono 10"/>
              </a:rPr>
              <a:t>"Times"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,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80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);</a:t>
            </a:r>
            <a:endParaRPr sz="1000">
              <a:latin typeface="LM Mono 10"/>
              <a:cs typeface="LM Mono 10"/>
            </a:endParaRPr>
          </a:p>
          <a:p>
            <a:pPr marL="12700" marR="1731645">
              <a:lnSpc>
                <a:spcPct val="114599"/>
              </a:lnSpc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titleText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-&gt;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setFont(titleFont);  </a:t>
            </a:r>
            <a:r>
              <a:rPr dirty="0" sz="1000" spc="-10">
                <a:solidFill>
                  <a:srgbClr val="007F00"/>
                </a:solidFill>
                <a:latin typeface="LM Mono 10"/>
                <a:cs typeface="LM Mono 10"/>
              </a:rPr>
              <a:t>if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(winner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==</a:t>
            </a:r>
            <a:r>
              <a:rPr dirty="0" sz="1000" spc="-10">
                <a:solidFill>
                  <a:srgbClr val="BA2121"/>
                </a:solidFill>
                <a:latin typeface="LM Mono 10"/>
                <a:cs typeface="LM Mono 10"/>
              </a:rPr>
              <a:t>"White"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)</a:t>
            </a:r>
            <a:endParaRPr sz="1000">
              <a:latin typeface="LM Mono 10"/>
              <a:cs typeface="LM Mono 10"/>
            </a:endParaRPr>
          </a:p>
          <a:p>
            <a:pPr marL="12700" marR="802005" indent="265430">
              <a:lnSpc>
                <a:spcPct val="114599"/>
              </a:lnSpc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titleText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-&gt;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setDefaultTextColor(Qt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::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red);  </a:t>
            </a:r>
            <a:r>
              <a:rPr dirty="0" sz="1000" spc="-10">
                <a:solidFill>
                  <a:srgbClr val="007F00"/>
                </a:solidFill>
                <a:latin typeface="LM Mono 10"/>
                <a:cs typeface="LM Mono 10"/>
              </a:rPr>
              <a:t>else</a:t>
            </a:r>
            <a:endParaRPr sz="1000">
              <a:latin typeface="LM Mono 10"/>
              <a:cs typeface="LM Mono 10"/>
            </a:endParaRPr>
          </a:p>
          <a:p>
            <a:pPr marL="27813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titleText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-&gt;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setDefaultTextColor(Qt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::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green);</a:t>
            </a:r>
            <a:endParaRPr sz="100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LM Mono 10"/>
              <a:cs typeface="LM Mono 10"/>
            </a:endParaRPr>
          </a:p>
          <a:p>
            <a:pPr marL="12700" marR="137795">
              <a:lnSpc>
                <a:spcPct val="114599"/>
              </a:lnSpc>
            </a:pPr>
            <a:r>
              <a:rPr dirty="0" sz="1000" spc="-10">
                <a:solidFill>
                  <a:srgbClr val="AF003F"/>
                </a:solidFill>
                <a:latin typeface="LM Mono 10"/>
                <a:cs typeface="LM Mono 10"/>
              </a:rPr>
              <a:t>int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xPos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=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width()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/2-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titleText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-&gt;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boundingRect().width()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/2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;  </a:t>
            </a:r>
            <a:r>
              <a:rPr dirty="0" sz="1000" spc="-10">
                <a:solidFill>
                  <a:srgbClr val="AF003F"/>
                </a:solidFill>
                <a:latin typeface="LM Mono 10"/>
                <a:cs typeface="LM Mono 10"/>
              </a:rPr>
              <a:t>int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yPos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=150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;</a:t>
            </a:r>
            <a:endParaRPr sz="100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titleText</a:t>
            </a:r>
            <a:r>
              <a:rPr dirty="0" sz="1000" spc="-10">
                <a:solidFill>
                  <a:srgbClr val="666666"/>
                </a:solidFill>
                <a:latin typeface="LM Mono 10"/>
                <a:cs typeface="LM Mono 10"/>
              </a:rPr>
              <a:t>-&gt;</a:t>
            </a: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setPos(xPos,yPos); </a:t>
            </a:r>
            <a:r>
              <a:rPr dirty="0" sz="1000" spc="-5" i="1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dirty="0" sz="1000" spc="-55" i="1">
                <a:solidFill>
                  <a:srgbClr val="3F7F7F"/>
                </a:solidFill>
                <a:latin typeface="Trebuchet MS"/>
                <a:cs typeface="Trebuchet MS"/>
              </a:rPr>
              <a:t>Задаём</a:t>
            </a:r>
            <a:r>
              <a:rPr dirty="0" sz="1000" spc="165" i="1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dirty="0" sz="1000" spc="-85" i="1">
                <a:solidFill>
                  <a:srgbClr val="3F7F7F"/>
                </a:solidFill>
                <a:latin typeface="Trebuchet MS"/>
                <a:cs typeface="Trebuchet MS"/>
              </a:rPr>
              <a:t>координаты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addToScene(titleText);</a:t>
            </a:r>
            <a:r>
              <a:rPr dirty="0" sz="1000" spc="-10" i="1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dirty="0" sz="1000" spc="-65" i="1">
                <a:solidFill>
                  <a:srgbClr val="3F7F7F"/>
                </a:solidFill>
                <a:latin typeface="Trebuchet MS"/>
                <a:cs typeface="Trebuchet MS"/>
              </a:rPr>
              <a:t>Добавляем </a:t>
            </a:r>
            <a:r>
              <a:rPr dirty="0" sz="1000" spc="-35" i="1">
                <a:solidFill>
                  <a:srgbClr val="3F7F7F"/>
                </a:solidFill>
                <a:latin typeface="Trebuchet MS"/>
                <a:cs typeface="Trebuchet MS"/>
              </a:rPr>
              <a:t>на</a:t>
            </a:r>
            <a:r>
              <a:rPr dirty="0" sz="1000" spc="204" i="1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dirty="0" sz="1000" spc="-10" i="1">
                <a:solidFill>
                  <a:srgbClr val="3F7F7F"/>
                </a:solidFill>
                <a:latin typeface="Trebuchet MS"/>
                <a:cs typeface="Trebuchet MS"/>
              </a:rPr>
              <a:t>сцену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solidFill>
                  <a:srgbClr val="22373A"/>
                </a:solidFill>
                <a:latin typeface="LM Mono 10"/>
                <a:cs typeface="LM Mono 10"/>
              </a:rPr>
              <a:t>...</a:t>
            </a:r>
            <a:endParaRPr sz="1000">
              <a:latin typeface="LM Mono 10"/>
              <a:cs typeface="LM Mono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8" y="0"/>
                  </a:lnTo>
                  <a:lnTo>
                    <a:pt x="39497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47294" y="3068133"/>
            <a:ext cx="1088390" cy="17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1000" spc="-5" i="1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dirty="0" sz="1000" spc="-40" i="1">
                <a:solidFill>
                  <a:srgbClr val="3F7F7F"/>
                </a:solidFill>
                <a:latin typeface="Trebuchet MS"/>
                <a:cs typeface="Trebuchet MS"/>
              </a:rPr>
              <a:t>Кнопка</a:t>
            </a:r>
            <a:r>
              <a:rPr dirty="0" sz="1000" spc="95" i="1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dirty="0" sz="1000" spc="-65" i="1">
                <a:solidFill>
                  <a:srgbClr val="3F7F7F"/>
                </a:solidFill>
                <a:latin typeface="Trebuchet MS"/>
                <a:cs typeface="Trebuchet MS"/>
              </a:rPr>
              <a:t>Выхода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2521" y="3205035"/>
            <a:ext cx="153670" cy="1352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10">
                <a:solidFill>
                  <a:srgbClr val="22373A"/>
                </a:solidFill>
                <a:latin typeface="Arial"/>
                <a:cs typeface="Arial"/>
              </a:rPr>
              <a:t>6/7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85" y="67028"/>
            <a:ext cx="5740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80" b="1">
                <a:solidFill>
                  <a:srgbClr val="F9F9F9"/>
                </a:solidFill>
                <a:latin typeface="Arial"/>
                <a:cs typeface="Arial"/>
              </a:rPr>
              <a:t>Г</a:t>
            </a:r>
            <a:r>
              <a:rPr dirty="0" sz="1200" spc="-90" b="1">
                <a:solidFill>
                  <a:srgbClr val="F9F9F9"/>
                </a:solidFill>
                <a:latin typeface="Arial"/>
                <a:cs typeface="Arial"/>
              </a:rPr>
              <a:t>емплей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7589" y="450136"/>
            <a:ext cx="2332761" cy="233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59737" y="2921795"/>
            <a:ext cx="10890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80" b="1">
                <a:solidFill>
                  <a:srgbClr val="22373A"/>
                </a:solidFill>
                <a:latin typeface="Arial"/>
                <a:cs typeface="Arial"/>
              </a:rPr>
              <a:t>Рис. </a:t>
            </a:r>
            <a:r>
              <a:rPr dirty="0" sz="900" spc="-30" b="1">
                <a:solidFill>
                  <a:srgbClr val="22373A"/>
                </a:solidFill>
                <a:latin typeface="Arial"/>
                <a:cs typeface="Arial"/>
              </a:rPr>
              <a:t>4: </a:t>
            </a:r>
            <a:r>
              <a:rPr dirty="0" sz="900" spc="-50">
                <a:solidFill>
                  <a:srgbClr val="22373A"/>
                </a:solidFill>
                <a:latin typeface="Arial"/>
                <a:cs typeface="Arial"/>
              </a:rPr>
              <a:t>Победа</a:t>
            </a:r>
            <a:r>
              <a:rPr dirty="0" sz="900" spc="-5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900" spc="-45">
                <a:solidFill>
                  <a:srgbClr val="22373A"/>
                </a:solidFill>
                <a:latin typeface="Arial"/>
                <a:cs typeface="Arial"/>
              </a:rPr>
              <a:t>белых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6" name="object 6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372521" y="3205035"/>
            <a:ext cx="153670" cy="1352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00" spc="10">
                <a:solidFill>
                  <a:srgbClr val="22373A"/>
                </a:solidFill>
                <a:latin typeface="Arial"/>
                <a:cs typeface="Arial"/>
              </a:rPr>
              <a:t>7/7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3152" y="1483014"/>
            <a:ext cx="25298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14" b="1">
                <a:solidFill>
                  <a:srgbClr val="F9F9F9"/>
                </a:solidFill>
                <a:latin typeface="Arial"/>
                <a:cs typeface="Arial"/>
              </a:rPr>
              <a:t>Большое </a:t>
            </a:r>
            <a:r>
              <a:rPr dirty="0" sz="1400" spc="-105" b="1">
                <a:solidFill>
                  <a:srgbClr val="F9F9F9"/>
                </a:solidFill>
                <a:latin typeface="Arial"/>
                <a:cs typeface="Arial"/>
              </a:rPr>
              <a:t>спасибо </a:t>
            </a:r>
            <a:r>
              <a:rPr dirty="0" sz="1400" spc="-75" b="1">
                <a:solidFill>
                  <a:srgbClr val="F9F9F9"/>
                </a:solidFill>
                <a:latin typeface="Arial"/>
                <a:cs typeface="Arial"/>
              </a:rPr>
              <a:t>за</a:t>
            </a:r>
            <a:r>
              <a:rPr dirty="0" sz="14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400" spc="-80" b="1">
                <a:solidFill>
                  <a:srgbClr val="F9F9F9"/>
                </a:solidFill>
                <a:latin typeface="Arial"/>
                <a:cs typeface="Arial"/>
              </a:rPr>
              <a:t>внимание</a:t>
            </a:r>
            <a:r>
              <a:rPr dirty="0" sz="1400" spc="-80" b="1">
                <a:solidFill>
                  <a:srgbClr val="EB801A"/>
                </a:solidFill>
                <a:latin typeface="Arial"/>
                <a:cs typeface="Arial"/>
              </a:rPr>
              <a:t>!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450939"/>
            <a:ext cx="4608195" cy="5080"/>
            <a:chOff x="0" y="3450939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453473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 h="0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450939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55" y="0"/>
                  </a:lnTo>
                  <a:lnTo>
                    <a:pt x="4608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Каличенко Артём Александрович</dc:creator>
  <dc:title>Разработка приложения &lt;&lt;Шахматы&gt;&gt; - Отчет о проектной работе по курсу &lt;&lt;Основы информатики и программирования&gt;&gt;</dc:title>
  <dcterms:created xsi:type="dcterms:W3CDTF">2021-06-14T16:35:49Z</dcterms:created>
  <dcterms:modified xsi:type="dcterms:W3CDTF">2021-06-14T16:35:49Z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2021-06-14T00:00:00Z</vt:filetime>
  </property>
</Properties>
</file>