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sldIdLst>
    <p:sldId id="256" r:id="rId2"/>
    <p:sldId id="265" r:id="rId3"/>
    <p:sldId id="257" r:id="rId4"/>
    <p:sldId id="266" r:id="rId5"/>
    <p:sldId id="271" r:id="rId6"/>
    <p:sldId id="267" r:id="rId7"/>
    <p:sldId id="269" r:id="rId8"/>
    <p:sldId id="264" r:id="rId9"/>
    <p:sldId id="270" r:id="rId10"/>
    <p:sldId id="27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6477" autoAdjust="0"/>
  </p:normalViewPr>
  <p:slideViewPr>
    <p:cSldViewPr>
      <p:cViewPr varScale="1">
        <p:scale>
          <a:sx n="86" d="100"/>
          <a:sy n="86" d="100"/>
        </p:scale>
        <p:origin x="-1752" y="-112"/>
      </p:cViewPr>
      <p:guideLst>
        <p:guide orient="horz" pos="2160"/>
        <p:guide pos="2880"/>
      </p:guideLst>
    </p:cSldViewPr>
  </p:slideViewPr>
  <p:outlineViewPr>
    <p:cViewPr>
      <p:scale>
        <a:sx n="33" d="100"/>
        <a:sy n="33" d="100"/>
      </p:scale>
      <p:origin x="8" y="114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884DD-FB1D-48EC-B38C-C2096F376813}" type="datetimeFigureOut">
              <a:rPr lang="en-US" smtClean="0"/>
              <a:pPr/>
              <a:t>01/08/14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61877-C6C1-49FD-96E0-E2F9AF79201D}" type="slidenum">
              <a:rPr lang="en-US" smtClean="0"/>
              <a:pPr/>
              <a:t>‹#›</a:t>
            </a:fld>
            <a:endParaRPr lang="en-US"/>
          </a:p>
        </p:txBody>
      </p:sp>
    </p:spTree>
    <p:extLst>
      <p:ext uri="{BB962C8B-B14F-4D97-AF65-F5344CB8AC3E}">
        <p14:creationId xmlns:p14="http://schemas.microsoft.com/office/powerpoint/2010/main" val="366800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61877-C6C1-49FD-96E0-E2F9AF79201D}" type="slidenum">
              <a:rPr lang="en-US" smtClean="0"/>
              <a:pPr/>
              <a:t>1</a:t>
            </a:fld>
            <a:endParaRPr lang="en-US"/>
          </a:p>
        </p:txBody>
      </p:sp>
    </p:spTree>
    <p:extLst>
      <p:ext uri="{BB962C8B-B14F-4D97-AF65-F5344CB8AC3E}">
        <p14:creationId xmlns:p14="http://schemas.microsoft.com/office/powerpoint/2010/main" val="273084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10</a:t>
            </a:fld>
            <a:endParaRPr lang="en-US"/>
          </a:p>
        </p:txBody>
      </p:sp>
    </p:spTree>
    <p:extLst>
      <p:ext uri="{BB962C8B-B14F-4D97-AF65-F5344CB8AC3E}">
        <p14:creationId xmlns:p14="http://schemas.microsoft.com/office/powerpoint/2010/main" val="306570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2</a:t>
            </a:fld>
            <a:endParaRPr lang="en-US"/>
          </a:p>
        </p:txBody>
      </p:sp>
    </p:spTree>
    <p:extLst>
      <p:ext uri="{BB962C8B-B14F-4D97-AF65-F5344CB8AC3E}">
        <p14:creationId xmlns:p14="http://schemas.microsoft.com/office/powerpoint/2010/main" val="423532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3</a:t>
            </a:fld>
            <a:endParaRPr lang="en-US"/>
          </a:p>
        </p:txBody>
      </p:sp>
    </p:spTree>
    <p:extLst>
      <p:ext uri="{BB962C8B-B14F-4D97-AF65-F5344CB8AC3E}">
        <p14:creationId xmlns:p14="http://schemas.microsoft.com/office/powerpoint/2010/main" val="154051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4</a:t>
            </a:fld>
            <a:endParaRPr lang="en-US"/>
          </a:p>
        </p:txBody>
      </p:sp>
    </p:spTree>
    <p:extLst>
      <p:ext uri="{BB962C8B-B14F-4D97-AF65-F5344CB8AC3E}">
        <p14:creationId xmlns:p14="http://schemas.microsoft.com/office/powerpoint/2010/main" val="343160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5</a:t>
            </a:fld>
            <a:endParaRPr lang="en-US"/>
          </a:p>
        </p:txBody>
      </p:sp>
    </p:spTree>
    <p:extLst>
      <p:ext uri="{BB962C8B-B14F-4D97-AF65-F5344CB8AC3E}">
        <p14:creationId xmlns:p14="http://schemas.microsoft.com/office/powerpoint/2010/main" val="93740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6</a:t>
            </a:fld>
            <a:endParaRPr lang="en-US"/>
          </a:p>
        </p:txBody>
      </p:sp>
    </p:spTree>
    <p:extLst>
      <p:ext uri="{BB962C8B-B14F-4D97-AF65-F5344CB8AC3E}">
        <p14:creationId xmlns:p14="http://schemas.microsoft.com/office/powerpoint/2010/main" val="4181650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61877-C6C1-49FD-96E0-E2F9AF79201D}" type="slidenum">
              <a:rPr lang="en-US" smtClean="0"/>
              <a:pPr/>
              <a:t>7</a:t>
            </a:fld>
            <a:endParaRPr lang="en-US"/>
          </a:p>
        </p:txBody>
      </p:sp>
    </p:spTree>
    <p:extLst>
      <p:ext uri="{BB962C8B-B14F-4D97-AF65-F5344CB8AC3E}">
        <p14:creationId xmlns:p14="http://schemas.microsoft.com/office/powerpoint/2010/main" val="2035474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8</a:t>
            </a:fld>
            <a:endParaRPr lang="en-US"/>
          </a:p>
        </p:txBody>
      </p:sp>
    </p:spTree>
    <p:extLst>
      <p:ext uri="{BB962C8B-B14F-4D97-AF65-F5344CB8AC3E}">
        <p14:creationId xmlns:p14="http://schemas.microsoft.com/office/powerpoint/2010/main" val="3833244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61877-C6C1-49FD-96E0-E2F9AF79201D}" type="slidenum">
              <a:rPr lang="en-US" smtClean="0"/>
              <a:pPr/>
              <a:t>9</a:t>
            </a:fld>
            <a:endParaRPr lang="en-US"/>
          </a:p>
        </p:txBody>
      </p:sp>
    </p:spTree>
    <p:extLst>
      <p:ext uri="{BB962C8B-B14F-4D97-AF65-F5344CB8AC3E}">
        <p14:creationId xmlns:p14="http://schemas.microsoft.com/office/powerpoint/2010/main" val="306570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98517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57536"/>
            <a:ext cx="6324600" cy="1276064"/>
          </a:xfrm>
          <a:prstGeom prst="rect">
            <a:avLst/>
          </a:prstGeom>
        </p:spPr>
        <p:txBody>
          <a:bodyPr/>
          <a:lstStyle>
            <a:lvl1pPr algn="l">
              <a:defRPr sz="32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2163762"/>
            <a:ext cx="8229600" cy="4525963"/>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772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4206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248400" cy="1143000"/>
          </a:xfrm>
          <a:prstGeom prst="rect">
            <a:avLst/>
          </a:prstGeom>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2163762"/>
            <a:ext cx="4038600" cy="4525963"/>
          </a:xfrm>
          <a:prstGeom prst="rect">
            <a:avLst/>
          </a:prstGeo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163762"/>
            <a:ext cx="4038600" cy="4525963"/>
          </a:xfrm>
          <a:prstGeom prst="rect">
            <a:avLst/>
          </a:prstGeo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224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477000" cy="1143000"/>
          </a:xfrm>
          <a:prstGeom prst="rect">
            <a:avLst/>
          </a:prstGeom>
        </p:spPr>
        <p:txBody>
          <a:bodyPr/>
          <a:lstStyle>
            <a:lvl1pPr>
              <a:defRPr sz="40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098675"/>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738437"/>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098675"/>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38437"/>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842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6400800" cy="1143000"/>
          </a:xfrm>
          <a:prstGeom prst="rect">
            <a:avLst/>
          </a:prstGeom>
        </p:spPr>
        <p:txBody>
          <a:bodyPr/>
          <a:lstStyle>
            <a:lvl1pP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val="378344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8292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cstate="print"/>
          <a:srcRect/>
          <a:stretch>
            <a:fillRect/>
          </a:stretch>
        </p:blipFill>
        <p:spPr bwMode="auto">
          <a:xfrm>
            <a:off x="0" y="0"/>
            <a:ext cx="9144000" cy="6861044"/>
          </a:xfrm>
          <a:prstGeom prst="rect">
            <a:avLst/>
          </a:prstGeom>
          <a:noFill/>
          <a:ln w="9525">
            <a:noFill/>
            <a:miter lim="800000"/>
            <a:headEnd/>
            <a:tailEnd/>
          </a:ln>
          <a:effectLst/>
        </p:spPr>
      </p:pic>
    </p:spTree>
    <p:extLst>
      <p:ext uri="{BB962C8B-B14F-4D97-AF65-F5344CB8AC3E}">
        <p14:creationId xmlns:p14="http://schemas.microsoft.com/office/powerpoint/2010/main" val="38862818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novationjockeys.yahoo.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917575"/>
          </a:xfrm>
          <a:ln>
            <a:noFill/>
          </a:ln>
        </p:spPr>
        <p:txBody>
          <a:bodyPr>
            <a:normAutofit fontScale="90000"/>
          </a:bodyPr>
          <a:lstStyle/>
          <a:p>
            <a:r>
              <a:rPr lang="en-US" sz="3600" b="1" dirty="0" smtClean="0"/>
              <a:t>EFFICIENT TICKETING &amp; TRACKING  SYSTEM</a:t>
            </a:r>
            <a:endParaRPr lang="en-US" sz="3600" i="1" dirty="0"/>
          </a:p>
        </p:txBody>
      </p:sp>
      <p:graphicFrame>
        <p:nvGraphicFramePr>
          <p:cNvPr id="5" name="Table 4"/>
          <p:cNvGraphicFramePr>
            <a:graphicFrameLocks noGrp="1"/>
          </p:cNvGraphicFramePr>
          <p:nvPr>
            <p:extLst>
              <p:ext uri="{D42A27DB-BD31-4B8C-83A1-F6EECF244321}">
                <p14:modId xmlns:p14="http://schemas.microsoft.com/office/powerpoint/2010/main" val="3973059539"/>
              </p:ext>
            </p:extLst>
          </p:nvPr>
        </p:nvGraphicFramePr>
        <p:xfrm>
          <a:off x="609600" y="3139440"/>
          <a:ext cx="7848600" cy="2956560"/>
        </p:xfrm>
        <a:graphic>
          <a:graphicData uri="http://schemas.openxmlformats.org/drawingml/2006/table">
            <a:tbl>
              <a:tblPr firstRow="1" bandRow="1">
                <a:tableStyleId>{5940675A-B579-460E-94D1-54222C63F5DA}</a:tableStyleId>
              </a:tblPr>
              <a:tblGrid>
                <a:gridCol w="815438"/>
                <a:gridCol w="2416338"/>
                <a:gridCol w="2884016"/>
                <a:gridCol w="1732808"/>
              </a:tblGrid>
              <a:tr h="1060505">
                <a:tc gridSpan="4">
                  <a:txBody>
                    <a:bodyPr/>
                    <a:lstStyle/>
                    <a:p>
                      <a:pPr lvl="0" algn="l"/>
                      <a:r>
                        <a:rPr lang="en-US" sz="1200" dirty="0" smtClean="0"/>
                        <a:t>Name of College and City: P.E.S</a:t>
                      </a:r>
                      <a:r>
                        <a:rPr lang="en-US" sz="1200" baseline="0" dirty="0" smtClean="0"/>
                        <a:t> Institute of Technology , Bangalore</a:t>
                      </a:r>
                      <a:endParaRPr lang="en-US" sz="1200" dirty="0" smtClean="0"/>
                    </a:p>
                    <a:p>
                      <a:pPr lvl="0" algn="l"/>
                      <a:r>
                        <a:rPr lang="en-US" sz="1200" dirty="0" smtClean="0"/>
                        <a:t>Course of specialization: Telecommunication</a:t>
                      </a:r>
                    </a:p>
                    <a:p>
                      <a:pPr lvl="0" algn="l"/>
                      <a:r>
                        <a:rPr lang="en-US" sz="1200" dirty="0" smtClean="0"/>
                        <a:t>Year/ Batch:2011-2015</a:t>
                      </a:r>
                    </a:p>
                    <a:p>
                      <a:pPr lvl="0" algn="l"/>
                      <a:r>
                        <a:rPr lang="en-US" sz="1200" dirty="0" smtClean="0"/>
                        <a:t>College ID:</a:t>
                      </a:r>
                    </a:p>
                    <a:p>
                      <a:pPr algn="l"/>
                      <a:r>
                        <a:rPr lang="en-US" sz="1200" dirty="0" smtClean="0"/>
                        <a:t>Name of the Professor/ Placement officer involved in this project:</a:t>
                      </a:r>
                      <a:endParaRPr lang="en-US" sz="1200" dirty="0" smtClean="0">
                        <a:solidFill>
                          <a:schemeClr val="tx1"/>
                        </a:solidFill>
                      </a:endParaRP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273161">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endParaRPr>
                    </a:p>
                  </a:txBody>
                  <a:tcPr/>
                </a:tc>
                <a:tc hMerge="1">
                  <a:txBody>
                    <a:bodyPr/>
                    <a:lstStyle/>
                    <a:p>
                      <a:endParaRPr lang="en-US" sz="1100"/>
                    </a:p>
                  </a:txBody>
                  <a:tcPr/>
                </a:tc>
                <a:tc hMerge="1">
                  <a:txBody>
                    <a:bodyPr/>
                    <a:lstStyle/>
                    <a:p>
                      <a:endParaRPr lang="en-US"/>
                    </a:p>
                  </a:txBody>
                  <a:tcPr/>
                </a:tc>
                <a:tc hMerge="1">
                  <a:txBody>
                    <a:bodyPr/>
                    <a:lstStyle/>
                    <a:p>
                      <a:endParaRPr lang="en-US" sz="1100" dirty="0"/>
                    </a:p>
                  </a:txBody>
                  <a:tcPr/>
                </a:tc>
              </a:tr>
              <a:tr h="273161">
                <a:tc>
                  <a:txBody>
                    <a:bodyPr/>
                    <a:lstStyle/>
                    <a:p>
                      <a:endParaRPr lang="en-US" sz="1100" dirty="0">
                        <a:solidFill>
                          <a:schemeClr val="tx1"/>
                        </a:solidFill>
                      </a:endParaRPr>
                    </a:p>
                  </a:txBody>
                  <a:tcPr/>
                </a:tc>
                <a:tc>
                  <a:txBody>
                    <a:bodyPr/>
                    <a:lstStyle/>
                    <a:p>
                      <a:r>
                        <a:rPr lang="en-US" sz="1100" dirty="0" smtClean="0">
                          <a:solidFill>
                            <a:schemeClr val="tx1"/>
                          </a:solidFill>
                        </a:rPr>
                        <a:t>Name </a:t>
                      </a:r>
                      <a:endParaRPr lang="en-US" sz="1100" dirty="0">
                        <a:solidFill>
                          <a:schemeClr val="tx1"/>
                        </a:solidFill>
                      </a:endParaRPr>
                    </a:p>
                  </a:txBody>
                  <a:tcPr/>
                </a:tc>
                <a:tc>
                  <a:txBody>
                    <a:bodyPr/>
                    <a:lstStyle/>
                    <a:p>
                      <a:r>
                        <a:rPr lang="en-US" sz="1100" dirty="0" smtClean="0">
                          <a:solidFill>
                            <a:schemeClr val="tx1"/>
                          </a:solidFill>
                        </a:rPr>
                        <a:t>Email</a:t>
                      </a:r>
                      <a:endParaRPr lang="en-US" sz="1100" dirty="0">
                        <a:solidFill>
                          <a:schemeClr val="tx1"/>
                        </a:solidFill>
                      </a:endParaRPr>
                    </a:p>
                  </a:txBody>
                  <a:tcPr/>
                </a:tc>
                <a:tc>
                  <a:txBody>
                    <a:bodyPr/>
                    <a:lstStyle/>
                    <a:p>
                      <a:r>
                        <a:rPr lang="en-US" sz="1100" dirty="0" smtClean="0">
                          <a:solidFill>
                            <a:schemeClr val="tx1"/>
                          </a:solidFill>
                        </a:rPr>
                        <a:t>Mobile</a:t>
                      </a:r>
                      <a:endParaRPr lang="en-US" sz="1100" dirty="0">
                        <a:solidFill>
                          <a:schemeClr val="tx1"/>
                        </a:solidFill>
                      </a:endParaRPr>
                    </a:p>
                  </a:txBody>
                  <a:tcPr/>
                </a:tc>
              </a:tr>
              <a:tr h="449911">
                <a:tc>
                  <a:txBody>
                    <a:bodyPr/>
                    <a:lstStyle/>
                    <a:p>
                      <a:r>
                        <a:rPr lang="en-US" sz="1100" dirty="0" smtClean="0"/>
                        <a:t>Team member</a:t>
                      </a:r>
                      <a:r>
                        <a:rPr lang="en-US" sz="1100" baseline="0" dirty="0" smtClean="0"/>
                        <a:t> 1 </a:t>
                      </a:r>
                      <a:endParaRPr lang="en-US" sz="1100" dirty="0">
                        <a:solidFill>
                          <a:schemeClr val="tx1"/>
                        </a:solidFill>
                      </a:endParaRPr>
                    </a:p>
                  </a:txBody>
                  <a:tcPr/>
                </a:tc>
                <a:tc>
                  <a:txBody>
                    <a:bodyPr/>
                    <a:lstStyle/>
                    <a:p>
                      <a:r>
                        <a:rPr lang="en-US" sz="1100" dirty="0" err="1" smtClean="0">
                          <a:solidFill>
                            <a:schemeClr val="tx1"/>
                          </a:solidFill>
                        </a:rPr>
                        <a:t>Chandan</a:t>
                      </a:r>
                      <a:r>
                        <a:rPr lang="en-US" sz="1100" dirty="0" smtClean="0">
                          <a:solidFill>
                            <a:schemeClr val="tx1"/>
                          </a:solidFill>
                        </a:rPr>
                        <a:t> Kumar R</a:t>
                      </a:r>
                      <a:endParaRPr lang="en-US" sz="1100" dirty="0">
                        <a:solidFill>
                          <a:schemeClr val="tx1"/>
                        </a:solidFill>
                      </a:endParaRPr>
                    </a:p>
                  </a:txBody>
                  <a:tcPr/>
                </a:tc>
                <a:tc>
                  <a:txBody>
                    <a:bodyPr/>
                    <a:lstStyle/>
                    <a:p>
                      <a:r>
                        <a:rPr lang="en-US" sz="1100" dirty="0" smtClean="0">
                          <a:solidFill>
                            <a:schemeClr val="tx1"/>
                          </a:solidFill>
                        </a:rPr>
                        <a:t>chandanrkumar619@gmail.com</a:t>
                      </a:r>
                      <a:endParaRPr lang="en-US" sz="1100" dirty="0">
                        <a:solidFill>
                          <a:schemeClr val="tx1"/>
                        </a:solidFill>
                      </a:endParaRPr>
                    </a:p>
                  </a:txBody>
                  <a:tcPr/>
                </a:tc>
                <a:tc>
                  <a:txBody>
                    <a:bodyPr/>
                    <a:lstStyle/>
                    <a:p>
                      <a:r>
                        <a:rPr lang="en-US" sz="1100" dirty="0" smtClean="0">
                          <a:solidFill>
                            <a:schemeClr val="tx1"/>
                          </a:solidFill>
                        </a:rPr>
                        <a:t>8951817035</a:t>
                      </a:r>
                      <a:endParaRPr lang="en-US" sz="1100" dirty="0">
                        <a:solidFill>
                          <a:schemeClr val="tx1"/>
                        </a:solidFill>
                      </a:endParaRPr>
                    </a:p>
                  </a:txBody>
                  <a:tcPr/>
                </a:tc>
              </a:tr>
              <a:tr h="449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Team member</a:t>
                      </a:r>
                      <a:r>
                        <a:rPr lang="en-US" sz="1100" baseline="0" dirty="0" smtClean="0"/>
                        <a:t> 2</a:t>
                      </a:r>
                      <a:endParaRPr lang="en-US" sz="1100" dirty="0" smtClean="0">
                        <a:solidFill>
                          <a:schemeClr val="tx1"/>
                        </a:solidFill>
                      </a:endParaRPr>
                    </a:p>
                  </a:txBody>
                  <a:tcPr/>
                </a:tc>
                <a:tc>
                  <a:txBody>
                    <a:bodyPr/>
                    <a:lstStyle/>
                    <a:p>
                      <a:r>
                        <a:rPr lang="en-US" sz="1100" dirty="0" smtClean="0">
                          <a:solidFill>
                            <a:schemeClr val="tx1"/>
                          </a:solidFill>
                        </a:rPr>
                        <a:t>Skanda</a:t>
                      </a:r>
                      <a:r>
                        <a:rPr lang="en-US" sz="1100" baseline="0" dirty="0" smtClean="0">
                          <a:solidFill>
                            <a:schemeClr val="tx1"/>
                          </a:solidFill>
                        </a:rPr>
                        <a:t> S Bharadwaj</a:t>
                      </a:r>
                      <a:endParaRPr lang="en-US" sz="1100" dirty="0">
                        <a:solidFill>
                          <a:schemeClr val="tx1"/>
                        </a:solidFill>
                      </a:endParaRPr>
                    </a:p>
                  </a:txBody>
                  <a:tcPr/>
                </a:tc>
                <a:tc>
                  <a:txBody>
                    <a:bodyPr/>
                    <a:lstStyle/>
                    <a:p>
                      <a:r>
                        <a:rPr lang="en-US" sz="1100" dirty="0" smtClean="0">
                          <a:solidFill>
                            <a:schemeClr val="tx1"/>
                          </a:solidFill>
                        </a:rPr>
                        <a:t>skandabharadwaj94@gmail.com</a:t>
                      </a:r>
                      <a:endParaRPr lang="en-US" sz="1100" dirty="0">
                        <a:solidFill>
                          <a:schemeClr val="tx1"/>
                        </a:solidFill>
                      </a:endParaRPr>
                    </a:p>
                  </a:txBody>
                  <a:tcPr/>
                </a:tc>
                <a:tc>
                  <a:txBody>
                    <a:bodyPr/>
                    <a:lstStyle/>
                    <a:p>
                      <a:r>
                        <a:rPr lang="en-US" sz="1100" dirty="0" smtClean="0">
                          <a:solidFill>
                            <a:schemeClr val="tx1"/>
                          </a:solidFill>
                        </a:rPr>
                        <a:t>9741762900</a:t>
                      </a:r>
                      <a:endParaRPr lang="en-US" sz="1100" dirty="0">
                        <a:solidFill>
                          <a:schemeClr val="tx1"/>
                        </a:solidFill>
                      </a:endParaRPr>
                    </a:p>
                  </a:txBody>
                  <a:tcPr/>
                </a:tc>
              </a:tr>
              <a:tr h="449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Team member</a:t>
                      </a:r>
                      <a:r>
                        <a:rPr lang="en-US" sz="1100" baseline="0" dirty="0" smtClean="0"/>
                        <a:t> 3</a:t>
                      </a:r>
                      <a:endParaRPr lang="en-US" sz="1100" dirty="0" smtClean="0">
                        <a:solidFill>
                          <a:schemeClr val="tx1"/>
                        </a:solidFill>
                      </a:endParaRPr>
                    </a:p>
                  </a:txBody>
                  <a:tcPr/>
                </a:tc>
                <a:tc>
                  <a:txBody>
                    <a:bodyPr/>
                    <a:lstStyle/>
                    <a:p>
                      <a:r>
                        <a:rPr lang="en-US" sz="1100" dirty="0" err="1" smtClean="0">
                          <a:solidFill>
                            <a:schemeClr val="tx1"/>
                          </a:solidFill>
                        </a:rPr>
                        <a:t>Sumukha</a:t>
                      </a:r>
                      <a:r>
                        <a:rPr lang="en-US" sz="1100" dirty="0" smtClean="0">
                          <a:solidFill>
                            <a:schemeClr val="tx1"/>
                          </a:solidFill>
                        </a:rPr>
                        <a:t> B.N.</a:t>
                      </a:r>
                      <a:endParaRPr lang="en-US" sz="1100" dirty="0">
                        <a:solidFill>
                          <a:schemeClr val="tx1"/>
                        </a:solidFill>
                      </a:endParaRPr>
                    </a:p>
                  </a:txBody>
                  <a:tcPr/>
                </a:tc>
                <a:tc>
                  <a:txBody>
                    <a:bodyPr/>
                    <a:lstStyle/>
                    <a:p>
                      <a:r>
                        <a:rPr lang="en-US" sz="1100" dirty="0" err="1" smtClean="0">
                          <a:solidFill>
                            <a:schemeClr val="tx1"/>
                          </a:solidFill>
                        </a:rPr>
                        <a:t>sumukha.bn@gmail.com</a:t>
                      </a:r>
                      <a:endParaRPr lang="en-US" sz="1100" dirty="0">
                        <a:solidFill>
                          <a:schemeClr val="tx1"/>
                        </a:solidFill>
                      </a:endParaRPr>
                    </a:p>
                  </a:txBody>
                  <a:tcPr/>
                </a:tc>
                <a:tc>
                  <a:txBody>
                    <a:bodyPr/>
                    <a:lstStyle/>
                    <a:p>
                      <a:r>
                        <a:rPr lang="en-US" sz="1100" dirty="0" smtClean="0">
                          <a:solidFill>
                            <a:schemeClr val="tx1"/>
                          </a:solidFill>
                        </a:rPr>
                        <a:t>9538040168</a:t>
                      </a:r>
                      <a:endParaRPr lang="en-US" sz="1100" dirty="0">
                        <a:solidFill>
                          <a:schemeClr val="tx1"/>
                        </a:solidFill>
                      </a:endParaRPr>
                    </a:p>
                  </a:txBody>
                  <a:tcPr/>
                </a:tc>
              </a:tr>
            </a:tbl>
          </a:graphicData>
        </a:graphic>
      </p:graphicFrame>
      <p:sp>
        <p:nvSpPr>
          <p:cNvPr id="4" name="TextBox 3"/>
          <p:cNvSpPr txBox="1"/>
          <p:nvPr/>
        </p:nvSpPr>
        <p:spPr>
          <a:xfrm>
            <a:off x="495636" y="6248400"/>
            <a:ext cx="2171364" cy="369332"/>
          </a:xfrm>
          <a:prstGeom prst="rect">
            <a:avLst/>
          </a:prstGeom>
          <a:noFill/>
        </p:spPr>
        <p:txBody>
          <a:bodyPr wrap="none" rtlCol="0">
            <a:spAutoFit/>
          </a:bodyPr>
          <a:lstStyle/>
          <a:p>
            <a:r>
              <a:rPr lang="en-US" dirty="0" smtClean="0"/>
              <a:t>Maximum points: 10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smtClean="0"/>
              <a:t>Upload a video</a:t>
            </a:r>
            <a:endParaRPr lang="en-US" dirty="0"/>
          </a:p>
        </p:txBody>
      </p:sp>
      <p:sp>
        <p:nvSpPr>
          <p:cNvPr id="3" name="Content Placeholder 2"/>
          <p:cNvSpPr>
            <a:spLocks noGrp="1"/>
          </p:cNvSpPr>
          <p:nvPr>
            <p:ph idx="1"/>
          </p:nvPr>
        </p:nvSpPr>
        <p:spPr>
          <a:ln>
            <a:noFill/>
          </a:ln>
        </p:spPr>
        <p:txBody>
          <a:bodyPr>
            <a:normAutofit/>
          </a:bodyPr>
          <a:lstStyle/>
          <a:p>
            <a:r>
              <a:rPr lang="en-US" i="1" dirty="0" smtClean="0"/>
              <a:t>Create a 1 minute video describing your idea and its benefits</a:t>
            </a:r>
          </a:p>
          <a:p>
            <a:r>
              <a:rPr lang="en-US" i="1" dirty="0" smtClean="0"/>
              <a:t>This will be seen by thousands, including the contest review committee</a:t>
            </a:r>
          </a:p>
          <a:p>
            <a:r>
              <a:rPr lang="en-US" i="1" dirty="0" smtClean="0"/>
              <a:t>Upload the video to your YouTube page and copy-paste its </a:t>
            </a:r>
            <a:r>
              <a:rPr lang="en-US" i="1" dirty="0" err="1" smtClean="0"/>
              <a:t>url</a:t>
            </a:r>
            <a:r>
              <a:rPr lang="en-US" i="1" dirty="0" smtClean="0"/>
              <a:t> onto this slide for our reference</a:t>
            </a:r>
          </a:p>
          <a:p>
            <a:r>
              <a:rPr lang="en-US" i="1" dirty="0" smtClean="0"/>
              <a:t>Tweet this to help us view and retweet your video: I’ve submitted my idea (insert name of innovation) to #</a:t>
            </a:r>
            <a:r>
              <a:rPr lang="en-US" i="1" dirty="0" err="1" smtClean="0"/>
              <a:t>InnovationJockeys</a:t>
            </a:r>
            <a:r>
              <a:rPr lang="en-US" i="1" dirty="0" smtClean="0"/>
              <a:t>. View my video here: (insert </a:t>
            </a:r>
            <a:r>
              <a:rPr lang="en-US" i="1" dirty="0" err="1" smtClean="0"/>
              <a:t>url</a:t>
            </a:r>
            <a:r>
              <a:rPr lang="en-US" i="1" dirty="0" smtClean="0"/>
              <a:t>)</a:t>
            </a:r>
          </a:p>
          <a:p>
            <a:r>
              <a:rPr lang="en-US" i="1" dirty="0" smtClean="0"/>
              <a:t>Note: </a:t>
            </a:r>
          </a:p>
          <a:p>
            <a:pPr lvl="1"/>
            <a:r>
              <a:rPr lang="en-US" i="1" dirty="0"/>
              <a:t>A</a:t>
            </a:r>
            <a:r>
              <a:rPr lang="en-US" i="1" dirty="0" smtClean="0"/>
              <a:t>ny video containing inappropriate material will be rejected by the </a:t>
            </a:r>
            <a:r>
              <a:rPr lang="en-US" i="1" dirty="0" err="1" smtClean="0"/>
              <a:t>Organisers</a:t>
            </a:r>
            <a:endParaRPr lang="en-US" i="1" dirty="0" smtClean="0"/>
          </a:p>
          <a:p>
            <a:pPr lvl="1"/>
            <a:r>
              <a:rPr lang="en-US" i="1" dirty="0" smtClean="0"/>
              <a:t>Uploading a video is optional, but if you do, you can earn bonus points </a:t>
            </a:r>
            <a:endParaRPr lang="en-US" i="1" dirty="0"/>
          </a:p>
          <a:p>
            <a:pPr>
              <a:buNone/>
            </a:pPr>
            <a:endParaRPr lang="en-US" i="1" dirty="0"/>
          </a:p>
        </p:txBody>
      </p:sp>
      <p:sp>
        <p:nvSpPr>
          <p:cNvPr id="4" name="TextBox 3"/>
          <p:cNvSpPr txBox="1"/>
          <p:nvPr/>
        </p:nvSpPr>
        <p:spPr>
          <a:xfrm>
            <a:off x="495636" y="6248400"/>
            <a:ext cx="1803186" cy="369332"/>
          </a:xfrm>
          <a:prstGeom prst="rect">
            <a:avLst/>
          </a:prstGeom>
          <a:noFill/>
        </p:spPr>
        <p:txBody>
          <a:bodyPr wrap="none" rtlCol="0">
            <a:spAutoFit/>
          </a:bodyPr>
          <a:lstStyle/>
          <a:p>
            <a:r>
              <a:rPr lang="en-US" dirty="0" smtClean="0"/>
              <a:t>Bonus points: 10 </a:t>
            </a:r>
            <a:endParaRPr lang="en-US" dirty="0"/>
          </a:p>
        </p:txBody>
      </p:sp>
    </p:spTree>
    <p:extLst>
      <p:ext uri="{BB962C8B-B14F-4D97-AF65-F5344CB8AC3E}">
        <p14:creationId xmlns:p14="http://schemas.microsoft.com/office/powerpoint/2010/main" val="11370977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100" u="sng" dirty="0" smtClean="0"/>
              <a:t/>
            </a:r>
            <a:br>
              <a:rPr lang="en-US" sz="1100" u="sng" dirty="0" smtClean="0"/>
            </a:br>
            <a:r>
              <a:rPr lang="en-US" sz="1100" u="sng" dirty="0" smtClean="0"/>
              <a:t/>
            </a:r>
            <a:br>
              <a:rPr lang="en-US" sz="1100" u="sng" dirty="0" smtClean="0"/>
            </a:br>
            <a:r>
              <a:rPr lang="en-US" sz="1100" u="sng" dirty="0" smtClean="0"/>
              <a:t/>
            </a:r>
            <a:br>
              <a:rPr lang="en-US" sz="1100" u="sng" dirty="0" smtClean="0"/>
            </a:br>
            <a:r>
              <a:rPr lang="en-US" sz="1100" u="sng" dirty="0" smtClean="0"/>
              <a:t>Accenture presents “Innovation Jockeys 3”, Powered by Yahoo India Rules of Participation (“Rules”) </a:t>
            </a:r>
            <a:endParaRPr lang="en-US" sz="1100" dirty="0"/>
          </a:p>
        </p:txBody>
      </p:sp>
      <p:sp>
        <p:nvSpPr>
          <p:cNvPr id="3" name="Content Placeholder 2"/>
          <p:cNvSpPr>
            <a:spLocks noGrp="1"/>
          </p:cNvSpPr>
          <p:nvPr>
            <p:ph idx="1"/>
          </p:nvPr>
        </p:nvSpPr>
        <p:spPr>
          <a:xfrm>
            <a:off x="457200" y="1981200"/>
            <a:ext cx="8229600" cy="4708525"/>
          </a:xfrm>
        </p:spPr>
        <p:txBody>
          <a:bodyPr/>
          <a:lstStyle/>
          <a:p>
            <a:pPr marL="0" indent="0">
              <a:buNone/>
            </a:pPr>
            <a:r>
              <a:rPr lang="en-US" sz="800" dirty="0" smtClean="0"/>
              <a:t>“Innovation Jockeys 3” (the “</a:t>
            </a:r>
            <a:r>
              <a:rPr lang="en-US" sz="800" b="1" dirty="0" smtClean="0"/>
              <a:t>Contest</a:t>
            </a:r>
            <a:r>
              <a:rPr lang="en-US" sz="800" dirty="0" smtClean="0"/>
              <a:t>”) shall be organized and conducted by Yahoo India Private Limited and sponsored by Accenture India Private Limited ("</a:t>
            </a:r>
            <a:r>
              <a:rPr lang="en-US" sz="800" b="1" dirty="0" smtClean="0"/>
              <a:t>Organizer</a:t>
            </a:r>
            <a:r>
              <a:rPr lang="en-US" sz="800" dirty="0" smtClean="0"/>
              <a:t>") and shall be open shall be open for submitting the entries from 5</a:t>
            </a:r>
            <a:r>
              <a:rPr lang="en-US" sz="800" baseline="30000" dirty="0" smtClean="0"/>
              <a:t>th</a:t>
            </a:r>
            <a:r>
              <a:rPr lang="en-US" sz="800" dirty="0" smtClean="0"/>
              <a:t> May 2014 to 20</a:t>
            </a:r>
            <a:r>
              <a:rPr lang="en-US" sz="800" baseline="30000" dirty="0" smtClean="0"/>
              <a:t>th</a:t>
            </a:r>
            <a:r>
              <a:rPr lang="en-US" sz="800" dirty="0" smtClean="0"/>
              <a:t> July 2014 (both days inclusive) ("</a:t>
            </a:r>
            <a:r>
              <a:rPr lang="en-US" sz="800" b="1" dirty="0" smtClean="0"/>
              <a:t>Entry</a:t>
            </a:r>
            <a:r>
              <a:rPr lang="en-US" sz="800" dirty="0" smtClean="0"/>
              <a:t> </a:t>
            </a:r>
            <a:r>
              <a:rPr lang="en-US" sz="800" b="1" dirty="0" smtClean="0"/>
              <a:t>Period</a:t>
            </a:r>
            <a:r>
              <a:rPr lang="en-US" sz="800" dirty="0" smtClean="0"/>
              <a:t>").</a:t>
            </a:r>
          </a:p>
          <a:p>
            <a:pPr>
              <a:buNone/>
            </a:pPr>
            <a:endParaRPr lang="en-US" sz="800" dirty="0" smtClean="0"/>
          </a:p>
          <a:p>
            <a:pPr lvl="0">
              <a:buNone/>
            </a:pPr>
            <a:r>
              <a:rPr lang="en-US" sz="800" b="1" u="sng" dirty="0" smtClean="0"/>
              <a:t>1. Receipt of Entries and Eligibility</a:t>
            </a:r>
            <a:endParaRPr lang="en-US" sz="800" dirty="0" smtClean="0"/>
          </a:p>
          <a:p>
            <a:pPr>
              <a:buFont typeface="+mj-lt"/>
              <a:buAutoNum type="romanUcPeriod"/>
            </a:pPr>
            <a:r>
              <a:rPr lang="en-US" sz="800" dirty="0" smtClean="0"/>
              <a:t>Entry will be invited through an online entry form as available on </a:t>
            </a:r>
            <a:r>
              <a:rPr lang="en-US" sz="800" u="sng" dirty="0" smtClean="0">
                <a:hlinkClick r:id="rId2"/>
              </a:rPr>
              <a:t>http://innovationjockeys.yahoo.net/</a:t>
            </a:r>
            <a:r>
              <a:rPr lang="en-US" sz="800" u="sng" dirty="0" smtClean="0"/>
              <a:t> </a:t>
            </a:r>
            <a:r>
              <a:rPr lang="en-US" sz="800" dirty="0" smtClean="0"/>
              <a:t>(“Contest Website”) and during the Entry Period the participants need to complete the online entry form and submit it along with the original idea related to given innovation categories of ‘</a:t>
            </a:r>
            <a:r>
              <a:rPr lang="en-US" sz="800" i="1" dirty="0" smtClean="0"/>
              <a:t>Internet of Things’ </a:t>
            </a:r>
            <a:r>
              <a:rPr lang="en-US" sz="800" dirty="0" smtClean="0"/>
              <a:t>and</a:t>
            </a:r>
            <a:r>
              <a:rPr lang="en-US" sz="800" i="1" dirty="0" smtClean="0"/>
              <a:t> ‘Digital Government</a:t>
            </a:r>
            <a:r>
              <a:rPr lang="en-US" sz="800" dirty="0" smtClean="0"/>
              <a:t>’ (“Idea/s”). </a:t>
            </a:r>
          </a:p>
          <a:p>
            <a:pPr>
              <a:buFont typeface="+mj-lt"/>
              <a:buAutoNum type="romanUcPeriod"/>
            </a:pPr>
            <a:r>
              <a:rPr lang="en-US" sz="800" dirty="0" smtClean="0"/>
              <a:t>The Contest is open to all full-time undergraduate, graduate and post-graduate - students and who are 18 (eighteen) years of age or older, who otherwise meet all eligibility requirements in these Contest Rules. The participants can be either (a) an individual; or (b) teams of up to 3 (three) participants from the same college or different colleges (a "Team") provided that each member of the Team meets these eligibility criteria.</a:t>
            </a:r>
            <a:r>
              <a:rPr lang="en-US" sz="800" b="1" u="sng" dirty="0" smtClean="0"/>
              <a:t> </a:t>
            </a:r>
            <a:endParaRPr lang="en-US" sz="800" dirty="0" smtClean="0"/>
          </a:p>
          <a:p>
            <a:pPr>
              <a:buFont typeface="+mj-lt"/>
              <a:buAutoNum type="romanUcPeriod"/>
            </a:pPr>
            <a:r>
              <a:rPr lang="en-US" sz="800" dirty="0" smtClean="0"/>
              <a:t>The nomination for the Contest shall be invited from 2 (two) categories as specified on the Contest Website (“Category”). The participant shall be entitled to participate in both Categories. All Idea/materials presented must be original work, the ownership and all intellectual property rights in the same must belong to the participant.</a:t>
            </a:r>
          </a:p>
          <a:p>
            <a:pPr>
              <a:buFont typeface="+mj-lt"/>
              <a:buAutoNum type="romanUcPeriod"/>
            </a:pPr>
            <a:r>
              <a:rPr lang="en-US" sz="800" dirty="0" smtClean="0"/>
              <a:t>Entries will be accepted in English language only and the Presentations should be in ‘PPT’ or ‘PPTX’ format, in the template provided on the Contest Website and the maximum limit of the file size shall not exceed 10 (ten) MB.</a:t>
            </a:r>
          </a:p>
          <a:p>
            <a:pPr>
              <a:buFont typeface="+mj-lt"/>
              <a:buAutoNum type="romanUcPeriod"/>
            </a:pPr>
            <a:r>
              <a:rPr lang="en-US" sz="800" dirty="0" smtClean="0"/>
              <a:t>Any incomplete/inaccurate entries or entry after the Entry Period shall be invalid and any entry after the close of Entry Period may be permitted only at the discretion of Organizer.</a:t>
            </a:r>
          </a:p>
          <a:p>
            <a:pPr>
              <a:buFont typeface="+mj-lt"/>
              <a:buAutoNum type="romanUcPeriod"/>
            </a:pPr>
            <a:r>
              <a:rPr lang="en-US" sz="800" dirty="0" smtClean="0"/>
              <a:t>The right to permit or restrict participation is at the sole discretion of the Organizer. </a:t>
            </a:r>
          </a:p>
          <a:p>
            <a:pPr>
              <a:buAutoNum type="romanUcPeriod"/>
            </a:pPr>
            <a:endParaRPr lang="en-US" sz="800" dirty="0" smtClean="0"/>
          </a:p>
          <a:p>
            <a:pPr lvl="0">
              <a:buNone/>
            </a:pPr>
            <a:r>
              <a:rPr lang="en-US" sz="800" b="1" u="sng" dirty="0" smtClean="0"/>
              <a:t>2. Incorrect Information</a:t>
            </a:r>
            <a:endParaRPr lang="en-US" sz="800" dirty="0" smtClean="0"/>
          </a:p>
          <a:p>
            <a:pPr marL="346075" lvl="2" indent="-346075">
              <a:buFont typeface="+mj-lt"/>
              <a:buAutoNum type="romanUcPeriod"/>
            </a:pPr>
            <a:r>
              <a:rPr lang="en-US" sz="800" dirty="0" smtClean="0"/>
              <a:t>Organizer has the right to substantiate/audit/verify the participants’ details/information as provided in the entry form or Organizer may seek any further document, as may be required to verify the participants’ details/ information. The participant must provide all supporting details requested by the Organizer to substantiate/audit/verify the information provided in the entry form.  If such a request is made and the participant either fails or does not agree to provide the same, then the Organizer reserves the right to disqualify the participant from participation for the Contest.</a:t>
            </a:r>
          </a:p>
          <a:p>
            <a:pPr marL="346075" lvl="2" indent="-346075">
              <a:buFont typeface="+mj-lt"/>
              <a:buAutoNum type="romanUcPeriod"/>
            </a:pPr>
            <a:r>
              <a:rPr lang="en-US" sz="800" dirty="0" smtClean="0"/>
              <a:t>Determination of whether information is correct or not, rests with Organizer.</a:t>
            </a:r>
          </a:p>
          <a:p>
            <a:pPr marL="346075" lvl="2" indent="-346075">
              <a:buFont typeface="+mj-lt"/>
              <a:buAutoNum type="romanUcPeriod"/>
            </a:pPr>
            <a:r>
              <a:rPr lang="en-US" sz="800" dirty="0" smtClean="0"/>
              <a:t>If at any time, any information provided by any participant is found to be incorrect in any manner, then the participant will be disqualified for the participation for the Contest.</a:t>
            </a:r>
          </a:p>
          <a:p>
            <a:pPr marL="346075" lvl="2" indent="-346075">
              <a:buFont typeface="+mj-lt"/>
              <a:buAutoNum type="romanUcPeriod"/>
            </a:pPr>
            <a:r>
              <a:rPr lang="en-US" sz="800" dirty="0" smtClean="0"/>
              <a:t>If, after the conclusion of the Contest ceremony, any information provided by any participant is found to be incorrect in any manner, the participant will be liable to return the Contest and any monetary / non-monetary incentives provided as part of the Contest.</a:t>
            </a:r>
          </a:p>
          <a:p>
            <a:pPr>
              <a:buNone/>
            </a:pPr>
            <a:endParaRPr lang="en-US" sz="800" dirty="0" smtClean="0"/>
          </a:p>
          <a:p>
            <a:pPr lvl="0">
              <a:buNone/>
            </a:pPr>
            <a:r>
              <a:rPr lang="en-US" sz="800" b="1" u="sng" dirty="0" smtClean="0"/>
              <a:t>3. Short-listing </a:t>
            </a:r>
            <a:endParaRPr lang="en-US" sz="800" dirty="0" smtClean="0"/>
          </a:p>
          <a:p>
            <a:pPr marL="346075" lvl="2" indent="-346075">
              <a:buFont typeface="+mj-lt"/>
              <a:buAutoNum type="romanUcPeriod"/>
            </a:pPr>
            <a:r>
              <a:rPr lang="en-US" sz="800" dirty="0" smtClean="0"/>
              <a:t>Upon receiving the entries, and from a period between 20</a:t>
            </a:r>
            <a:r>
              <a:rPr lang="en-US" sz="800" baseline="30000" dirty="0" smtClean="0"/>
              <a:t>th</a:t>
            </a:r>
            <a:r>
              <a:rPr lang="en-US" sz="800" dirty="0" smtClean="0"/>
              <a:t> July to 30</a:t>
            </a:r>
            <a:r>
              <a:rPr lang="en-US" sz="800" baseline="30000" dirty="0" smtClean="0"/>
              <a:t>th</a:t>
            </a:r>
            <a:r>
              <a:rPr lang="en-US" sz="800" dirty="0" smtClean="0"/>
              <a:t> July 2014, an initial jury of the Organizer will collate the list of entries and evaluate the same based on pre-defined evaluation criteria as specified on the Contest Website to determine nominees in each Category. These short listed nominees will be submitted further for the final jury evaluation. </a:t>
            </a:r>
          </a:p>
          <a:p>
            <a:pPr marL="346075" lvl="2" indent="-346075">
              <a:buFont typeface="+mj-lt"/>
              <a:buAutoNum type="romanUcPeriod"/>
            </a:pPr>
            <a:r>
              <a:rPr lang="en-US" sz="800" dirty="0" smtClean="0"/>
              <a:t>The decision of the above short listing is binding and final on all participants.</a:t>
            </a:r>
          </a:p>
          <a:p>
            <a:pPr marL="346075" lvl="2" indent="-346075">
              <a:buFont typeface="+mj-lt"/>
              <a:buAutoNum type="romanUcPeriod"/>
            </a:pPr>
            <a:r>
              <a:rPr lang="en-US" sz="800" dirty="0" smtClean="0"/>
              <a:t>Nominees could be contacted for further relevant information for the final round of evaluation. </a:t>
            </a:r>
          </a:p>
          <a:p>
            <a:pPr marL="346075" lvl="2" indent="-346075">
              <a:buFont typeface="+mj-lt"/>
              <a:buAutoNum type="romanUcPeriod"/>
            </a:pPr>
            <a:r>
              <a:rPr lang="en-US" sz="800" dirty="0" smtClean="0"/>
              <a:t>In the event no entries in a particular or all Categories meet the eligibility criteria for the Contest, the Category could be cancelled at the discretion of the initial jury or Organizer and the decision shall be binding on all participants.</a:t>
            </a:r>
          </a:p>
          <a:p>
            <a:pPr>
              <a:buNone/>
            </a:pPr>
            <a:endParaRPr lang="en-US" sz="800" dirty="0"/>
          </a:p>
        </p:txBody>
      </p:sp>
      <p:sp>
        <p:nvSpPr>
          <p:cNvPr id="4" name="TextBox 3"/>
          <p:cNvSpPr txBox="1"/>
          <p:nvPr/>
        </p:nvSpPr>
        <p:spPr>
          <a:xfrm>
            <a:off x="7620000" y="6553200"/>
            <a:ext cx="1066800" cy="246221"/>
          </a:xfrm>
          <a:prstGeom prst="rect">
            <a:avLst/>
          </a:prstGeom>
          <a:noFill/>
        </p:spPr>
        <p:txBody>
          <a:bodyPr wrap="square" rtlCol="0">
            <a:spAutoFit/>
          </a:bodyPr>
          <a:lstStyle/>
          <a:p>
            <a:pPr algn="r"/>
            <a:r>
              <a:rPr lang="en-US" sz="1000" dirty="0" smtClean="0"/>
              <a:t>continued &gt;</a:t>
            </a:r>
            <a:endParaRPr lang="en-US" sz="10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l"/>
            <a:r>
              <a:rPr lang="en-US" sz="2000" b="1" dirty="0" smtClean="0"/>
              <a:t>Choose the stage of Innovation you’ve submitted:</a:t>
            </a:r>
            <a:br>
              <a:rPr lang="en-US" sz="2000" b="1" dirty="0" smtClean="0"/>
            </a:br>
            <a:r>
              <a:rPr lang="en-US" sz="1800" i="1" dirty="0" smtClean="0"/>
              <a:t>Identify the innovation  stage by putting a black DOT under the relevant stage category listed below.  </a:t>
            </a:r>
            <a:endParaRPr lang="en-US" sz="1800" i="1" dirty="0"/>
          </a:p>
        </p:txBody>
      </p:sp>
      <p:sp>
        <p:nvSpPr>
          <p:cNvPr id="3" name="Content Placeholder 2"/>
          <p:cNvSpPr>
            <a:spLocks noGrp="1"/>
          </p:cNvSpPr>
          <p:nvPr>
            <p:ph idx="1"/>
          </p:nvPr>
        </p:nvSpPr>
        <p:spPr/>
        <p:txBody>
          <a:bodyPr/>
          <a:lstStyle/>
          <a:p>
            <a:pPr>
              <a:buNone/>
            </a:pPr>
            <a:endParaRPr lang="en-US" sz="1800" b="1" dirty="0" smtClean="0"/>
          </a:p>
          <a:p>
            <a:pPr>
              <a:buNone/>
            </a:pPr>
            <a:r>
              <a:rPr lang="en-US" sz="1800" b="1" dirty="0" smtClean="0"/>
              <a:t>	</a:t>
            </a:r>
          </a:p>
          <a:p>
            <a:pPr>
              <a:buNone/>
            </a:pPr>
            <a:endParaRPr lang="en-US" sz="1800" dirty="0" smtClean="0"/>
          </a:p>
          <a:p>
            <a:endParaRPr lang="en-US" sz="1800" b="1" dirty="0" smtClean="0"/>
          </a:p>
          <a:p>
            <a:pPr marL="0" indent="0">
              <a:buNone/>
            </a:pPr>
            <a:endParaRPr lang="en-US" sz="1800" b="1" dirty="0" smtClean="0"/>
          </a:p>
          <a:p>
            <a:r>
              <a:rPr lang="en-US" sz="1800" b="1" dirty="0" smtClean="0"/>
              <a:t>Idea: </a:t>
            </a:r>
            <a:r>
              <a:rPr lang="en-US" sz="1800" dirty="0" smtClean="0"/>
              <a:t>It is at a nascent stage where it is a thought with substantial research material or a design </a:t>
            </a:r>
          </a:p>
          <a:p>
            <a:r>
              <a:rPr lang="en-US" sz="1800" b="1" dirty="0" smtClean="0"/>
              <a:t>Prototype</a:t>
            </a:r>
            <a:r>
              <a:rPr lang="en-US" sz="1800" dirty="0" smtClean="0"/>
              <a:t>: Your idea has taken shape into a prototype/ model of your innovation </a:t>
            </a:r>
          </a:p>
          <a:p>
            <a:r>
              <a:rPr lang="en-US" sz="1800" b="1" dirty="0" smtClean="0"/>
              <a:t>Established: </a:t>
            </a:r>
            <a:r>
              <a:rPr lang="en-US" sz="1800" dirty="0" smtClean="0"/>
              <a:t>Your submission has evolved into an establishment that you’ve set up and the public is already aware of it</a:t>
            </a:r>
          </a:p>
          <a:p>
            <a:r>
              <a:rPr lang="en-US" sz="1800" b="1" dirty="0" smtClean="0"/>
              <a:t>Scaling: </a:t>
            </a:r>
            <a:r>
              <a:rPr lang="en-US" sz="1800" dirty="0" smtClean="0"/>
              <a:t>The innovation submitted has been well accepted amongst people around you and you are now in the advance stage of scaling up your innovation</a:t>
            </a:r>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618001951"/>
              </p:ext>
            </p:extLst>
          </p:nvPr>
        </p:nvGraphicFramePr>
        <p:xfrm>
          <a:off x="838200" y="2438400"/>
          <a:ext cx="6096000" cy="741680"/>
        </p:xfrm>
        <a:graphic>
          <a:graphicData uri="http://schemas.openxmlformats.org/drawingml/2006/table">
            <a:tbl>
              <a:tblPr firstRow="1" bandRow="1">
                <a:tableStyleId>{5940675A-B579-460E-94D1-54222C63F5DA}</a:tableStyleId>
              </a:tblPr>
              <a:tblGrid>
                <a:gridCol w="1143000"/>
                <a:gridCol w="1676400"/>
                <a:gridCol w="1752600"/>
                <a:gridCol w="1524000"/>
              </a:tblGrid>
              <a:tr h="370840">
                <a:tc>
                  <a:txBody>
                    <a:bodyPr/>
                    <a:lstStyle/>
                    <a:p>
                      <a:pPr algn="ctr"/>
                      <a:r>
                        <a:rPr lang="en-US" dirty="0" smtClean="0"/>
                        <a:t>Idea</a:t>
                      </a:r>
                      <a:endParaRPr lang="en-US" dirty="0"/>
                    </a:p>
                  </a:txBody>
                  <a:tcPr/>
                </a:tc>
                <a:tc>
                  <a:txBody>
                    <a:bodyPr/>
                    <a:lstStyle/>
                    <a:p>
                      <a:pPr algn="ctr"/>
                      <a:r>
                        <a:rPr lang="en-US" dirty="0" smtClean="0"/>
                        <a:t>Prototype</a:t>
                      </a:r>
                      <a:endParaRPr lang="en-US" dirty="0"/>
                    </a:p>
                  </a:txBody>
                  <a:tcPr/>
                </a:tc>
                <a:tc>
                  <a:txBody>
                    <a:bodyPr/>
                    <a:lstStyle/>
                    <a:p>
                      <a:pPr algn="ctr"/>
                      <a:r>
                        <a:rPr lang="en-US" dirty="0" smtClean="0"/>
                        <a:t>Established</a:t>
                      </a:r>
                      <a:endParaRPr lang="en-US" dirty="0"/>
                    </a:p>
                  </a:txBody>
                  <a:tcPr/>
                </a:tc>
                <a:tc>
                  <a:txBody>
                    <a:bodyPr/>
                    <a:lstStyle/>
                    <a:p>
                      <a:pPr algn="ctr"/>
                      <a:r>
                        <a:rPr lang="en-US" dirty="0" smtClean="0"/>
                        <a:t>Scaling</a:t>
                      </a:r>
                      <a:endParaRPr lang="en-US" dirty="0"/>
                    </a:p>
                  </a:txBody>
                  <a:tcPr/>
                </a:tc>
              </a:tr>
              <a:tr h="370840">
                <a:tc>
                  <a:txBody>
                    <a:bodyPr/>
                    <a:lstStyle/>
                    <a:p>
                      <a:pPr algn="ctr"/>
                      <a:r>
                        <a:rPr lang="en-US" dirty="0" smtClean="0">
                          <a:latin typeface="Webdings" panose="05030102010509060703" pitchFamily="18" charset="2"/>
                        </a:rPr>
                        <a:t>n</a:t>
                      </a:r>
                      <a:endParaRPr lang="en-US" dirty="0">
                        <a:latin typeface="Webdings" panose="05030102010509060703"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Webdings" panose="05030102010509060703"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Webdings" panose="05030102010509060703"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Webdings" panose="05030102010509060703" pitchFamily="18" charset="2"/>
                      </a:endParaRPr>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1275"/>
            <a:ext cx="6324600" cy="1371600"/>
          </a:xfrm>
        </p:spPr>
        <p:txBody>
          <a:bodyPr>
            <a:noAutofit/>
          </a:bodyPr>
          <a:lstStyle/>
          <a:p>
            <a:pPr algn="l"/>
            <a:r>
              <a:rPr lang="en-US" sz="3200" b="1" dirty="0" err="1" smtClean="0"/>
              <a:t>Summarise</a:t>
            </a:r>
            <a:r>
              <a:rPr lang="en-US" sz="3200" b="1" dirty="0" smtClean="0"/>
              <a:t> your innovation</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095191053"/>
              </p:ext>
            </p:extLst>
          </p:nvPr>
        </p:nvGraphicFramePr>
        <p:xfrm>
          <a:off x="533400" y="1752600"/>
          <a:ext cx="8077200" cy="4312920"/>
        </p:xfrm>
        <a:graphic>
          <a:graphicData uri="http://schemas.openxmlformats.org/drawingml/2006/table">
            <a:tbl>
              <a:tblPr firstRow="1" bandRow="1">
                <a:tableStyleId>{5940675A-B579-460E-94D1-54222C63F5DA}</a:tableStyleId>
              </a:tblPr>
              <a:tblGrid>
                <a:gridCol w="2692400"/>
                <a:gridCol w="5384800"/>
              </a:tblGrid>
              <a:tr h="381000">
                <a:tc gridSpan="2">
                  <a:txBody>
                    <a:bodyPr/>
                    <a:lstStyle/>
                    <a:p>
                      <a:pPr lvl="0" algn="l"/>
                      <a:endParaRPr lang="en-US" sz="1800" dirty="0" smtClean="0">
                        <a:solidFill>
                          <a:schemeClr val="tx1"/>
                        </a:solidFill>
                      </a:endParaRPr>
                    </a:p>
                  </a:txBody>
                  <a:tcPr/>
                </a:tc>
                <a:tc hMerge="1">
                  <a:txBody>
                    <a:bodyPr/>
                    <a:lstStyle/>
                    <a:p>
                      <a:endParaRPr lang="en-US"/>
                    </a:p>
                  </a:txBody>
                  <a:tcPr/>
                </a:tc>
              </a:tr>
              <a:tr h="189137">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endParaRPr>
                    </a:p>
                  </a:txBody>
                  <a:tcPr/>
                </a:tc>
                <a:tc hMerge="1">
                  <a:txBody>
                    <a:bodyPr/>
                    <a:lstStyle/>
                    <a:p>
                      <a:endParaRPr lang="en-US" sz="1100"/>
                    </a:p>
                  </a:txBody>
                  <a:tcPr/>
                </a:tc>
              </a:tr>
              <a:tr h="0">
                <a:tc>
                  <a:txBody>
                    <a:bodyPr/>
                    <a:lstStyle/>
                    <a:p>
                      <a:pPr algn="l"/>
                      <a:r>
                        <a:rPr lang="en-US" sz="1800" b="0" dirty="0" smtClean="0"/>
                        <a:t>Category name </a:t>
                      </a:r>
                      <a:endParaRPr lang="en-US" sz="1800" b="0" dirty="0">
                        <a:solidFill>
                          <a:schemeClr val="tx1"/>
                        </a:solidFill>
                      </a:endParaRPr>
                    </a:p>
                  </a:txBody>
                  <a:tcPr/>
                </a:tc>
                <a:tc>
                  <a:txBody>
                    <a:bodyPr/>
                    <a:lstStyle/>
                    <a:p>
                      <a:pPr algn="l"/>
                      <a:r>
                        <a:rPr lang="en-US" sz="1800" b="0" dirty="0" smtClean="0"/>
                        <a:t>Explanation </a:t>
                      </a:r>
                      <a:endParaRPr lang="en-US" sz="1800" b="0" dirty="0">
                        <a:solidFill>
                          <a:schemeClr val="tx1"/>
                        </a:solidFill>
                      </a:endParaRPr>
                    </a:p>
                  </a:txBody>
                  <a:tcPr/>
                </a:tc>
              </a:tr>
              <a:tr h="164369">
                <a:tc>
                  <a:txBody>
                    <a:bodyPr/>
                    <a:lstStyle/>
                    <a:p>
                      <a:pPr algn="l"/>
                      <a:r>
                        <a:rPr lang="en-US" sz="1800" b="0" dirty="0" smtClean="0"/>
                        <a:t>Digital</a:t>
                      </a:r>
                      <a:r>
                        <a:rPr lang="en-US" sz="1800" b="0" baseline="0" dirty="0" smtClean="0"/>
                        <a:t> </a:t>
                      </a:r>
                      <a:r>
                        <a:rPr lang="en-US" sz="1800" b="0" baseline="0" smtClean="0"/>
                        <a:t>Government </a:t>
                      </a:r>
                      <a:endParaRPr lang="en-US" sz="1800" b="0" dirty="0">
                        <a:solidFill>
                          <a:schemeClr val="tx1"/>
                        </a:solidFill>
                      </a:endParaRPr>
                    </a:p>
                  </a:txBody>
                  <a:tcPr/>
                </a:tc>
                <a:tc>
                  <a:txBody>
                    <a:bodyPr/>
                    <a:lstStyle/>
                    <a:p>
                      <a:pPr algn="just"/>
                      <a:r>
                        <a:rPr lang="en-US" sz="1800" b="0" i="1" kern="1200" dirty="0" smtClean="0">
                          <a:solidFill>
                            <a:schemeClr val="tx1"/>
                          </a:solidFill>
                          <a:effectLst/>
                          <a:latin typeface="+mn-lt"/>
                          <a:ea typeface="+mn-ea"/>
                          <a:cs typeface="+mn-cs"/>
                        </a:rPr>
                        <a:t>The system</a:t>
                      </a:r>
                      <a:r>
                        <a:rPr lang="en-US" sz="1800" b="0" i="1" kern="1200" baseline="0" dirty="0" smtClean="0">
                          <a:solidFill>
                            <a:schemeClr val="tx1"/>
                          </a:solidFill>
                          <a:effectLst/>
                          <a:latin typeface="+mn-lt"/>
                          <a:ea typeface="+mn-ea"/>
                          <a:cs typeface="+mn-cs"/>
                        </a:rPr>
                        <a:t> constitutes two major functions. Automated ticketing and tracking of buses using RFID technology which </a:t>
                      </a:r>
                      <a:r>
                        <a:rPr lang="en-US" sz="1800" b="0" i="1" kern="1200" dirty="0" smtClean="0">
                          <a:solidFill>
                            <a:schemeClr val="tx1"/>
                          </a:solidFill>
                          <a:effectLst/>
                          <a:latin typeface="+mn-lt"/>
                          <a:ea typeface="+mn-ea"/>
                          <a:cs typeface="+mn-cs"/>
                        </a:rPr>
                        <a:t>is</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efficient, sophisticated and user friendly. The important</a:t>
                      </a:r>
                      <a:r>
                        <a:rPr lang="en-US" sz="1800" b="0" i="1" kern="1200" baseline="0" dirty="0" smtClean="0">
                          <a:solidFill>
                            <a:schemeClr val="tx1"/>
                          </a:solidFill>
                          <a:effectLst/>
                          <a:latin typeface="+mn-lt"/>
                          <a:ea typeface="+mn-ea"/>
                          <a:cs typeface="+mn-cs"/>
                        </a:rPr>
                        <a:t> drawback that we are looking to overcome is, the tedious job of issuing tickets and there by preventing people from deceiving government and improve the efficient usage of resources. </a:t>
                      </a:r>
                      <a:r>
                        <a:rPr lang="en-US" sz="1800" b="0" i="1" kern="1200" dirty="0" smtClean="0">
                          <a:solidFill>
                            <a:schemeClr val="tx1"/>
                          </a:solidFill>
                          <a:effectLst/>
                          <a:latin typeface="+mn-lt"/>
                          <a:ea typeface="+mn-ea"/>
                          <a:cs typeface="+mn-cs"/>
                        </a:rPr>
                        <a:t>The system</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designed</a:t>
                      </a:r>
                      <a:r>
                        <a:rPr lang="en-US" sz="1800" b="0" i="1" kern="1200" baseline="0" dirty="0" smtClean="0">
                          <a:solidFill>
                            <a:schemeClr val="tx1"/>
                          </a:solidFill>
                          <a:effectLst/>
                          <a:latin typeface="+mn-lt"/>
                          <a:ea typeface="+mn-ea"/>
                          <a:cs typeface="+mn-cs"/>
                        </a:rPr>
                        <a:t> assures </a:t>
                      </a:r>
                      <a:r>
                        <a:rPr lang="en-US" sz="1800" b="0" i="1" kern="1200" dirty="0" smtClean="0">
                          <a:solidFill>
                            <a:schemeClr val="tx1"/>
                          </a:solidFill>
                          <a:effectLst/>
                          <a:latin typeface="+mn-lt"/>
                          <a:ea typeface="+mn-ea"/>
                          <a:cs typeface="+mn-cs"/>
                        </a:rPr>
                        <a:t>cost</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effectiveness,</a:t>
                      </a:r>
                      <a:r>
                        <a:rPr lang="en-US" sz="1800" b="0" i="1" kern="1200" baseline="0" dirty="0" smtClean="0">
                          <a:solidFill>
                            <a:schemeClr val="tx1"/>
                          </a:solidFill>
                          <a:effectLst/>
                          <a:latin typeface="+mn-lt"/>
                          <a:ea typeface="+mn-ea"/>
                          <a:cs typeface="+mn-cs"/>
                        </a:rPr>
                        <a:t> </a:t>
                      </a:r>
                      <a:r>
                        <a:rPr lang="en-US" sz="1800" b="0" i="1" kern="1200" dirty="0" smtClean="0">
                          <a:solidFill>
                            <a:schemeClr val="tx1"/>
                          </a:solidFill>
                          <a:effectLst/>
                          <a:latin typeface="+mn-lt"/>
                          <a:ea typeface="+mn-ea"/>
                          <a:cs typeface="+mn-cs"/>
                        </a:rPr>
                        <a:t>deployable on short term</a:t>
                      </a:r>
                      <a:r>
                        <a:rPr lang="en-US" sz="1800" b="0" i="1" kern="1200" baseline="0" dirty="0" smtClean="0">
                          <a:solidFill>
                            <a:schemeClr val="tx1"/>
                          </a:solidFill>
                          <a:effectLst/>
                          <a:latin typeface="+mn-lt"/>
                          <a:ea typeface="+mn-ea"/>
                          <a:cs typeface="+mn-cs"/>
                        </a:rPr>
                        <a:t> and also</a:t>
                      </a:r>
                      <a:r>
                        <a:rPr lang="en-US" sz="1800" b="0" i="1" kern="1200" dirty="0" smtClean="0">
                          <a:solidFill>
                            <a:schemeClr val="tx1"/>
                          </a:solidFill>
                          <a:effectLst/>
                          <a:latin typeface="+mn-lt"/>
                          <a:ea typeface="+mn-ea"/>
                          <a:cs typeface="+mn-cs"/>
                        </a:rPr>
                        <a:t> open for easy extension.</a:t>
                      </a:r>
                    </a:p>
                    <a:p>
                      <a:pPr algn="l"/>
                      <a:endParaRPr lang="en-US" sz="1800" b="0" kern="1200" dirty="0">
                        <a:solidFill>
                          <a:schemeClr val="tx1"/>
                        </a:solidFill>
                        <a:effectLst/>
                        <a:latin typeface="+mn-lt"/>
                        <a:ea typeface="+mn-ea"/>
                        <a:cs typeface="+mn-cs"/>
                      </a:endParaRPr>
                    </a:p>
                  </a:txBody>
                  <a:tcPr/>
                </a:tc>
              </a:tr>
              <a:tr h="1643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solidFill>
                      </a:endParaRPr>
                    </a:p>
                  </a:txBody>
                  <a:tcPr/>
                </a:tc>
                <a:tc>
                  <a:txBody>
                    <a:bodyPr/>
                    <a:lstStyle/>
                    <a:p>
                      <a:endParaRPr lang="en-US" sz="1800" dirty="0">
                        <a:solidFill>
                          <a:schemeClr val="tx1"/>
                        </a:solidFill>
                      </a:endParaRPr>
                    </a:p>
                  </a:txBody>
                  <a:tcPr/>
                </a:tc>
              </a:tr>
            </a:tbl>
          </a:graphicData>
        </a:graphic>
      </p:graphicFrame>
      <p:sp>
        <p:nvSpPr>
          <p:cNvPr id="3" name="TextBox 2"/>
          <p:cNvSpPr txBox="1"/>
          <p:nvPr/>
        </p:nvSpPr>
        <p:spPr>
          <a:xfrm>
            <a:off x="419436" y="6248400"/>
            <a:ext cx="2171364" cy="369332"/>
          </a:xfrm>
          <a:prstGeom prst="rect">
            <a:avLst/>
          </a:prstGeom>
          <a:noFill/>
        </p:spPr>
        <p:txBody>
          <a:bodyPr wrap="none" rtlCol="0">
            <a:spAutoFit/>
          </a:bodyPr>
          <a:lstStyle/>
          <a:p>
            <a:r>
              <a:rPr lang="en-US" dirty="0" smtClean="0"/>
              <a:t>Maximum points: 10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Compelling need for the innovation</a:t>
            </a:r>
            <a:endParaRPr lang="en-US" sz="3200" dirty="0"/>
          </a:p>
        </p:txBody>
      </p:sp>
      <p:sp>
        <p:nvSpPr>
          <p:cNvPr id="3" name="Content Placeholder 2"/>
          <p:cNvSpPr>
            <a:spLocks noGrp="1"/>
          </p:cNvSpPr>
          <p:nvPr>
            <p:ph idx="1"/>
          </p:nvPr>
        </p:nvSpPr>
        <p:spPr>
          <a:xfrm>
            <a:off x="457200" y="1752601"/>
            <a:ext cx="8229600" cy="4724400"/>
          </a:xfrm>
          <a:ln>
            <a:noFill/>
          </a:ln>
        </p:spPr>
        <p:txBody>
          <a:bodyPr>
            <a:normAutofit/>
          </a:bodyPr>
          <a:lstStyle/>
          <a:p>
            <a:pPr>
              <a:buFont typeface="Wingdings" charset="2"/>
              <a:buChar char="Ø"/>
            </a:pPr>
            <a:r>
              <a:rPr lang="en-US" i="1" dirty="0" smtClean="0"/>
              <a:t>The </a:t>
            </a:r>
            <a:r>
              <a:rPr lang="en-US" i="1" dirty="0"/>
              <a:t>present ticketing system in public transport is tedious and has many drawbacks , such as malfunction ,malicious arguments among public and also many people travel without paying .All these lead to unnecessary wastage of time and </a:t>
            </a:r>
            <a:r>
              <a:rPr lang="en-US" i="1" dirty="0" smtClean="0"/>
              <a:t>resources.</a:t>
            </a:r>
          </a:p>
          <a:p>
            <a:pPr>
              <a:buFont typeface="Wingdings" charset="2"/>
              <a:buChar char="Ø"/>
            </a:pPr>
            <a:endParaRPr lang="en-US" i="1" dirty="0" smtClean="0"/>
          </a:p>
          <a:p>
            <a:pPr>
              <a:buFont typeface="Wingdings" charset="2"/>
              <a:buChar char="Ø"/>
            </a:pPr>
            <a:r>
              <a:rPr lang="en-US" b="1" i="1" dirty="0" smtClean="0"/>
              <a:t> </a:t>
            </a:r>
            <a:r>
              <a:rPr lang="en-US" i="1" dirty="0"/>
              <a:t>Also no prior notification of arrival and departure of transports are available creating a lot of confusion among passengers. The tracking and automated ticketing system </a:t>
            </a:r>
            <a:r>
              <a:rPr lang="en-US" i="1" dirty="0" smtClean="0"/>
              <a:t>can </a:t>
            </a:r>
            <a:r>
              <a:rPr lang="en-US" i="1" dirty="0"/>
              <a:t>be merged to solve the prevailing </a:t>
            </a:r>
            <a:r>
              <a:rPr lang="en-US" i="1" dirty="0" smtClean="0"/>
              <a:t>problems</a:t>
            </a:r>
          </a:p>
          <a:p>
            <a:pPr marL="0" indent="0">
              <a:buNone/>
            </a:pPr>
            <a:r>
              <a:rPr lang="en-US" i="1" dirty="0" smtClean="0"/>
              <a:t> </a:t>
            </a:r>
          </a:p>
          <a:p>
            <a:pPr>
              <a:buFont typeface="Wingdings" charset="2"/>
              <a:buChar char="Ø"/>
            </a:pPr>
            <a:r>
              <a:rPr lang="en-US" dirty="0" smtClean="0"/>
              <a:t> </a:t>
            </a:r>
            <a:r>
              <a:rPr lang="en-US" i="1" dirty="0" smtClean="0"/>
              <a:t>RFID based tickets is proposed </a:t>
            </a:r>
            <a:r>
              <a:rPr lang="en-US" i="1" dirty="0"/>
              <a:t>as it is low cost ,easy operation ,portability, durability, reliability and very user friendly</a:t>
            </a:r>
            <a:r>
              <a:rPr lang="en-US" i="1" dirty="0" smtClean="0"/>
              <a:t>.</a:t>
            </a:r>
            <a:r>
              <a:rPr lang="en-US" i="1" dirty="0"/>
              <a:t>	</a:t>
            </a:r>
            <a:r>
              <a:rPr lang="en-US" i="1" dirty="0" smtClean="0"/>
              <a:t> </a:t>
            </a:r>
          </a:p>
          <a:p>
            <a:pPr>
              <a:buFont typeface="Wingdings" charset="2"/>
              <a:buChar char="Ø"/>
            </a:pPr>
            <a:endParaRPr lang="en-US" i="1" dirty="0" smtClean="0"/>
          </a:p>
        </p:txBody>
      </p:sp>
      <p:sp>
        <p:nvSpPr>
          <p:cNvPr id="4" name="TextBox 3"/>
          <p:cNvSpPr txBox="1"/>
          <p:nvPr/>
        </p:nvSpPr>
        <p:spPr>
          <a:xfrm>
            <a:off x="419436" y="6248400"/>
            <a:ext cx="2171364" cy="369332"/>
          </a:xfrm>
          <a:prstGeom prst="rect">
            <a:avLst/>
          </a:prstGeom>
          <a:noFill/>
        </p:spPr>
        <p:txBody>
          <a:bodyPr wrap="none" rtlCol="0">
            <a:spAutoFit/>
          </a:bodyPr>
          <a:lstStyle/>
          <a:p>
            <a:r>
              <a:rPr lang="en-US" dirty="0" smtClean="0"/>
              <a:t>Maximum points: 30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Solution</a:t>
            </a:r>
            <a:r>
              <a:rPr lang="en-US" dirty="0" smtClean="0"/>
              <a:t> </a:t>
            </a:r>
            <a:endParaRPr lang="en-US" dirty="0"/>
          </a:p>
        </p:txBody>
      </p:sp>
      <p:sp>
        <p:nvSpPr>
          <p:cNvPr id="3" name="Content Placeholder 2"/>
          <p:cNvSpPr>
            <a:spLocks noGrp="1"/>
          </p:cNvSpPr>
          <p:nvPr>
            <p:ph idx="1"/>
          </p:nvPr>
        </p:nvSpPr>
        <p:spPr>
          <a:xfrm>
            <a:off x="381000" y="1752600"/>
            <a:ext cx="8382000" cy="5334000"/>
          </a:xfrm>
        </p:spPr>
        <p:txBody>
          <a:bodyPr/>
          <a:lstStyle/>
          <a:p>
            <a:pPr algn="just">
              <a:buFont typeface="Wingdings" charset="2"/>
              <a:buChar char="Ø"/>
            </a:pPr>
            <a:r>
              <a:rPr lang="en-US" dirty="0" smtClean="0"/>
              <a:t>Solution to the addressed problem is quite simple but effective. RFID technology is answer that we found for the existing problem. This is cost effective and easily implementable; in other words a feasible solution.</a:t>
            </a:r>
          </a:p>
          <a:p>
            <a:pPr algn="just">
              <a:buFont typeface="Wingdings" charset="2"/>
              <a:buChar char="Ø"/>
            </a:pPr>
            <a:r>
              <a:rPr lang="en-US" dirty="0" smtClean="0"/>
              <a:t>The solution addresses two major problems </a:t>
            </a:r>
          </a:p>
          <a:p>
            <a:pPr algn="just">
              <a:buFont typeface="Wingdings" charset="2"/>
              <a:buChar char="Ø"/>
            </a:pPr>
            <a:r>
              <a:rPr lang="en-US" dirty="0" smtClean="0"/>
              <a:t>1. Issuing of Tickets    2. Tracking of buses</a:t>
            </a:r>
          </a:p>
          <a:p>
            <a:pPr algn="just">
              <a:buFont typeface="Wingdings" charset="2"/>
              <a:buChar char="Ø"/>
            </a:pPr>
            <a:r>
              <a:rPr lang="en-US" dirty="0" smtClean="0"/>
              <a:t>RFID Tags will be provided to every individual and every bus will have a scanner installed in it. This makes the ticketing automated and hence overcomes the problems faced in the present situation.</a:t>
            </a:r>
          </a:p>
          <a:p>
            <a:pPr algn="just">
              <a:buFont typeface="Wingdings" charset="2"/>
              <a:buChar char="Ø"/>
            </a:pPr>
            <a:r>
              <a:rPr lang="en-US" dirty="0" smtClean="0"/>
              <a:t>When  it comes to tracking of buses, a tag and a scanner will be installed in the bus and in the station as well. This enables tracking of the buses’ location without using GPS.</a:t>
            </a:r>
            <a:endParaRPr lang="en-US" dirty="0"/>
          </a:p>
          <a:p>
            <a:pPr algn="just">
              <a:buFont typeface="Wingdings" charset="2"/>
              <a:buChar char="Ø"/>
            </a:pPr>
            <a:r>
              <a:rPr lang="en-US" dirty="0" smtClean="0"/>
              <a:t> Also this can be further improved to a higher level in which the technology can be made nation wide for all sorts of transport like a universal pass card.  </a:t>
            </a:r>
          </a:p>
          <a:p>
            <a:pPr algn="just"/>
            <a:endParaRPr lang="en-US" dirty="0"/>
          </a:p>
        </p:txBody>
      </p:sp>
      <p:sp>
        <p:nvSpPr>
          <p:cNvPr id="4" name="TextBox 3"/>
          <p:cNvSpPr txBox="1"/>
          <p:nvPr/>
        </p:nvSpPr>
        <p:spPr>
          <a:xfrm>
            <a:off x="419436" y="6248400"/>
            <a:ext cx="2171364" cy="369332"/>
          </a:xfrm>
          <a:prstGeom prst="rect">
            <a:avLst/>
          </a:prstGeom>
          <a:noFill/>
        </p:spPr>
        <p:txBody>
          <a:bodyPr wrap="none" rtlCol="0">
            <a:spAutoFit/>
          </a:bodyPr>
          <a:lstStyle/>
          <a:p>
            <a:r>
              <a:rPr lang="en-US" dirty="0" smtClean="0"/>
              <a:t>Maximum points: 30 </a:t>
            </a:r>
            <a:endParaRPr lang="en-US" dirty="0"/>
          </a:p>
        </p:txBody>
      </p:sp>
    </p:spTree>
    <p:extLst>
      <p:ext uri="{BB962C8B-B14F-4D97-AF65-F5344CB8AC3E}">
        <p14:creationId xmlns:p14="http://schemas.microsoft.com/office/powerpoint/2010/main" val="21687998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324600" cy="666464"/>
          </a:xfrm>
        </p:spPr>
        <p:txBody>
          <a:bodyPr>
            <a:noAutofit/>
          </a:bodyPr>
          <a:lstStyle/>
          <a:p>
            <a:pPr algn="l"/>
            <a:r>
              <a:rPr lang="en-US" b="1" dirty="0" smtClean="0"/>
              <a:t>Value proposition</a:t>
            </a:r>
            <a:endParaRPr lang="en-US" dirty="0"/>
          </a:p>
        </p:txBody>
      </p:sp>
      <p:sp>
        <p:nvSpPr>
          <p:cNvPr id="3" name="Content Placeholder 2"/>
          <p:cNvSpPr>
            <a:spLocks noGrp="1"/>
          </p:cNvSpPr>
          <p:nvPr>
            <p:ph idx="1"/>
          </p:nvPr>
        </p:nvSpPr>
        <p:spPr>
          <a:xfrm>
            <a:off x="457200" y="990600"/>
            <a:ext cx="8229600" cy="5638800"/>
          </a:xfrm>
          <a:ln>
            <a:noFill/>
          </a:ln>
        </p:spPr>
        <p:txBody>
          <a:bodyPr>
            <a:normAutofit/>
          </a:bodyPr>
          <a:lstStyle/>
          <a:p>
            <a:pPr marL="3175" indent="-3175">
              <a:buNone/>
            </a:pPr>
            <a:r>
              <a:rPr lang="en-US" sz="1900" i="1" dirty="0" smtClean="0"/>
              <a:t>Elaborate about the value proposition, and how end users </a:t>
            </a:r>
            <a:r>
              <a:rPr lang="en-US" sz="1900" i="1" dirty="0"/>
              <a:t>will benefit </a:t>
            </a:r>
            <a:r>
              <a:rPr lang="en-US" sz="1900" i="1" dirty="0" smtClean="0"/>
              <a:t>from your idea. </a:t>
            </a:r>
          </a:p>
          <a:p>
            <a:pPr>
              <a:buFont typeface="Wingdings" charset="2"/>
              <a:buChar char="Ø"/>
            </a:pPr>
            <a:r>
              <a:rPr lang="en-US" sz="1900" i="1" dirty="0" smtClean="0"/>
              <a:t>As the system is user friendly there will be no chaos or confusion among the passengers when it comes to issuing of tickets. Public don’t have to wait for the conductor to give them the tickets and return change. In fact the system eliminates the need of the conductor. Both government and passengers will not be deceived in any way. </a:t>
            </a:r>
            <a:r>
              <a:rPr lang="en-US" sz="1900" i="1" dirty="0"/>
              <a:t>A more disciplined way of life style will be </a:t>
            </a:r>
            <a:r>
              <a:rPr lang="en-US" sz="1900" i="1" dirty="0" smtClean="0"/>
              <a:t>assured. </a:t>
            </a:r>
            <a:endParaRPr lang="en-US" sz="1900" i="1" dirty="0"/>
          </a:p>
          <a:p>
            <a:pPr>
              <a:buFont typeface="Wingdings" charset="2"/>
              <a:buChar char="Ø"/>
            </a:pPr>
            <a:r>
              <a:rPr lang="en-US" sz="1900" i="1" dirty="0" smtClean="0"/>
              <a:t>On the other hand, without using GPS the bus can be tracked down and can be monitored from the base station. Information of all the buses will be available in the base station. On the whole, this system makes the present scenario much better.</a:t>
            </a:r>
          </a:p>
          <a:p>
            <a:pPr>
              <a:buFont typeface="Wingdings" charset="2"/>
              <a:buChar char="Ø"/>
            </a:pPr>
            <a:r>
              <a:rPr lang="en-US" sz="1800" i="1" dirty="0" smtClean="0"/>
              <a:t>The whole system can also be used in vehicles on highways, their toll payment and in also in railway systems with modifications accordingly. The card being reusable, they are much more convenient compared to present paper based ticketing system. The card can also be used as a universal travel pass card. Also this system reduces traffic jam and chaos in the transport system .</a:t>
            </a:r>
          </a:p>
          <a:p>
            <a:pPr>
              <a:buFont typeface="Wingdings" charset="2"/>
              <a:buChar char="Ø"/>
            </a:pPr>
            <a:r>
              <a:rPr lang="en-US" sz="1800" i="1" dirty="0" smtClean="0"/>
              <a:t>Using the information collected in the base station an SMS service can be provided  to the public regarding the location of  their expected buses.</a:t>
            </a:r>
          </a:p>
          <a:p>
            <a:pPr>
              <a:buFont typeface="Wingdings" charset="2"/>
              <a:buChar char="Ø"/>
            </a:pPr>
            <a:endParaRPr lang="en-US" sz="1900" i="1" dirty="0"/>
          </a:p>
        </p:txBody>
      </p:sp>
      <p:sp>
        <p:nvSpPr>
          <p:cNvPr id="4" name="TextBox 3"/>
          <p:cNvSpPr txBox="1"/>
          <p:nvPr/>
        </p:nvSpPr>
        <p:spPr>
          <a:xfrm>
            <a:off x="495636" y="6248400"/>
            <a:ext cx="2171364" cy="369332"/>
          </a:xfrm>
          <a:prstGeom prst="rect">
            <a:avLst/>
          </a:prstGeom>
          <a:noFill/>
        </p:spPr>
        <p:txBody>
          <a:bodyPr wrap="none" rtlCol="0">
            <a:spAutoFit/>
          </a:bodyPr>
          <a:lstStyle/>
          <a:p>
            <a:r>
              <a:rPr lang="en-US" dirty="0" smtClean="0"/>
              <a:t>Maximum points: 30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324600" cy="1276064"/>
          </a:xfrm>
        </p:spPr>
        <p:txBody>
          <a:bodyPr>
            <a:noAutofit/>
          </a:bodyPr>
          <a:lstStyle/>
          <a:p>
            <a:pPr algn="l"/>
            <a:r>
              <a:rPr lang="en-US" b="1" dirty="0" smtClean="0"/>
              <a:t>Implementation</a:t>
            </a:r>
            <a:endParaRPr lang="en-US" dirty="0"/>
          </a:p>
        </p:txBody>
      </p:sp>
      <p:sp>
        <p:nvSpPr>
          <p:cNvPr id="3" name="Content Placeholder 2"/>
          <p:cNvSpPr>
            <a:spLocks noGrp="1"/>
          </p:cNvSpPr>
          <p:nvPr>
            <p:ph idx="1"/>
          </p:nvPr>
        </p:nvSpPr>
        <p:spPr>
          <a:xfrm>
            <a:off x="457200" y="1066800"/>
            <a:ext cx="8305800" cy="5638800"/>
          </a:xfrm>
          <a:ln>
            <a:noFill/>
          </a:ln>
        </p:spPr>
        <p:txBody>
          <a:bodyPr>
            <a:normAutofit/>
          </a:bodyPr>
          <a:lstStyle/>
          <a:p>
            <a:r>
              <a:rPr lang="en-US" sz="1850" b="1" i="1" dirty="0" smtClean="0"/>
              <a:t>Ticket Issuing</a:t>
            </a:r>
          </a:p>
          <a:p>
            <a:pPr marL="0" indent="0">
              <a:buNone/>
            </a:pPr>
            <a:r>
              <a:rPr lang="en-US" sz="1850" i="1" dirty="0" smtClean="0"/>
              <a:t>       In the card, </a:t>
            </a:r>
            <a:r>
              <a:rPr lang="en-US" sz="1850" i="1" dirty="0"/>
              <a:t>personal details like name, address ,phone number will be </a:t>
            </a:r>
            <a:r>
              <a:rPr lang="en-US" sz="1850" i="1" dirty="0" smtClean="0"/>
              <a:t>stored along</a:t>
            </a:r>
            <a:r>
              <a:rPr lang="en-US" sz="1850" i="1" dirty="0"/>
              <a:t> </a:t>
            </a:r>
            <a:r>
              <a:rPr lang="en-US" sz="1850" i="1" dirty="0" smtClean="0"/>
              <a:t>with the account information. The </a:t>
            </a:r>
            <a:r>
              <a:rPr lang="en-US" sz="1850" i="1" dirty="0"/>
              <a:t>card is rechargeable from certain </a:t>
            </a:r>
            <a:r>
              <a:rPr lang="en-US" sz="1850" i="1" dirty="0" smtClean="0"/>
              <a:t>electronic</a:t>
            </a:r>
            <a:r>
              <a:rPr lang="en-US" sz="1850" i="1" dirty="0"/>
              <a:t> </a:t>
            </a:r>
            <a:r>
              <a:rPr lang="en-US" sz="1850" i="1" dirty="0" smtClean="0"/>
              <a:t>booths. Each</a:t>
            </a:r>
            <a:r>
              <a:rPr lang="en-US" sz="1850" i="1" dirty="0"/>
              <a:t> </a:t>
            </a:r>
            <a:r>
              <a:rPr lang="en-US" sz="1850" i="1" dirty="0" smtClean="0"/>
              <a:t>bus</a:t>
            </a:r>
            <a:r>
              <a:rPr lang="en-US" sz="1850" i="1" dirty="0"/>
              <a:t> </a:t>
            </a:r>
            <a:r>
              <a:rPr lang="en-US" sz="1850" i="1" dirty="0" smtClean="0"/>
              <a:t>will have</a:t>
            </a:r>
            <a:r>
              <a:rPr lang="en-US" sz="1850" i="1" dirty="0"/>
              <a:t> </a:t>
            </a:r>
            <a:r>
              <a:rPr lang="en-US" sz="1850" i="1" dirty="0" smtClean="0"/>
              <a:t>RFID</a:t>
            </a:r>
            <a:r>
              <a:rPr lang="en-US" sz="1850" i="1" dirty="0"/>
              <a:t> </a:t>
            </a:r>
            <a:r>
              <a:rPr lang="en-US" sz="1850" i="1" dirty="0" smtClean="0"/>
              <a:t>scanners</a:t>
            </a:r>
            <a:r>
              <a:rPr lang="en-US" sz="1850" i="1" dirty="0"/>
              <a:t> </a:t>
            </a:r>
            <a:r>
              <a:rPr lang="en-US" sz="1850" i="1" dirty="0" smtClean="0"/>
              <a:t>attached at the</a:t>
            </a:r>
            <a:r>
              <a:rPr lang="en-US" sz="1850" i="1" dirty="0"/>
              <a:t> </a:t>
            </a:r>
            <a:r>
              <a:rPr lang="en-US" sz="1850" i="1" dirty="0" smtClean="0"/>
              <a:t>doors. </a:t>
            </a:r>
            <a:r>
              <a:rPr lang="en-US" sz="1850" i="1" dirty="0"/>
              <a:t>P</a:t>
            </a:r>
            <a:r>
              <a:rPr lang="en-US" sz="1850" i="1" dirty="0" smtClean="0"/>
              <a:t>assengers are</a:t>
            </a:r>
            <a:r>
              <a:rPr lang="en-US" sz="1850" i="1" dirty="0"/>
              <a:t> </a:t>
            </a:r>
            <a:r>
              <a:rPr lang="en-US" sz="1850" i="1" dirty="0" smtClean="0"/>
              <a:t>supposed</a:t>
            </a:r>
            <a:r>
              <a:rPr lang="en-US" sz="1850" i="1" dirty="0"/>
              <a:t> </a:t>
            </a:r>
            <a:r>
              <a:rPr lang="en-US" sz="1850" i="1" dirty="0" smtClean="0"/>
              <a:t>to</a:t>
            </a:r>
            <a:r>
              <a:rPr lang="en-US" sz="1850" i="1" dirty="0"/>
              <a:t> </a:t>
            </a:r>
            <a:r>
              <a:rPr lang="en-US" sz="1850" i="1" dirty="0" smtClean="0"/>
              <a:t>scan</a:t>
            </a:r>
            <a:r>
              <a:rPr lang="en-US" sz="1850" i="1" dirty="0"/>
              <a:t> </a:t>
            </a:r>
            <a:r>
              <a:rPr lang="en-US" sz="1850" i="1" dirty="0" smtClean="0"/>
              <a:t>their RFID cards while boarding and</a:t>
            </a:r>
            <a:r>
              <a:rPr lang="en-US" sz="1850" i="1" dirty="0"/>
              <a:t> </a:t>
            </a:r>
            <a:r>
              <a:rPr lang="en-US" sz="1850" i="1" dirty="0" smtClean="0"/>
              <a:t>while</a:t>
            </a:r>
            <a:r>
              <a:rPr lang="en-US" sz="1850" i="1" dirty="0"/>
              <a:t> </a:t>
            </a:r>
            <a:r>
              <a:rPr lang="en-US" sz="1850" i="1" dirty="0" smtClean="0"/>
              <a:t>exiting</a:t>
            </a:r>
            <a:r>
              <a:rPr lang="en-US" sz="1850" i="1" dirty="0"/>
              <a:t> </a:t>
            </a:r>
            <a:r>
              <a:rPr lang="en-US" sz="1850" i="1" dirty="0" smtClean="0"/>
              <a:t>from</a:t>
            </a:r>
            <a:r>
              <a:rPr lang="en-US" sz="1850" i="1" dirty="0"/>
              <a:t> </a:t>
            </a:r>
            <a:r>
              <a:rPr lang="en-US" sz="1850" i="1" dirty="0" smtClean="0"/>
              <a:t>the</a:t>
            </a:r>
            <a:r>
              <a:rPr lang="en-US" sz="1850" i="1" dirty="0"/>
              <a:t> </a:t>
            </a:r>
            <a:r>
              <a:rPr lang="en-US" sz="1850" i="1" dirty="0" smtClean="0"/>
              <a:t>bus. </a:t>
            </a:r>
            <a:r>
              <a:rPr lang="en-US" sz="1850" i="1" dirty="0"/>
              <a:t>Based on </a:t>
            </a:r>
            <a:r>
              <a:rPr lang="en-US" sz="1850" i="1" dirty="0" smtClean="0"/>
              <a:t>the</a:t>
            </a:r>
            <a:r>
              <a:rPr lang="en-US" sz="1850" i="1" dirty="0"/>
              <a:t> </a:t>
            </a:r>
            <a:r>
              <a:rPr lang="en-US" sz="1850" i="1" dirty="0" smtClean="0"/>
              <a:t>number </a:t>
            </a:r>
            <a:r>
              <a:rPr lang="en-US" sz="1850" i="1" dirty="0"/>
              <a:t>of zones travelled by the passenger the fare is automatically deducted from his </a:t>
            </a:r>
            <a:r>
              <a:rPr lang="en-US" sz="1850" i="1" dirty="0" smtClean="0"/>
              <a:t>account.</a:t>
            </a:r>
            <a:r>
              <a:rPr lang="en-US" i="1" dirty="0" smtClean="0"/>
              <a:t>  </a:t>
            </a:r>
          </a:p>
          <a:p>
            <a:pPr marL="0" indent="0">
              <a:buNone/>
            </a:pPr>
            <a:endParaRPr lang="en-US" i="1" dirty="0" smtClean="0"/>
          </a:p>
          <a:p>
            <a:pPr marL="0" indent="0">
              <a:buNone/>
            </a:pPr>
            <a:endParaRPr lang="en-US" i="1" dirty="0" smtClean="0"/>
          </a:p>
          <a:p>
            <a:pPr marL="0" indent="0">
              <a:buNone/>
            </a:pPr>
            <a:endParaRPr lang="en-US" i="1" dirty="0" smtClean="0"/>
          </a:p>
          <a:p>
            <a:pPr marL="0" indent="0">
              <a:buNone/>
            </a:pPr>
            <a:endParaRPr lang="en-US" i="1" dirty="0" smtClean="0"/>
          </a:p>
          <a:p>
            <a:pPr marL="0" indent="0">
              <a:buNone/>
            </a:pPr>
            <a:endParaRPr lang="en-US" i="1" dirty="0" smtClean="0"/>
          </a:p>
          <a:p>
            <a:pPr marL="0" indent="0">
              <a:buNone/>
            </a:pPr>
            <a:r>
              <a:rPr lang="en-US" i="1" dirty="0" smtClean="0"/>
              <a:t>              -- </a:t>
            </a:r>
            <a:r>
              <a:rPr lang="en-US" sz="1400" i="1" dirty="0" smtClean="0"/>
              <a:t>Bus stop </a:t>
            </a:r>
          </a:p>
          <a:p>
            <a:pPr marL="0" indent="0">
              <a:buNone/>
            </a:pPr>
            <a:r>
              <a:rPr lang="en-US" i="1" dirty="0" smtClean="0"/>
              <a:t>             -- </a:t>
            </a:r>
            <a:r>
              <a:rPr lang="en-US" sz="1400" i="1" dirty="0" smtClean="0"/>
              <a:t>Bus route</a:t>
            </a:r>
          </a:p>
          <a:p>
            <a:pPr marL="0" indent="0">
              <a:buNone/>
            </a:pPr>
            <a:endParaRPr lang="en-US" i="1" dirty="0" smtClean="0"/>
          </a:p>
          <a:p>
            <a:pPr marL="0" indent="0">
              <a:buNone/>
            </a:pPr>
            <a:r>
              <a:rPr lang="en-US" i="1" dirty="0" smtClean="0"/>
              <a:t>                                                              </a:t>
            </a:r>
            <a:r>
              <a:rPr lang="en-US" sz="1600" i="1" u="sng" dirty="0" smtClean="0"/>
              <a:t>Sample data to calculate bus fare for a particular route</a:t>
            </a:r>
          </a:p>
        </p:txBody>
      </p:sp>
      <p:sp>
        <p:nvSpPr>
          <p:cNvPr id="4" name="TextBox 3"/>
          <p:cNvSpPr txBox="1"/>
          <p:nvPr/>
        </p:nvSpPr>
        <p:spPr>
          <a:xfrm>
            <a:off x="457200" y="6248400"/>
            <a:ext cx="2171364" cy="369332"/>
          </a:xfrm>
          <a:prstGeom prst="rect">
            <a:avLst/>
          </a:prstGeom>
          <a:noFill/>
        </p:spPr>
        <p:txBody>
          <a:bodyPr wrap="none" rtlCol="0">
            <a:spAutoFit/>
          </a:bodyPr>
          <a:lstStyle/>
          <a:p>
            <a:r>
              <a:rPr lang="en-US" dirty="0" smtClean="0"/>
              <a:t>Maximum points: 50 </a:t>
            </a:r>
            <a:endParaRPr lang="en-US" dirty="0"/>
          </a:p>
        </p:txBody>
      </p:sp>
      <p:sp>
        <p:nvSpPr>
          <p:cNvPr id="5" name="Rectangle 4"/>
          <p:cNvSpPr/>
          <p:nvPr/>
        </p:nvSpPr>
        <p:spPr>
          <a:xfrm>
            <a:off x="685800" y="3200400"/>
            <a:ext cx="990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a:t>
            </a:r>
            <a:endParaRPr lang="en-US" dirty="0"/>
          </a:p>
        </p:txBody>
      </p:sp>
      <p:sp>
        <p:nvSpPr>
          <p:cNvPr id="6" name="Rectangle 5"/>
          <p:cNvSpPr/>
          <p:nvPr/>
        </p:nvSpPr>
        <p:spPr>
          <a:xfrm>
            <a:off x="2438400" y="3200400"/>
            <a:ext cx="990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B</a:t>
            </a:r>
            <a:endParaRPr lang="en-US" dirty="0"/>
          </a:p>
        </p:txBody>
      </p:sp>
      <p:sp>
        <p:nvSpPr>
          <p:cNvPr id="7" name="Rectangle 6"/>
          <p:cNvSpPr/>
          <p:nvPr/>
        </p:nvSpPr>
        <p:spPr>
          <a:xfrm>
            <a:off x="4191000" y="3200400"/>
            <a:ext cx="990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a:t>
            </a:r>
            <a:endParaRPr lang="en-US" dirty="0"/>
          </a:p>
        </p:txBody>
      </p:sp>
      <p:sp>
        <p:nvSpPr>
          <p:cNvPr id="8" name="Rectangle 7"/>
          <p:cNvSpPr/>
          <p:nvPr/>
        </p:nvSpPr>
        <p:spPr>
          <a:xfrm>
            <a:off x="5943600" y="3200400"/>
            <a:ext cx="990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a:t>
            </a:r>
            <a:endParaRPr lang="en-US" dirty="0"/>
          </a:p>
        </p:txBody>
      </p:sp>
      <p:sp>
        <p:nvSpPr>
          <p:cNvPr id="9" name="Rectangle 8"/>
          <p:cNvSpPr/>
          <p:nvPr/>
        </p:nvSpPr>
        <p:spPr>
          <a:xfrm>
            <a:off x="2438400" y="4495800"/>
            <a:ext cx="990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a:t>
            </a:r>
            <a:endParaRPr lang="en-US" dirty="0"/>
          </a:p>
        </p:txBody>
      </p:sp>
      <p:sp>
        <p:nvSpPr>
          <p:cNvPr id="10" name="Right Arrow 9"/>
          <p:cNvSpPr/>
          <p:nvPr/>
        </p:nvSpPr>
        <p:spPr>
          <a:xfrm>
            <a:off x="1828800" y="3276600"/>
            <a:ext cx="457200" cy="3048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Right Arrow 10"/>
          <p:cNvSpPr/>
          <p:nvPr/>
        </p:nvSpPr>
        <p:spPr>
          <a:xfrm>
            <a:off x="3581400" y="3276600"/>
            <a:ext cx="457200" cy="3048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Right Arrow 11"/>
          <p:cNvSpPr/>
          <p:nvPr/>
        </p:nvSpPr>
        <p:spPr>
          <a:xfrm>
            <a:off x="5334000" y="3276600"/>
            <a:ext cx="457200" cy="3048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5" name="Straight Arrow Connector 14"/>
          <p:cNvCxnSpPr/>
          <p:nvPr/>
        </p:nvCxnSpPr>
        <p:spPr>
          <a:xfrm>
            <a:off x="762000" y="4038600"/>
            <a:ext cx="19812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3048000" y="4038600"/>
            <a:ext cx="17526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4800600" y="4038600"/>
            <a:ext cx="21336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2362200" y="3505200"/>
            <a:ext cx="0" cy="12192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1447800" y="3733800"/>
            <a:ext cx="457200" cy="369332"/>
          </a:xfrm>
          <a:prstGeom prst="rect">
            <a:avLst/>
          </a:prstGeom>
          <a:noFill/>
        </p:spPr>
        <p:txBody>
          <a:bodyPr wrap="square" rtlCol="0">
            <a:spAutoFit/>
          </a:bodyPr>
          <a:lstStyle/>
          <a:p>
            <a:r>
              <a:rPr lang="en-US" dirty="0" smtClean="0"/>
              <a:t>R</a:t>
            </a:r>
            <a:endParaRPr lang="en-US" dirty="0"/>
          </a:p>
        </p:txBody>
      </p:sp>
      <p:sp>
        <p:nvSpPr>
          <p:cNvPr id="28" name="TextBox 27"/>
          <p:cNvSpPr txBox="1"/>
          <p:nvPr/>
        </p:nvSpPr>
        <p:spPr>
          <a:xfrm>
            <a:off x="3657600" y="3733800"/>
            <a:ext cx="381000" cy="369332"/>
          </a:xfrm>
          <a:prstGeom prst="rect">
            <a:avLst/>
          </a:prstGeom>
          <a:noFill/>
        </p:spPr>
        <p:txBody>
          <a:bodyPr wrap="square" rtlCol="0">
            <a:spAutoFit/>
          </a:bodyPr>
          <a:lstStyle/>
          <a:p>
            <a:r>
              <a:rPr lang="en-US" dirty="0" smtClean="0"/>
              <a:t>R</a:t>
            </a:r>
            <a:endParaRPr lang="en-US" dirty="0"/>
          </a:p>
        </p:txBody>
      </p:sp>
      <p:sp>
        <p:nvSpPr>
          <p:cNvPr id="29" name="TextBox 28"/>
          <p:cNvSpPr txBox="1"/>
          <p:nvPr/>
        </p:nvSpPr>
        <p:spPr>
          <a:xfrm>
            <a:off x="5410200" y="3733800"/>
            <a:ext cx="304800" cy="369332"/>
          </a:xfrm>
          <a:prstGeom prst="rect">
            <a:avLst/>
          </a:prstGeom>
          <a:noFill/>
        </p:spPr>
        <p:txBody>
          <a:bodyPr wrap="square" rtlCol="0">
            <a:spAutoFit/>
          </a:bodyPr>
          <a:lstStyle/>
          <a:p>
            <a:r>
              <a:rPr lang="en-US" dirty="0" smtClean="0"/>
              <a:t>R</a:t>
            </a:r>
            <a:endParaRPr lang="en-US" dirty="0"/>
          </a:p>
        </p:txBody>
      </p:sp>
      <p:sp>
        <p:nvSpPr>
          <p:cNvPr id="30" name="TextBox 29"/>
          <p:cNvSpPr txBox="1"/>
          <p:nvPr/>
        </p:nvSpPr>
        <p:spPr>
          <a:xfrm>
            <a:off x="2057400" y="4114800"/>
            <a:ext cx="228600" cy="381000"/>
          </a:xfrm>
          <a:prstGeom prst="rect">
            <a:avLst/>
          </a:prstGeom>
          <a:noFill/>
        </p:spPr>
        <p:txBody>
          <a:bodyPr wrap="square" rtlCol="0">
            <a:spAutoFit/>
          </a:bodyPr>
          <a:lstStyle/>
          <a:p>
            <a:r>
              <a:rPr lang="en-US" dirty="0" smtClean="0"/>
              <a:t>R</a:t>
            </a:r>
            <a:endParaRPr lang="en-US" dirty="0"/>
          </a:p>
        </p:txBody>
      </p:sp>
      <p:graphicFrame>
        <p:nvGraphicFramePr>
          <p:cNvPr id="31" name="Table 30"/>
          <p:cNvGraphicFramePr>
            <a:graphicFrameLocks noGrp="1"/>
          </p:cNvGraphicFramePr>
          <p:nvPr/>
        </p:nvGraphicFramePr>
        <p:xfrm>
          <a:off x="3886200" y="4572000"/>
          <a:ext cx="5105400" cy="1463040"/>
        </p:xfrm>
        <a:graphic>
          <a:graphicData uri="http://schemas.openxmlformats.org/drawingml/2006/table">
            <a:tbl>
              <a:tblPr firstRow="1" bandRow="1">
                <a:tableStyleId>{616DA210-FB5B-4158-B5E0-FEB733F419BA}</a:tableStyleId>
              </a:tblPr>
              <a:tblGrid>
                <a:gridCol w="1276350"/>
                <a:gridCol w="1276350"/>
                <a:gridCol w="1276350"/>
                <a:gridCol w="1276350"/>
              </a:tblGrid>
              <a:tr h="323850">
                <a:tc>
                  <a:txBody>
                    <a:bodyPr/>
                    <a:lstStyle/>
                    <a:p>
                      <a:r>
                        <a:rPr lang="en-US" sz="1600" b="0" dirty="0" smtClean="0"/>
                        <a:t>Start point</a:t>
                      </a:r>
                      <a:endParaRPr lang="en-US" sz="1600" b="0" dirty="0"/>
                    </a:p>
                  </a:txBody>
                  <a:tcPr/>
                </a:tc>
                <a:tc>
                  <a:txBody>
                    <a:bodyPr/>
                    <a:lstStyle/>
                    <a:p>
                      <a:r>
                        <a:rPr lang="en-US" b="0" dirty="0" smtClean="0"/>
                        <a:t>End</a:t>
                      </a:r>
                      <a:r>
                        <a:rPr lang="en-US" b="0" baseline="0" dirty="0" smtClean="0"/>
                        <a:t> point</a:t>
                      </a:r>
                      <a:endParaRPr lang="en-US" b="0" dirty="0"/>
                    </a:p>
                  </a:txBody>
                  <a:tcPr/>
                </a:tc>
                <a:tc>
                  <a:txBody>
                    <a:bodyPr/>
                    <a:lstStyle/>
                    <a:p>
                      <a:r>
                        <a:rPr lang="en-US" b="0" dirty="0" smtClean="0"/>
                        <a:t>Distance </a:t>
                      </a:r>
                      <a:endParaRPr lang="en-US" b="0" dirty="0"/>
                    </a:p>
                  </a:txBody>
                  <a:tcPr/>
                </a:tc>
                <a:tc>
                  <a:txBody>
                    <a:bodyPr/>
                    <a:lstStyle/>
                    <a:p>
                      <a:r>
                        <a:rPr lang="en-US" b="0" dirty="0" smtClean="0"/>
                        <a:t>Ticket fare</a:t>
                      </a:r>
                      <a:endParaRPr lang="en-US" b="0" dirty="0"/>
                    </a:p>
                  </a:txBody>
                  <a:tcPr/>
                </a:tc>
              </a:tr>
              <a:tr h="323850">
                <a:tc>
                  <a:txBody>
                    <a:bodyPr/>
                    <a:lstStyle/>
                    <a:p>
                      <a:r>
                        <a:rPr lang="en-US" dirty="0" smtClean="0"/>
                        <a:t>        A</a:t>
                      </a:r>
                      <a:endParaRPr lang="en-US" dirty="0"/>
                    </a:p>
                  </a:txBody>
                  <a:tcPr/>
                </a:tc>
                <a:tc>
                  <a:txBody>
                    <a:bodyPr/>
                    <a:lstStyle/>
                    <a:p>
                      <a:r>
                        <a:rPr lang="en-US" dirty="0" smtClean="0"/>
                        <a:t>        B</a:t>
                      </a:r>
                      <a:endParaRPr lang="en-US" dirty="0"/>
                    </a:p>
                  </a:txBody>
                  <a:tcPr/>
                </a:tc>
                <a:tc>
                  <a:txBody>
                    <a:bodyPr/>
                    <a:lstStyle/>
                    <a:p>
                      <a:r>
                        <a:rPr lang="en-US" dirty="0" smtClean="0"/>
                        <a:t>        R</a:t>
                      </a:r>
                      <a:endParaRPr lang="en-US" dirty="0"/>
                    </a:p>
                  </a:txBody>
                  <a:tcPr/>
                </a:tc>
                <a:tc>
                  <a:txBody>
                    <a:bodyPr/>
                    <a:lstStyle/>
                    <a:p>
                      <a:r>
                        <a:rPr lang="en-US" dirty="0" smtClean="0"/>
                        <a:t>        2X</a:t>
                      </a:r>
                      <a:endParaRPr lang="en-US" dirty="0"/>
                    </a:p>
                  </a:txBody>
                  <a:tcPr/>
                </a:tc>
              </a:tr>
              <a:tr h="323850">
                <a:tc>
                  <a:txBody>
                    <a:bodyPr/>
                    <a:lstStyle/>
                    <a:p>
                      <a:r>
                        <a:rPr lang="en-US" dirty="0" smtClean="0"/>
                        <a:t>        A</a:t>
                      </a:r>
                      <a:endParaRPr lang="en-US" dirty="0"/>
                    </a:p>
                  </a:txBody>
                  <a:tcPr/>
                </a:tc>
                <a:tc>
                  <a:txBody>
                    <a:bodyPr/>
                    <a:lstStyle/>
                    <a:p>
                      <a:r>
                        <a:rPr lang="en-US" dirty="0" smtClean="0"/>
                        <a:t>        D</a:t>
                      </a:r>
                      <a:endParaRPr lang="en-US" dirty="0"/>
                    </a:p>
                  </a:txBody>
                  <a:tcPr/>
                </a:tc>
                <a:tc>
                  <a:txBody>
                    <a:bodyPr/>
                    <a:lstStyle/>
                    <a:p>
                      <a:r>
                        <a:rPr lang="en-US" dirty="0" smtClean="0"/>
                        <a:t>        4R</a:t>
                      </a:r>
                      <a:endParaRPr lang="en-US" dirty="0"/>
                    </a:p>
                  </a:txBody>
                  <a:tcPr/>
                </a:tc>
                <a:tc>
                  <a:txBody>
                    <a:bodyPr/>
                    <a:lstStyle/>
                    <a:p>
                      <a:r>
                        <a:rPr lang="en-US" dirty="0" smtClean="0"/>
                        <a:t>        8X</a:t>
                      </a:r>
                      <a:endParaRPr lang="en-US" dirty="0"/>
                    </a:p>
                  </a:txBody>
                  <a:tcPr/>
                </a:tc>
              </a:tr>
              <a:tr h="323850">
                <a:tc>
                  <a:txBody>
                    <a:bodyPr/>
                    <a:lstStyle/>
                    <a:p>
                      <a:r>
                        <a:rPr lang="en-US" dirty="0" smtClean="0"/>
                        <a:t>        C</a:t>
                      </a:r>
                      <a:endParaRPr lang="en-US" dirty="0"/>
                    </a:p>
                  </a:txBody>
                  <a:tcPr/>
                </a:tc>
                <a:tc>
                  <a:txBody>
                    <a:bodyPr/>
                    <a:lstStyle/>
                    <a:p>
                      <a:r>
                        <a:rPr lang="en-US" dirty="0" smtClean="0"/>
                        <a:t>        E</a:t>
                      </a:r>
                      <a:endParaRPr lang="en-US" dirty="0"/>
                    </a:p>
                  </a:txBody>
                  <a:tcPr/>
                </a:tc>
                <a:tc>
                  <a:txBody>
                    <a:bodyPr/>
                    <a:lstStyle/>
                    <a:p>
                      <a:r>
                        <a:rPr lang="en-US" dirty="0" smtClean="0"/>
                        <a:t>        3R</a:t>
                      </a:r>
                      <a:endParaRPr lang="en-US" dirty="0"/>
                    </a:p>
                  </a:txBody>
                  <a:tcPr/>
                </a:tc>
                <a:tc>
                  <a:txBody>
                    <a:bodyPr/>
                    <a:lstStyle/>
                    <a:p>
                      <a:r>
                        <a:rPr lang="en-US" dirty="0" smtClean="0"/>
                        <a:t>        6X</a:t>
                      </a:r>
                      <a:endParaRPr lang="en-US" dirty="0"/>
                    </a:p>
                  </a:txBody>
                  <a:tcPr/>
                </a:tc>
              </a:tr>
            </a:tbl>
          </a:graphicData>
        </a:graphic>
      </p:graphicFrame>
      <p:sp>
        <p:nvSpPr>
          <p:cNvPr id="33" name="Rectangle 32"/>
          <p:cNvSpPr/>
          <p:nvPr/>
        </p:nvSpPr>
        <p:spPr>
          <a:xfrm>
            <a:off x="838200" y="5029200"/>
            <a:ext cx="457200" cy="304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5" name="Right Arrow 34"/>
          <p:cNvSpPr/>
          <p:nvPr/>
        </p:nvSpPr>
        <p:spPr>
          <a:xfrm>
            <a:off x="838200" y="5486400"/>
            <a:ext cx="381000" cy="3048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Up-Down Arrow 13"/>
          <p:cNvSpPr/>
          <p:nvPr/>
        </p:nvSpPr>
        <p:spPr>
          <a:xfrm>
            <a:off x="2743200" y="3733800"/>
            <a:ext cx="304800" cy="762000"/>
          </a:xfrm>
          <a:prstGeom prst="up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5943600" cy="666464"/>
          </a:xfrm>
        </p:spPr>
        <p:txBody>
          <a:bodyPr/>
          <a:lstStyle/>
          <a:p>
            <a:r>
              <a:rPr lang="en-US" dirty="0" smtClean="0"/>
              <a:t>Implementation</a:t>
            </a:r>
            <a:endParaRPr lang="en-US" dirty="0"/>
          </a:p>
        </p:txBody>
      </p:sp>
      <p:sp>
        <p:nvSpPr>
          <p:cNvPr id="6" name="Content Placeholder 5"/>
          <p:cNvSpPr>
            <a:spLocks noGrp="1"/>
          </p:cNvSpPr>
          <p:nvPr>
            <p:ph idx="1"/>
          </p:nvPr>
        </p:nvSpPr>
        <p:spPr>
          <a:xfrm>
            <a:off x="457200" y="914400"/>
            <a:ext cx="8229600" cy="5775325"/>
          </a:xfrm>
        </p:spPr>
        <p:txBody>
          <a:bodyPr/>
          <a:lstStyle/>
          <a:p>
            <a:r>
              <a:rPr lang="en-US" b="1" i="1" dirty="0" smtClean="0"/>
              <a:t>Bus Tracking</a:t>
            </a:r>
          </a:p>
          <a:p>
            <a:pPr marL="0" indent="0">
              <a:buNone/>
            </a:pPr>
            <a:r>
              <a:rPr lang="en-US" sz="1800" i="1" dirty="0" smtClean="0"/>
              <a:t>      All the buses will have a RFID tag fitted on the front and a scanner at the rear end. The RFID tag at the front is fixed so that it is scanned by the RFID scanners placed at each bus stop. All the details of the bus and its route details will be stored in the card .The RFID scanner at the rear end on the bus is fixed to scan the RFID tag which will be placed at each bus stop containing details of the location and zone of the stop and other route details. Hence this tag is detected when the bus departs from a particular bus stop. This helps the bus system know its location in its route. Based on the location information acquired from each bus stop the automated fare system is governed.</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r>
              <a:rPr lang="en-US" sz="1800" i="1" dirty="0" smtClean="0"/>
              <a:t>                                    </a:t>
            </a:r>
            <a:r>
              <a:rPr lang="en-US" sz="1800" i="1" u="sng" dirty="0" smtClean="0"/>
              <a:t>Diagram representing the setup of bus stop .</a:t>
            </a:r>
            <a:endParaRPr lang="en-US" sz="1800" u="sng" dirty="0" smtClean="0"/>
          </a:p>
        </p:txBody>
      </p:sp>
      <p:sp>
        <p:nvSpPr>
          <p:cNvPr id="3" name="Content Placeholder 2"/>
          <p:cNvSpPr txBox="1">
            <a:spLocks/>
          </p:cNvSpPr>
          <p:nvPr/>
        </p:nvSpPr>
        <p:spPr>
          <a:xfrm>
            <a:off x="457200" y="1981201"/>
            <a:ext cx="8229600" cy="4800599"/>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1pPr>
            <a:lvl2pPr marL="45720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Segoe UI" pitchFamily="34" charset="0"/>
                <a:ea typeface="Segoe UI" pitchFamily="34" charset="0"/>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i="1" dirty="0">
              <a:solidFill>
                <a:srgbClr val="FF0000"/>
              </a:solidFill>
            </a:endParaRPr>
          </a:p>
        </p:txBody>
      </p:sp>
      <p:sp>
        <p:nvSpPr>
          <p:cNvPr id="8" name="Rectangle 7"/>
          <p:cNvSpPr/>
          <p:nvPr/>
        </p:nvSpPr>
        <p:spPr>
          <a:xfrm>
            <a:off x="1828800" y="3733800"/>
            <a:ext cx="2971800" cy="2133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TextBox 8"/>
          <p:cNvSpPr txBox="1"/>
          <p:nvPr/>
        </p:nvSpPr>
        <p:spPr>
          <a:xfrm>
            <a:off x="1905000" y="3810000"/>
            <a:ext cx="2819400" cy="369332"/>
          </a:xfrm>
          <a:prstGeom prst="rect">
            <a:avLst/>
          </a:prstGeom>
          <a:noFill/>
        </p:spPr>
        <p:txBody>
          <a:bodyPr wrap="square" rtlCol="0">
            <a:spAutoFit/>
          </a:bodyPr>
          <a:lstStyle/>
          <a:p>
            <a:r>
              <a:rPr lang="en-US" dirty="0" smtClean="0"/>
              <a:t>                 BUS STOP</a:t>
            </a:r>
            <a:endParaRPr lang="en-US" dirty="0"/>
          </a:p>
        </p:txBody>
      </p:sp>
      <p:sp>
        <p:nvSpPr>
          <p:cNvPr id="10" name="Rounded Rectangle 9"/>
          <p:cNvSpPr/>
          <p:nvPr/>
        </p:nvSpPr>
        <p:spPr>
          <a:xfrm>
            <a:off x="1905000" y="4267200"/>
            <a:ext cx="1143000" cy="1066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DISPLAY SCREEN</a:t>
            </a:r>
            <a:endParaRPr lang="en-US" sz="1400" dirty="0"/>
          </a:p>
        </p:txBody>
      </p:sp>
      <p:pic>
        <p:nvPicPr>
          <p:cNvPr id="11" name="Picture 10" descr="bus.jpg"/>
          <p:cNvPicPr>
            <a:picLocks noChangeAspect="1"/>
          </p:cNvPicPr>
          <p:nvPr/>
        </p:nvPicPr>
        <p:blipFill>
          <a:blip r:embed="rId3" cstate="print"/>
          <a:stretch>
            <a:fillRect/>
          </a:stretch>
        </p:blipFill>
        <p:spPr>
          <a:xfrm>
            <a:off x="3124200" y="4114800"/>
            <a:ext cx="3810000" cy="2057400"/>
          </a:xfrm>
          <a:prstGeom prst="rect">
            <a:avLst/>
          </a:prstGeom>
          <a:ln>
            <a:noFill/>
          </a:ln>
          <a:effectLst>
            <a:softEdge rad="112500"/>
          </a:effectLst>
        </p:spPr>
      </p:pic>
      <p:sp>
        <p:nvSpPr>
          <p:cNvPr id="13" name="Rounded Rectangle 12"/>
          <p:cNvSpPr/>
          <p:nvPr/>
        </p:nvSpPr>
        <p:spPr>
          <a:xfrm>
            <a:off x="4724400" y="4724400"/>
            <a:ext cx="762000" cy="304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RFID TAG</a:t>
            </a:r>
            <a:endParaRPr lang="en-US" sz="1100" dirty="0"/>
          </a:p>
        </p:txBody>
      </p:sp>
      <p:sp>
        <p:nvSpPr>
          <p:cNvPr id="14" name="Rounded Rectangle 13"/>
          <p:cNvSpPr/>
          <p:nvPr/>
        </p:nvSpPr>
        <p:spPr>
          <a:xfrm>
            <a:off x="3281177" y="4866397"/>
            <a:ext cx="681223" cy="2390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dirty="0" smtClean="0"/>
              <a:t>RFID SCANNER</a:t>
            </a:r>
            <a:endParaRPr lang="en-US" sz="900" dirty="0"/>
          </a:p>
        </p:txBody>
      </p:sp>
      <p:sp>
        <p:nvSpPr>
          <p:cNvPr id="15" name="Rectangle 14"/>
          <p:cNvSpPr/>
          <p:nvPr/>
        </p:nvSpPr>
        <p:spPr>
          <a:xfrm>
            <a:off x="457200" y="3733800"/>
            <a:ext cx="13716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RFID TAG CONTAINING INFO OF BUS STOP</a:t>
            </a:r>
            <a:endParaRPr lang="en-US" sz="1000" dirty="0"/>
          </a:p>
        </p:txBody>
      </p:sp>
      <p:sp>
        <p:nvSpPr>
          <p:cNvPr id="16" name="Rectangle 15"/>
          <p:cNvSpPr/>
          <p:nvPr/>
        </p:nvSpPr>
        <p:spPr>
          <a:xfrm>
            <a:off x="4800600" y="3733800"/>
            <a:ext cx="22860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RFID SCANNER TO SCAN BUSES</a:t>
            </a:r>
            <a:endParaRPr lang="en-US" sz="11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The Competitive Advantage</a:t>
            </a:r>
            <a:endParaRPr lang="en-US" dirty="0"/>
          </a:p>
        </p:txBody>
      </p:sp>
      <p:sp>
        <p:nvSpPr>
          <p:cNvPr id="3" name="Content Placeholder 2"/>
          <p:cNvSpPr>
            <a:spLocks noGrp="1"/>
          </p:cNvSpPr>
          <p:nvPr>
            <p:ph idx="1"/>
          </p:nvPr>
        </p:nvSpPr>
        <p:spPr>
          <a:ln>
            <a:noFill/>
          </a:ln>
        </p:spPr>
        <p:txBody>
          <a:bodyPr>
            <a:normAutofit/>
          </a:bodyPr>
          <a:lstStyle/>
          <a:p>
            <a:pPr>
              <a:buNone/>
            </a:pPr>
            <a:r>
              <a:rPr lang="en-US" i="1" dirty="0" smtClean="0"/>
              <a:t>            </a:t>
            </a:r>
            <a:r>
              <a:rPr lang="en-US" i="1" dirty="0"/>
              <a:t> Presently there is no </a:t>
            </a:r>
            <a:r>
              <a:rPr lang="en-US" i="1" dirty="0" smtClean="0"/>
              <a:t>such system in the market which uses RFID to </a:t>
            </a:r>
            <a:r>
              <a:rPr lang="en-US" i="1" dirty="0"/>
              <a:t>monitor bus and issue </a:t>
            </a:r>
            <a:r>
              <a:rPr lang="en-US" i="1" dirty="0" smtClean="0"/>
              <a:t>tickets. </a:t>
            </a:r>
            <a:r>
              <a:rPr lang="en-US" i="1" dirty="0"/>
              <a:t>We deliberately focused on this </a:t>
            </a:r>
            <a:r>
              <a:rPr lang="en-US" i="1" dirty="0" smtClean="0"/>
              <a:t>since </a:t>
            </a:r>
            <a:r>
              <a:rPr lang="en-US" i="1" dirty="0"/>
              <a:t>there is not much improvement towards the betterment of the </a:t>
            </a:r>
            <a:r>
              <a:rPr lang="en-US" i="1" dirty="0" smtClean="0"/>
              <a:t>management</a:t>
            </a:r>
            <a:r>
              <a:rPr lang="en-US" i="1" dirty="0"/>
              <a:t>. The transport system is now a complete </a:t>
            </a:r>
            <a:r>
              <a:rPr lang="en-US" i="1" dirty="0" smtClean="0"/>
              <a:t>hokum</a:t>
            </a:r>
            <a:r>
              <a:rPr lang="en-US" i="1" dirty="0"/>
              <a:t>. We are addressing this problem to provide a better management and improve the life style. This will be revolutionary if the idea is implemented in a proper manner. </a:t>
            </a:r>
            <a:r>
              <a:rPr lang="en-US" i="1" dirty="0" smtClean="0"/>
              <a:t>There are not many systems working in this area. So we can proclaim that we do have a great advantage to take this idea to the next level. </a:t>
            </a:r>
          </a:p>
          <a:p>
            <a:pPr>
              <a:buNone/>
            </a:pPr>
            <a:r>
              <a:rPr lang="en-US" i="1" dirty="0"/>
              <a:t> </a:t>
            </a:r>
            <a:r>
              <a:rPr lang="en-US" i="1" dirty="0" smtClean="0"/>
              <a:t>            If the idea is accepted then we would like to approach for a patent. Currently we are not pursuing any patent.</a:t>
            </a:r>
          </a:p>
          <a:p>
            <a:pPr>
              <a:buNone/>
            </a:pPr>
            <a:endParaRPr lang="en-US" i="1" dirty="0"/>
          </a:p>
        </p:txBody>
      </p:sp>
      <p:sp>
        <p:nvSpPr>
          <p:cNvPr id="4" name="TextBox 3"/>
          <p:cNvSpPr txBox="1"/>
          <p:nvPr/>
        </p:nvSpPr>
        <p:spPr>
          <a:xfrm>
            <a:off x="419436" y="6248400"/>
            <a:ext cx="2171364" cy="369332"/>
          </a:xfrm>
          <a:prstGeom prst="rect">
            <a:avLst/>
          </a:prstGeom>
          <a:noFill/>
        </p:spPr>
        <p:txBody>
          <a:bodyPr wrap="none" rtlCol="0">
            <a:spAutoFit/>
          </a:bodyPr>
          <a:lstStyle/>
          <a:p>
            <a:r>
              <a:rPr lang="en-US" dirty="0" smtClean="0"/>
              <a:t>Maximum points: 30 </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2723</TotalTime>
  <Words>2024</Words>
  <Application>Microsoft Macintosh PowerPoint</Application>
  <PresentationFormat>On-screen Show (4:3)</PresentationFormat>
  <Paragraphs>167</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 Design</vt:lpstr>
      <vt:lpstr>EFFICIENT TICKETING &amp; TRACKING  SYSTEM</vt:lpstr>
      <vt:lpstr>Choose the stage of Innovation you’ve submitted: Identify the innovation  stage by putting a black DOT under the relevant stage category listed below.  </vt:lpstr>
      <vt:lpstr>Summarise your innovation</vt:lpstr>
      <vt:lpstr>Compelling need for the innovation</vt:lpstr>
      <vt:lpstr>Solution </vt:lpstr>
      <vt:lpstr>Value proposition</vt:lpstr>
      <vt:lpstr>Implementation</vt:lpstr>
      <vt:lpstr>Implementation</vt:lpstr>
      <vt:lpstr>The Competitive Advantage</vt:lpstr>
      <vt:lpstr>Upload a video</vt:lpstr>
      <vt:lpstr>   Accenture presents “Innovation Jockeys 3”, Powered by Yahoo India Rules of Participation (“Rules”) </vt:lpstr>
    </vt:vector>
  </TitlesOfParts>
  <Company>Yahoo!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dc:title>
  <dc:creator>Yahoo</dc:creator>
  <cp:lastModifiedBy>skanda bharadwaj</cp:lastModifiedBy>
  <cp:revision>210</cp:revision>
  <dcterms:created xsi:type="dcterms:W3CDTF">2011-12-12T12:08:52Z</dcterms:created>
  <dcterms:modified xsi:type="dcterms:W3CDTF">2014-08-01T07:14:37Z</dcterms:modified>
</cp:coreProperties>
</file>