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256" r:id="rId2"/>
    <p:sldId id="265" r:id="rId3"/>
    <p:sldId id="264" r:id="rId4"/>
    <p:sldId id="257" r:id="rId5"/>
    <p:sldId id="266" r:id="rId6"/>
    <p:sldId id="271" r:id="rId7"/>
    <p:sldId id="275" r:id="rId8"/>
    <p:sldId id="274" r:id="rId9"/>
    <p:sldId id="267" r:id="rId10"/>
    <p:sldId id="269" r:id="rId11"/>
    <p:sldId id="270" r:id="rId12"/>
    <p:sldId id="272"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6477" autoAdjust="0"/>
  </p:normalViewPr>
  <p:slideViewPr>
    <p:cSldViewPr>
      <p:cViewPr>
        <p:scale>
          <a:sx n="85" d="100"/>
          <a:sy n="85" d="100"/>
        </p:scale>
        <p:origin x="-1776" y="-136"/>
      </p:cViewPr>
      <p:guideLst>
        <p:guide orient="horz" pos="2160"/>
        <p:guide pos="2880"/>
      </p:guideLst>
    </p:cSldViewPr>
  </p:slideViewPr>
  <p:outlineViewPr>
    <p:cViewPr>
      <p:scale>
        <a:sx n="33" d="100"/>
        <a:sy n="33" d="100"/>
      </p:scale>
      <p:origin x="8" y="114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884DD-FB1D-48EC-B38C-C2096F376813}" type="datetimeFigureOut">
              <a:rPr lang="en-US" smtClean="0"/>
              <a:pPr/>
              <a:t>30/07/14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61877-C6C1-49FD-96E0-E2F9AF79201D}" type="slidenum">
              <a:rPr lang="en-US" smtClean="0"/>
              <a:pPr/>
              <a:t>‹#›</a:t>
            </a:fld>
            <a:endParaRPr lang="en-US"/>
          </a:p>
        </p:txBody>
      </p:sp>
    </p:spTree>
    <p:extLst>
      <p:ext uri="{BB962C8B-B14F-4D97-AF65-F5344CB8AC3E}">
        <p14:creationId xmlns:p14="http://schemas.microsoft.com/office/powerpoint/2010/main" val="366800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61877-C6C1-49FD-96E0-E2F9AF79201D}" type="slidenum">
              <a:rPr lang="en-US" smtClean="0"/>
              <a:pPr/>
              <a:t>1</a:t>
            </a:fld>
            <a:endParaRPr lang="en-US"/>
          </a:p>
        </p:txBody>
      </p:sp>
    </p:spTree>
    <p:extLst>
      <p:ext uri="{BB962C8B-B14F-4D97-AF65-F5344CB8AC3E}">
        <p14:creationId xmlns:p14="http://schemas.microsoft.com/office/powerpoint/2010/main" val="2730840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12</a:t>
            </a:fld>
            <a:endParaRPr lang="en-US"/>
          </a:p>
        </p:txBody>
      </p:sp>
    </p:spTree>
    <p:extLst>
      <p:ext uri="{BB962C8B-B14F-4D97-AF65-F5344CB8AC3E}">
        <p14:creationId xmlns:p14="http://schemas.microsoft.com/office/powerpoint/2010/main" val="30657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2</a:t>
            </a:fld>
            <a:endParaRPr lang="en-US"/>
          </a:p>
        </p:txBody>
      </p:sp>
    </p:spTree>
    <p:extLst>
      <p:ext uri="{BB962C8B-B14F-4D97-AF65-F5344CB8AC3E}">
        <p14:creationId xmlns:p14="http://schemas.microsoft.com/office/powerpoint/2010/main" val="423532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3</a:t>
            </a:fld>
            <a:endParaRPr lang="en-US"/>
          </a:p>
        </p:txBody>
      </p:sp>
    </p:spTree>
    <p:extLst>
      <p:ext uri="{BB962C8B-B14F-4D97-AF65-F5344CB8AC3E}">
        <p14:creationId xmlns:p14="http://schemas.microsoft.com/office/powerpoint/2010/main" val="383324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4</a:t>
            </a:fld>
            <a:endParaRPr lang="en-US"/>
          </a:p>
        </p:txBody>
      </p:sp>
    </p:spTree>
    <p:extLst>
      <p:ext uri="{BB962C8B-B14F-4D97-AF65-F5344CB8AC3E}">
        <p14:creationId xmlns:p14="http://schemas.microsoft.com/office/powerpoint/2010/main" val="154051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5</a:t>
            </a:fld>
            <a:endParaRPr lang="en-US"/>
          </a:p>
        </p:txBody>
      </p:sp>
    </p:spTree>
    <p:extLst>
      <p:ext uri="{BB962C8B-B14F-4D97-AF65-F5344CB8AC3E}">
        <p14:creationId xmlns:p14="http://schemas.microsoft.com/office/powerpoint/2010/main" val="343160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6</a:t>
            </a:fld>
            <a:endParaRPr lang="en-US"/>
          </a:p>
        </p:txBody>
      </p:sp>
    </p:spTree>
    <p:extLst>
      <p:ext uri="{BB962C8B-B14F-4D97-AF65-F5344CB8AC3E}">
        <p14:creationId xmlns:p14="http://schemas.microsoft.com/office/powerpoint/2010/main" val="93740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9</a:t>
            </a:fld>
            <a:endParaRPr lang="en-US"/>
          </a:p>
        </p:txBody>
      </p:sp>
    </p:spTree>
    <p:extLst>
      <p:ext uri="{BB962C8B-B14F-4D97-AF65-F5344CB8AC3E}">
        <p14:creationId xmlns:p14="http://schemas.microsoft.com/office/powerpoint/2010/main" val="4181650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10</a:t>
            </a:fld>
            <a:endParaRPr lang="en-US"/>
          </a:p>
        </p:txBody>
      </p:sp>
    </p:spTree>
    <p:extLst>
      <p:ext uri="{BB962C8B-B14F-4D97-AF65-F5344CB8AC3E}">
        <p14:creationId xmlns:p14="http://schemas.microsoft.com/office/powerpoint/2010/main" val="2035474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11</a:t>
            </a:fld>
            <a:endParaRPr lang="en-US"/>
          </a:p>
        </p:txBody>
      </p:sp>
    </p:spTree>
    <p:extLst>
      <p:ext uri="{BB962C8B-B14F-4D97-AF65-F5344CB8AC3E}">
        <p14:creationId xmlns:p14="http://schemas.microsoft.com/office/powerpoint/2010/main" val="306570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98517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57536"/>
            <a:ext cx="6324600" cy="1276064"/>
          </a:xfrm>
          <a:prstGeom prst="rect">
            <a:avLst/>
          </a:prstGeom>
        </p:spPr>
        <p:txBody>
          <a:bodyPr/>
          <a:lstStyle>
            <a:lvl1pPr algn="l">
              <a:defRPr sz="32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2163762"/>
            <a:ext cx="8229600" cy="4525963"/>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772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4206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248400" cy="1143000"/>
          </a:xfrm>
          <a:prstGeom prst="rect">
            <a:avLst/>
          </a:prstGeom>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2163762"/>
            <a:ext cx="4038600" cy="4525963"/>
          </a:xfrm>
          <a:prstGeom prst="rect">
            <a:avLst/>
          </a:prstGeo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163762"/>
            <a:ext cx="4038600" cy="4525963"/>
          </a:xfrm>
          <a:prstGeom prst="rect">
            <a:avLst/>
          </a:prstGeo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224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477000" cy="1143000"/>
          </a:xfrm>
          <a:prstGeom prst="rect">
            <a:avLst/>
          </a:prstGeom>
        </p:spPr>
        <p:txBody>
          <a:bodyPr/>
          <a:lstStyle>
            <a:lvl1pPr>
              <a:defRPr sz="40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098675"/>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738437"/>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098675"/>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38437"/>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842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6400800" cy="1143000"/>
          </a:xfrm>
          <a:prstGeom prst="rect">
            <a:avLst/>
          </a:prstGeom>
        </p:spPr>
        <p:txBody>
          <a:bodyPr/>
          <a:lstStyle>
            <a:lvl1pP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val="378344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8292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cstate="print"/>
          <a:srcRect/>
          <a:stretch>
            <a:fillRect/>
          </a:stretch>
        </p:blipFill>
        <p:spPr bwMode="auto">
          <a:xfrm>
            <a:off x="0" y="0"/>
            <a:ext cx="9144000" cy="6861044"/>
          </a:xfrm>
          <a:prstGeom prst="rect">
            <a:avLst/>
          </a:prstGeom>
          <a:noFill/>
          <a:ln w="9525">
            <a:noFill/>
            <a:miter lim="800000"/>
            <a:headEnd/>
            <a:tailEnd/>
          </a:ln>
          <a:effectLst/>
        </p:spPr>
      </p:pic>
    </p:spTree>
    <p:extLst>
      <p:ext uri="{BB962C8B-B14F-4D97-AF65-F5344CB8AC3E}">
        <p14:creationId xmlns:p14="http://schemas.microsoft.com/office/powerpoint/2010/main" val="38862818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novationjockeys.yahoo.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innovationjockeys.yahoo.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noFill/>
          </a:ln>
        </p:spPr>
        <p:txBody>
          <a:bodyPr>
            <a:normAutofit/>
          </a:bodyPr>
          <a:lstStyle/>
          <a:p>
            <a:r>
              <a:rPr lang="en-US" sz="4000" b="1" dirty="0" smtClean="0"/>
              <a:t>Name of the Innovation:</a:t>
            </a:r>
            <a:br>
              <a:rPr lang="en-US" sz="4000" b="1" dirty="0" smtClean="0"/>
            </a:br>
            <a:endParaRPr lang="en-US" sz="1400" i="1" dirty="0"/>
          </a:p>
        </p:txBody>
      </p:sp>
      <p:graphicFrame>
        <p:nvGraphicFramePr>
          <p:cNvPr id="5" name="Table 4"/>
          <p:cNvGraphicFramePr>
            <a:graphicFrameLocks noGrp="1"/>
          </p:cNvGraphicFramePr>
          <p:nvPr>
            <p:extLst>
              <p:ext uri="{D42A27DB-BD31-4B8C-83A1-F6EECF244321}">
                <p14:modId xmlns:p14="http://schemas.microsoft.com/office/powerpoint/2010/main" val="3973059539"/>
              </p:ext>
            </p:extLst>
          </p:nvPr>
        </p:nvGraphicFramePr>
        <p:xfrm>
          <a:off x="609600" y="3139440"/>
          <a:ext cx="7848600" cy="2956560"/>
        </p:xfrm>
        <a:graphic>
          <a:graphicData uri="http://schemas.openxmlformats.org/drawingml/2006/table">
            <a:tbl>
              <a:tblPr firstRow="1" bandRow="1">
                <a:tableStyleId>{5940675A-B579-460E-94D1-54222C63F5DA}</a:tableStyleId>
              </a:tblPr>
              <a:tblGrid>
                <a:gridCol w="815438"/>
                <a:gridCol w="2416338"/>
                <a:gridCol w="2884016"/>
                <a:gridCol w="1732808"/>
              </a:tblGrid>
              <a:tr h="1060505">
                <a:tc gridSpan="4">
                  <a:txBody>
                    <a:bodyPr/>
                    <a:lstStyle/>
                    <a:p>
                      <a:pPr lvl="0" algn="l"/>
                      <a:r>
                        <a:rPr lang="en-US" sz="1200" dirty="0" smtClean="0"/>
                        <a:t>Name of College and City: P.E.S</a:t>
                      </a:r>
                      <a:r>
                        <a:rPr lang="en-US" sz="1200" baseline="0" dirty="0" smtClean="0"/>
                        <a:t> Institute of Technology , Bangalore</a:t>
                      </a:r>
                      <a:endParaRPr lang="en-US" sz="1200" dirty="0" smtClean="0"/>
                    </a:p>
                    <a:p>
                      <a:pPr lvl="0" algn="l"/>
                      <a:r>
                        <a:rPr lang="en-US" sz="1200" dirty="0" smtClean="0"/>
                        <a:t>Course of specialization: Telecommunication</a:t>
                      </a:r>
                    </a:p>
                    <a:p>
                      <a:pPr lvl="0" algn="l"/>
                      <a:r>
                        <a:rPr lang="en-US" sz="1200" dirty="0" smtClean="0"/>
                        <a:t>Year/ Batch:2011-2015</a:t>
                      </a:r>
                    </a:p>
                    <a:p>
                      <a:pPr lvl="0" algn="l"/>
                      <a:r>
                        <a:rPr lang="en-US" sz="1200" dirty="0" smtClean="0"/>
                        <a:t>College ID:</a:t>
                      </a:r>
                    </a:p>
                    <a:p>
                      <a:pPr algn="l"/>
                      <a:r>
                        <a:rPr lang="en-US" sz="1200" dirty="0" smtClean="0"/>
                        <a:t>Name of the Professor/ Placement officer involved in this project:</a:t>
                      </a:r>
                      <a:endParaRPr lang="en-US" sz="1200" dirty="0" smtClean="0">
                        <a:solidFill>
                          <a:schemeClr val="tx1"/>
                        </a:solidFill>
                      </a:endParaRP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273161">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endParaRPr>
                    </a:p>
                  </a:txBody>
                  <a:tcPr/>
                </a:tc>
                <a:tc hMerge="1">
                  <a:txBody>
                    <a:bodyPr/>
                    <a:lstStyle/>
                    <a:p>
                      <a:endParaRPr lang="en-US" sz="1100"/>
                    </a:p>
                  </a:txBody>
                  <a:tcPr/>
                </a:tc>
                <a:tc hMerge="1">
                  <a:txBody>
                    <a:bodyPr/>
                    <a:lstStyle/>
                    <a:p>
                      <a:endParaRPr lang="en-US"/>
                    </a:p>
                  </a:txBody>
                  <a:tcPr/>
                </a:tc>
                <a:tc hMerge="1">
                  <a:txBody>
                    <a:bodyPr/>
                    <a:lstStyle/>
                    <a:p>
                      <a:endParaRPr lang="en-US" sz="1100" dirty="0"/>
                    </a:p>
                  </a:txBody>
                  <a:tcPr/>
                </a:tc>
              </a:tr>
              <a:tr h="273161">
                <a:tc>
                  <a:txBody>
                    <a:bodyPr/>
                    <a:lstStyle/>
                    <a:p>
                      <a:endParaRPr lang="en-US" sz="1100" dirty="0">
                        <a:solidFill>
                          <a:schemeClr val="tx1"/>
                        </a:solidFill>
                      </a:endParaRPr>
                    </a:p>
                  </a:txBody>
                  <a:tcPr/>
                </a:tc>
                <a:tc>
                  <a:txBody>
                    <a:bodyPr/>
                    <a:lstStyle/>
                    <a:p>
                      <a:r>
                        <a:rPr lang="en-US" sz="1100" dirty="0" smtClean="0">
                          <a:solidFill>
                            <a:schemeClr val="tx1"/>
                          </a:solidFill>
                        </a:rPr>
                        <a:t>Name </a:t>
                      </a:r>
                      <a:endParaRPr lang="en-US" sz="1100" dirty="0">
                        <a:solidFill>
                          <a:schemeClr val="tx1"/>
                        </a:solidFill>
                      </a:endParaRPr>
                    </a:p>
                  </a:txBody>
                  <a:tcPr/>
                </a:tc>
                <a:tc>
                  <a:txBody>
                    <a:bodyPr/>
                    <a:lstStyle/>
                    <a:p>
                      <a:r>
                        <a:rPr lang="en-US" sz="1100" dirty="0" smtClean="0">
                          <a:solidFill>
                            <a:schemeClr val="tx1"/>
                          </a:solidFill>
                        </a:rPr>
                        <a:t>Email</a:t>
                      </a:r>
                      <a:endParaRPr lang="en-US" sz="1100" dirty="0">
                        <a:solidFill>
                          <a:schemeClr val="tx1"/>
                        </a:solidFill>
                      </a:endParaRPr>
                    </a:p>
                  </a:txBody>
                  <a:tcPr/>
                </a:tc>
                <a:tc>
                  <a:txBody>
                    <a:bodyPr/>
                    <a:lstStyle/>
                    <a:p>
                      <a:r>
                        <a:rPr lang="en-US" sz="1100" dirty="0" smtClean="0">
                          <a:solidFill>
                            <a:schemeClr val="tx1"/>
                          </a:solidFill>
                        </a:rPr>
                        <a:t>Mobile</a:t>
                      </a:r>
                      <a:endParaRPr lang="en-US" sz="1100" dirty="0">
                        <a:solidFill>
                          <a:schemeClr val="tx1"/>
                        </a:solidFill>
                      </a:endParaRPr>
                    </a:p>
                  </a:txBody>
                  <a:tcPr/>
                </a:tc>
              </a:tr>
              <a:tr h="449911">
                <a:tc>
                  <a:txBody>
                    <a:bodyPr/>
                    <a:lstStyle/>
                    <a:p>
                      <a:r>
                        <a:rPr lang="en-US" sz="1100" dirty="0" smtClean="0"/>
                        <a:t>Team member</a:t>
                      </a:r>
                      <a:r>
                        <a:rPr lang="en-US" sz="1100" baseline="0" dirty="0" smtClean="0"/>
                        <a:t> 1 </a:t>
                      </a:r>
                      <a:endParaRPr lang="en-US" sz="1100" dirty="0">
                        <a:solidFill>
                          <a:schemeClr val="tx1"/>
                        </a:solidFill>
                      </a:endParaRPr>
                    </a:p>
                  </a:txBody>
                  <a:tcPr/>
                </a:tc>
                <a:tc>
                  <a:txBody>
                    <a:bodyPr/>
                    <a:lstStyle/>
                    <a:p>
                      <a:r>
                        <a:rPr lang="en-US" sz="1100" dirty="0" err="1" smtClean="0">
                          <a:solidFill>
                            <a:schemeClr val="tx1"/>
                          </a:solidFill>
                        </a:rPr>
                        <a:t>Chandan</a:t>
                      </a:r>
                      <a:r>
                        <a:rPr lang="en-US" sz="1100" dirty="0" smtClean="0">
                          <a:solidFill>
                            <a:schemeClr val="tx1"/>
                          </a:solidFill>
                        </a:rPr>
                        <a:t> Kumar R</a:t>
                      </a:r>
                      <a:endParaRPr lang="en-US" sz="1100" dirty="0">
                        <a:solidFill>
                          <a:schemeClr val="tx1"/>
                        </a:solidFill>
                      </a:endParaRPr>
                    </a:p>
                  </a:txBody>
                  <a:tcPr/>
                </a:tc>
                <a:tc>
                  <a:txBody>
                    <a:bodyPr/>
                    <a:lstStyle/>
                    <a:p>
                      <a:r>
                        <a:rPr lang="en-US" sz="1100" dirty="0" smtClean="0">
                          <a:solidFill>
                            <a:schemeClr val="tx1"/>
                          </a:solidFill>
                        </a:rPr>
                        <a:t>chandanrkumar619@gmail.com</a:t>
                      </a:r>
                      <a:endParaRPr lang="en-US" sz="1100" dirty="0">
                        <a:solidFill>
                          <a:schemeClr val="tx1"/>
                        </a:solidFill>
                      </a:endParaRPr>
                    </a:p>
                  </a:txBody>
                  <a:tcPr/>
                </a:tc>
                <a:tc>
                  <a:txBody>
                    <a:bodyPr/>
                    <a:lstStyle/>
                    <a:p>
                      <a:r>
                        <a:rPr lang="en-US" sz="1100" dirty="0" smtClean="0">
                          <a:solidFill>
                            <a:schemeClr val="tx1"/>
                          </a:solidFill>
                        </a:rPr>
                        <a:t>8951817035</a:t>
                      </a:r>
                      <a:endParaRPr lang="en-US" sz="1100" dirty="0">
                        <a:solidFill>
                          <a:schemeClr val="tx1"/>
                        </a:solidFill>
                      </a:endParaRPr>
                    </a:p>
                  </a:txBody>
                  <a:tcPr/>
                </a:tc>
              </a:tr>
              <a:tr h="449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Team member</a:t>
                      </a:r>
                      <a:r>
                        <a:rPr lang="en-US" sz="1100" baseline="0" dirty="0" smtClean="0"/>
                        <a:t> 2</a:t>
                      </a:r>
                      <a:endParaRPr lang="en-US" sz="1100" dirty="0" smtClean="0">
                        <a:solidFill>
                          <a:schemeClr val="tx1"/>
                        </a:solidFill>
                      </a:endParaRPr>
                    </a:p>
                  </a:txBody>
                  <a:tcPr/>
                </a:tc>
                <a:tc>
                  <a:txBody>
                    <a:bodyPr/>
                    <a:lstStyle/>
                    <a:p>
                      <a:r>
                        <a:rPr lang="en-US" sz="1100" dirty="0" smtClean="0">
                          <a:solidFill>
                            <a:schemeClr val="tx1"/>
                          </a:solidFill>
                        </a:rPr>
                        <a:t>Skanda</a:t>
                      </a:r>
                      <a:r>
                        <a:rPr lang="en-US" sz="1100" baseline="0" dirty="0" smtClean="0">
                          <a:solidFill>
                            <a:schemeClr val="tx1"/>
                          </a:solidFill>
                        </a:rPr>
                        <a:t> S Bharadwaj</a:t>
                      </a:r>
                      <a:endParaRPr lang="en-US" sz="1100" dirty="0">
                        <a:solidFill>
                          <a:schemeClr val="tx1"/>
                        </a:solidFill>
                      </a:endParaRPr>
                    </a:p>
                  </a:txBody>
                  <a:tcPr/>
                </a:tc>
                <a:tc>
                  <a:txBody>
                    <a:bodyPr/>
                    <a:lstStyle/>
                    <a:p>
                      <a:r>
                        <a:rPr lang="en-US" sz="1100" dirty="0" smtClean="0">
                          <a:solidFill>
                            <a:schemeClr val="tx1"/>
                          </a:solidFill>
                        </a:rPr>
                        <a:t>skandabharadwaj94@gmail.com</a:t>
                      </a:r>
                      <a:endParaRPr lang="en-US" sz="1100" dirty="0">
                        <a:solidFill>
                          <a:schemeClr val="tx1"/>
                        </a:solidFill>
                      </a:endParaRPr>
                    </a:p>
                  </a:txBody>
                  <a:tcPr/>
                </a:tc>
                <a:tc>
                  <a:txBody>
                    <a:bodyPr/>
                    <a:lstStyle/>
                    <a:p>
                      <a:r>
                        <a:rPr lang="en-US" sz="1100" dirty="0" smtClean="0">
                          <a:solidFill>
                            <a:schemeClr val="tx1"/>
                          </a:solidFill>
                        </a:rPr>
                        <a:t>9741762900</a:t>
                      </a:r>
                      <a:endParaRPr lang="en-US" sz="1100" dirty="0">
                        <a:solidFill>
                          <a:schemeClr val="tx1"/>
                        </a:solidFill>
                      </a:endParaRPr>
                    </a:p>
                  </a:txBody>
                  <a:tcPr/>
                </a:tc>
              </a:tr>
              <a:tr h="449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Team member</a:t>
                      </a:r>
                      <a:r>
                        <a:rPr lang="en-US" sz="1100" baseline="0" dirty="0" smtClean="0"/>
                        <a:t> 3</a:t>
                      </a:r>
                      <a:endParaRPr lang="en-US" sz="1100" dirty="0" smtClean="0">
                        <a:solidFill>
                          <a:schemeClr val="tx1"/>
                        </a:solidFill>
                      </a:endParaRPr>
                    </a:p>
                  </a:txBody>
                  <a:tcPr/>
                </a:tc>
                <a:tc>
                  <a:txBody>
                    <a:bodyPr/>
                    <a:lstStyle/>
                    <a:p>
                      <a:r>
                        <a:rPr lang="en-US" sz="1100" dirty="0" err="1" smtClean="0">
                          <a:solidFill>
                            <a:schemeClr val="tx1"/>
                          </a:solidFill>
                        </a:rPr>
                        <a:t>Sumukha</a:t>
                      </a:r>
                      <a:r>
                        <a:rPr lang="en-US" sz="1100" dirty="0" smtClean="0">
                          <a:solidFill>
                            <a:schemeClr val="tx1"/>
                          </a:solidFill>
                        </a:rPr>
                        <a:t> B.N.</a:t>
                      </a:r>
                      <a:endParaRPr lang="en-US" sz="1100" dirty="0">
                        <a:solidFill>
                          <a:schemeClr val="tx1"/>
                        </a:solidFill>
                      </a:endParaRPr>
                    </a:p>
                  </a:txBody>
                  <a:tcPr/>
                </a:tc>
                <a:tc>
                  <a:txBody>
                    <a:bodyPr/>
                    <a:lstStyle/>
                    <a:p>
                      <a:r>
                        <a:rPr lang="en-US" sz="1100" dirty="0" err="1" smtClean="0">
                          <a:solidFill>
                            <a:schemeClr val="tx1"/>
                          </a:solidFill>
                        </a:rPr>
                        <a:t>sumukha.bn@gmail.com</a:t>
                      </a:r>
                      <a:endParaRPr lang="en-US" sz="1100" dirty="0">
                        <a:solidFill>
                          <a:schemeClr val="tx1"/>
                        </a:solidFill>
                      </a:endParaRPr>
                    </a:p>
                  </a:txBody>
                  <a:tcPr/>
                </a:tc>
                <a:tc>
                  <a:txBody>
                    <a:bodyPr/>
                    <a:lstStyle/>
                    <a:p>
                      <a:r>
                        <a:rPr lang="en-US" sz="1100" dirty="0" smtClean="0">
                          <a:solidFill>
                            <a:schemeClr val="tx1"/>
                          </a:solidFill>
                        </a:rPr>
                        <a:t>9538040168</a:t>
                      </a:r>
                      <a:endParaRPr lang="en-US" sz="1100" dirty="0">
                        <a:solidFill>
                          <a:schemeClr val="tx1"/>
                        </a:solidFill>
                      </a:endParaRPr>
                    </a:p>
                  </a:txBody>
                  <a:tcPr/>
                </a:tc>
              </a:tr>
            </a:tbl>
          </a:graphicData>
        </a:graphic>
      </p:graphicFrame>
      <p:sp>
        <p:nvSpPr>
          <p:cNvPr id="4" name="TextBox 3"/>
          <p:cNvSpPr txBox="1"/>
          <p:nvPr/>
        </p:nvSpPr>
        <p:spPr>
          <a:xfrm>
            <a:off x="495636" y="6248400"/>
            <a:ext cx="2171364" cy="369332"/>
          </a:xfrm>
          <a:prstGeom prst="rect">
            <a:avLst/>
          </a:prstGeom>
          <a:noFill/>
        </p:spPr>
        <p:txBody>
          <a:bodyPr wrap="none" rtlCol="0">
            <a:spAutoFit/>
          </a:bodyPr>
          <a:lstStyle/>
          <a:p>
            <a:r>
              <a:rPr lang="en-US" dirty="0" smtClean="0"/>
              <a:t>Maximum points: 10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b="1" dirty="0" smtClean="0"/>
              <a:t>Implementation</a:t>
            </a:r>
            <a:endParaRPr lang="en-US" dirty="0"/>
          </a:p>
        </p:txBody>
      </p:sp>
      <p:sp>
        <p:nvSpPr>
          <p:cNvPr id="3" name="Content Placeholder 2"/>
          <p:cNvSpPr>
            <a:spLocks noGrp="1"/>
          </p:cNvSpPr>
          <p:nvPr>
            <p:ph idx="1"/>
          </p:nvPr>
        </p:nvSpPr>
        <p:spPr>
          <a:xfrm>
            <a:off x="533400" y="1524000"/>
            <a:ext cx="8229600" cy="4953000"/>
          </a:xfrm>
          <a:ln>
            <a:noFill/>
          </a:ln>
        </p:spPr>
        <p:txBody>
          <a:bodyPr>
            <a:normAutofit fontScale="92500" lnSpcReduction="10000"/>
          </a:bodyPr>
          <a:lstStyle/>
          <a:p>
            <a:r>
              <a:rPr lang="en-US" b="1" i="1" dirty="0" smtClean="0"/>
              <a:t>Ticket Issuing</a:t>
            </a:r>
          </a:p>
          <a:p>
            <a:pPr marL="0" indent="0">
              <a:buNone/>
            </a:pPr>
            <a:r>
              <a:rPr lang="en-US" i="1" dirty="0" smtClean="0"/>
              <a:t>       In the card, </a:t>
            </a:r>
            <a:r>
              <a:rPr lang="en-US" i="1" dirty="0"/>
              <a:t>personal details like name, address ,phone number will be </a:t>
            </a:r>
            <a:r>
              <a:rPr lang="en-US" i="1" dirty="0" smtClean="0"/>
              <a:t>stored along</a:t>
            </a:r>
            <a:r>
              <a:rPr lang="en-US" i="1" dirty="0"/>
              <a:t> </a:t>
            </a:r>
            <a:r>
              <a:rPr lang="en-US" i="1" dirty="0" smtClean="0"/>
              <a:t>with the account information. The </a:t>
            </a:r>
            <a:r>
              <a:rPr lang="en-US" i="1" dirty="0"/>
              <a:t>card is rechargeable from certain </a:t>
            </a:r>
            <a:r>
              <a:rPr lang="en-US" i="1" dirty="0" smtClean="0"/>
              <a:t>electronic</a:t>
            </a:r>
            <a:r>
              <a:rPr lang="en-US" i="1" dirty="0"/>
              <a:t> </a:t>
            </a:r>
            <a:r>
              <a:rPr lang="en-US" i="1" dirty="0" smtClean="0"/>
              <a:t>booths. Each</a:t>
            </a:r>
            <a:r>
              <a:rPr lang="en-US" i="1" dirty="0"/>
              <a:t> </a:t>
            </a:r>
            <a:r>
              <a:rPr lang="en-US" i="1" dirty="0" smtClean="0"/>
              <a:t>bus</a:t>
            </a:r>
            <a:r>
              <a:rPr lang="en-US" i="1" dirty="0"/>
              <a:t> </a:t>
            </a:r>
            <a:r>
              <a:rPr lang="en-US" i="1" dirty="0" smtClean="0"/>
              <a:t>will have</a:t>
            </a:r>
            <a:r>
              <a:rPr lang="en-US" i="1" dirty="0"/>
              <a:t> </a:t>
            </a:r>
            <a:r>
              <a:rPr lang="en-US" i="1" dirty="0" smtClean="0"/>
              <a:t>RFID</a:t>
            </a:r>
            <a:r>
              <a:rPr lang="en-US" i="1" dirty="0"/>
              <a:t> </a:t>
            </a:r>
            <a:r>
              <a:rPr lang="en-US" i="1" dirty="0" smtClean="0"/>
              <a:t>scanners</a:t>
            </a:r>
            <a:r>
              <a:rPr lang="en-US" i="1" dirty="0"/>
              <a:t> </a:t>
            </a:r>
            <a:r>
              <a:rPr lang="en-US" i="1" dirty="0" smtClean="0"/>
              <a:t>attached at the</a:t>
            </a:r>
            <a:r>
              <a:rPr lang="en-US" i="1" dirty="0"/>
              <a:t> </a:t>
            </a:r>
            <a:r>
              <a:rPr lang="en-US" i="1" dirty="0" smtClean="0"/>
              <a:t>doors. </a:t>
            </a:r>
            <a:r>
              <a:rPr lang="en-US" i="1" dirty="0"/>
              <a:t>P</a:t>
            </a:r>
            <a:r>
              <a:rPr lang="en-US" i="1" dirty="0" smtClean="0"/>
              <a:t>assengers are</a:t>
            </a:r>
            <a:r>
              <a:rPr lang="en-US" i="1" dirty="0"/>
              <a:t> </a:t>
            </a:r>
            <a:r>
              <a:rPr lang="en-US" i="1" dirty="0" smtClean="0"/>
              <a:t>supposed</a:t>
            </a:r>
            <a:r>
              <a:rPr lang="en-US" i="1" dirty="0"/>
              <a:t> </a:t>
            </a:r>
            <a:r>
              <a:rPr lang="en-US" i="1" dirty="0" smtClean="0"/>
              <a:t>to</a:t>
            </a:r>
            <a:r>
              <a:rPr lang="en-US" i="1" dirty="0"/>
              <a:t> </a:t>
            </a:r>
            <a:r>
              <a:rPr lang="en-US" i="1" dirty="0" smtClean="0"/>
              <a:t>scan</a:t>
            </a:r>
            <a:r>
              <a:rPr lang="en-US" i="1" dirty="0"/>
              <a:t> </a:t>
            </a:r>
            <a:r>
              <a:rPr lang="en-US" i="1" dirty="0" smtClean="0"/>
              <a:t>their RFID cards while boarding and</a:t>
            </a:r>
            <a:r>
              <a:rPr lang="en-US" i="1" dirty="0"/>
              <a:t> </a:t>
            </a:r>
            <a:r>
              <a:rPr lang="en-US" i="1" dirty="0" smtClean="0"/>
              <a:t>while</a:t>
            </a:r>
            <a:r>
              <a:rPr lang="en-US" i="1" dirty="0"/>
              <a:t> </a:t>
            </a:r>
            <a:r>
              <a:rPr lang="en-US" i="1" dirty="0" smtClean="0"/>
              <a:t>exiting</a:t>
            </a:r>
            <a:r>
              <a:rPr lang="en-US" i="1" dirty="0"/>
              <a:t> </a:t>
            </a:r>
            <a:r>
              <a:rPr lang="en-US" i="1" dirty="0" smtClean="0"/>
              <a:t>from</a:t>
            </a:r>
            <a:r>
              <a:rPr lang="en-US" i="1" dirty="0"/>
              <a:t> </a:t>
            </a:r>
            <a:r>
              <a:rPr lang="en-US" i="1" dirty="0" smtClean="0"/>
              <a:t>the</a:t>
            </a:r>
            <a:r>
              <a:rPr lang="en-US" i="1" dirty="0"/>
              <a:t> </a:t>
            </a:r>
            <a:r>
              <a:rPr lang="en-US" i="1" dirty="0" smtClean="0"/>
              <a:t>bus. </a:t>
            </a:r>
            <a:r>
              <a:rPr lang="en-US" i="1" dirty="0"/>
              <a:t>Based on </a:t>
            </a:r>
            <a:r>
              <a:rPr lang="en-US" i="1" dirty="0" smtClean="0"/>
              <a:t>the</a:t>
            </a:r>
            <a:r>
              <a:rPr lang="en-US" i="1" dirty="0"/>
              <a:t> </a:t>
            </a:r>
            <a:r>
              <a:rPr lang="en-US" i="1" dirty="0" smtClean="0"/>
              <a:t>number </a:t>
            </a:r>
            <a:r>
              <a:rPr lang="en-US" i="1" dirty="0"/>
              <a:t>of zones travelled by the passenger the fare is automatically deducted from his </a:t>
            </a:r>
            <a:r>
              <a:rPr lang="en-US" i="1" dirty="0" smtClean="0"/>
              <a:t>account. </a:t>
            </a:r>
          </a:p>
          <a:p>
            <a:r>
              <a:rPr lang="en-US" b="1" i="1" dirty="0" smtClean="0"/>
              <a:t>Bus Tracking</a:t>
            </a:r>
          </a:p>
          <a:p>
            <a:pPr marL="0" indent="0">
              <a:buNone/>
            </a:pPr>
            <a:r>
              <a:rPr lang="en-US" i="1" dirty="0" smtClean="0"/>
              <a:t>      All </a:t>
            </a:r>
            <a:r>
              <a:rPr lang="en-US" i="1" dirty="0"/>
              <a:t>the buses will have a RFID tag fitted </a:t>
            </a:r>
            <a:r>
              <a:rPr lang="en-US" i="1" dirty="0" smtClean="0"/>
              <a:t>on </a:t>
            </a:r>
            <a:r>
              <a:rPr lang="en-US" i="1" dirty="0"/>
              <a:t>the </a:t>
            </a:r>
            <a:r>
              <a:rPr lang="en-US" i="1" dirty="0" smtClean="0"/>
              <a:t>front and a scanner at the rear end. </a:t>
            </a:r>
            <a:r>
              <a:rPr lang="en-US" i="1" dirty="0"/>
              <a:t>The RFID tag at the front is fixed so that </a:t>
            </a:r>
            <a:r>
              <a:rPr lang="en-US" i="1" dirty="0" smtClean="0"/>
              <a:t>it</a:t>
            </a:r>
            <a:r>
              <a:rPr lang="en-US" i="1" dirty="0"/>
              <a:t> </a:t>
            </a:r>
            <a:r>
              <a:rPr lang="en-US" i="1" dirty="0" smtClean="0"/>
              <a:t>is </a:t>
            </a:r>
            <a:r>
              <a:rPr lang="en-US" i="1" dirty="0"/>
              <a:t>scanned by the RFID scanners placed at each bus stop</a:t>
            </a:r>
            <a:r>
              <a:rPr lang="en-US" i="1" dirty="0" smtClean="0"/>
              <a:t>. All </a:t>
            </a:r>
            <a:r>
              <a:rPr lang="en-US" i="1" dirty="0"/>
              <a:t>the details of the bus and its route </a:t>
            </a:r>
            <a:r>
              <a:rPr lang="en-US" i="1" dirty="0" smtClean="0"/>
              <a:t>details</a:t>
            </a:r>
            <a:r>
              <a:rPr lang="en-US" i="1" dirty="0"/>
              <a:t> </a:t>
            </a:r>
            <a:r>
              <a:rPr lang="en-US" i="1" dirty="0" smtClean="0"/>
              <a:t>will </a:t>
            </a:r>
            <a:r>
              <a:rPr lang="en-US" i="1" dirty="0"/>
              <a:t>be stored in the card .The RFID scanner at the rear end on the bus is </a:t>
            </a:r>
            <a:r>
              <a:rPr lang="en-US" i="1" dirty="0" smtClean="0"/>
              <a:t>fixed</a:t>
            </a:r>
            <a:r>
              <a:rPr lang="en-US" i="1" dirty="0"/>
              <a:t> </a:t>
            </a:r>
            <a:r>
              <a:rPr lang="en-US" i="1" dirty="0" smtClean="0"/>
              <a:t>to </a:t>
            </a:r>
            <a:r>
              <a:rPr lang="en-US" i="1" dirty="0"/>
              <a:t>scan the RFID </a:t>
            </a:r>
            <a:r>
              <a:rPr lang="en-US" i="1" dirty="0" smtClean="0"/>
              <a:t>tag</a:t>
            </a:r>
            <a:r>
              <a:rPr lang="en-US" i="1" dirty="0"/>
              <a:t> </a:t>
            </a:r>
            <a:r>
              <a:rPr lang="en-US" i="1" dirty="0" smtClean="0"/>
              <a:t>which will</a:t>
            </a:r>
            <a:r>
              <a:rPr lang="en-US" i="1" dirty="0"/>
              <a:t> </a:t>
            </a:r>
            <a:r>
              <a:rPr lang="en-US" i="1" dirty="0" smtClean="0"/>
              <a:t>be </a:t>
            </a:r>
            <a:r>
              <a:rPr lang="en-US" i="1" dirty="0"/>
              <a:t>placed at each bus </a:t>
            </a:r>
            <a:r>
              <a:rPr lang="en-US" i="1" dirty="0" smtClean="0"/>
              <a:t>stop</a:t>
            </a:r>
            <a:r>
              <a:rPr lang="en-US" i="1" dirty="0"/>
              <a:t> </a:t>
            </a:r>
            <a:r>
              <a:rPr lang="en-US" i="1" dirty="0" smtClean="0"/>
              <a:t>containing </a:t>
            </a:r>
            <a:r>
              <a:rPr lang="en-US" i="1" dirty="0"/>
              <a:t>details of the location and zone of the stop </a:t>
            </a:r>
            <a:r>
              <a:rPr lang="en-US" i="1" dirty="0" smtClean="0"/>
              <a:t>and</a:t>
            </a:r>
            <a:r>
              <a:rPr lang="en-US" i="1" dirty="0"/>
              <a:t> </a:t>
            </a:r>
            <a:r>
              <a:rPr lang="en-US" i="1" dirty="0" smtClean="0"/>
              <a:t>other route details. Hence </a:t>
            </a:r>
            <a:r>
              <a:rPr lang="en-US" i="1" dirty="0"/>
              <a:t>this tag is detected when the bus departs from a particular bus stop. </a:t>
            </a:r>
            <a:r>
              <a:rPr lang="en-US" i="1" dirty="0" smtClean="0"/>
              <a:t>This</a:t>
            </a:r>
            <a:r>
              <a:rPr lang="en-US" i="1" dirty="0"/>
              <a:t> </a:t>
            </a:r>
            <a:r>
              <a:rPr lang="en-US" i="1" dirty="0" smtClean="0"/>
              <a:t>helps </a:t>
            </a:r>
            <a:r>
              <a:rPr lang="en-US" i="1" dirty="0"/>
              <a:t>the bus system know its location in its route. Based on the location information acquired </a:t>
            </a:r>
            <a:r>
              <a:rPr lang="en-US" i="1" dirty="0" smtClean="0"/>
              <a:t>from</a:t>
            </a:r>
            <a:r>
              <a:rPr lang="en-US" i="1" dirty="0"/>
              <a:t> </a:t>
            </a:r>
            <a:r>
              <a:rPr lang="en-US" i="1" dirty="0" smtClean="0"/>
              <a:t>each </a:t>
            </a:r>
            <a:r>
              <a:rPr lang="en-US" i="1" dirty="0"/>
              <a:t>bus stop the automated fare system is governed.</a:t>
            </a:r>
          </a:p>
          <a:p>
            <a:pPr marL="0" indent="0">
              <a:buNone/>
            </a:pPr>
            <a:endParaRPr lang="en-US" i="1" dirty="0"/>
          </a:p>
        </p:txBody>
      </p:sp>
      <p:sp>
        <p:nvSpPr>
          <p:cNvPr id="4" name="TextBox 3"/>
          <p:cNvSpPr txBox="1"/>
          <p:nvPr/>
        </p:nvSpPr>
        <p:spPr>
          <a:xfrm>
            <a:off x="457200" y="6248400"/>
            <a:ext cx="2171364" cy="369332"/>
          </a:xfrm>
          <a:prstGeom prst="rect">
            <a:avLst/>
          </a:prstGeom>
          <a:noFill/>
        </p:spPr>
        <p:txBody>
          <a:bodyPr wrap="none" rtlCol="0">
            <a:spAutoFit/>
          </a:bodyPr>
          <a:lstStyle/>
          <a:p>
            <a:r>
              <a:rPr lang="en-US" dirty="0" smtClean="0"/>
              <a:t>Maximum points: 50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The Competitive Advantage</a:t>
            </a:r>
            <a:endParaRPr lang="en-US" dirty="0"/>
          </a:p>
        </p:txBody>
      </p:sp>
      <p:sp>
        <p:nvSpPr>
          <p:cNvPr id="3" name="Content Placeholder 2"/>
          <p:cNvSpPr>
            <a:spLocks noGrp="1"/>
          </p:cNvSpPr>
          <p:nvPr>
            <p:ph idx="1"/>
          </p:nvPr>
        </p:nvSpPr>
        <p:spPr>
          <a:ln>
            <a:noFill/>
          </a:ln>
        </p:spPr>
        <p:txBody>
          <a:bodyPr>
            <a:normAutofit/>
          </a:bodyPr>
          <a:lstStyle/>
          <a:p>
            <a:pPr>
              <a:buNone/>
            </a:pPr>
            <a:r>
              <a:rPr lang="en-US" i="1" dirty="0" smtClean="0"/>
              <a:t>            </a:t>
            </a:r>
            <a:r>
              <a:rPr lang="en-US" i="1" dirty="0"/>
              <a:t> Presently there is no such system in the market which uses RFID to monitor bus and issue tickets. We deliberately focused on this because there is not much improvement towards the betterment of the management. The transport system is now a complete </a:t>
            </a:r>
            <a:r>
              <a:rPr lang="en-US" i="1" dirty="0" err="1"/>
              <a:t>hocum</a:t>
            </a:r>
            <a:r>
              <a:rPr lang="en-US" i="1" dirty="0"/>
              <a:t>. We are addressing this problem to provide a better management and improve the life style. This will be revolutionary if the idea is implemented in a proper manner. </a:t>
            </a:r>
            <a:r>
              <a:rPr lang="en-US" i="1" dirty="0" smtClean="0"/>
              <a:t>There are not many systems working in this area. So we can proclaim that we do have a great advantage to take this idea to he next level. </a:t>
            </a:r>
          </a:p>
          <a:p>
            <a:pPr>
              <a:buNone/>
            </a:pPr>
            <a:r>
              <a:rPr lang="en-US" i="1" dirty="0"/>
              <a:t> </a:t>
            </a:r>
            <a:r>
              <a:rPr lang="en-US" i="1" dirty="0" smtClean="0"/>
              <a:t>            If the idea is accepted then we would like to approach for a patent. Currently we are not pursuing a patent.</a:t>
            </a:r>
          </a:p>
          <a:p>
            <a:pPr>
              <a:buNone/>
            </a:pPr>
            <a:endParaRPr lang="en-US" i="1" dirty="0"/>
          </a:p>
        </p:txBody>
      </p:sp>
      <p:sp>
        <p:nvSpPr>
          <p:cNvPr id="4" name="TextBox 3"/>
          <p:cNvSpPr txBox="1"/>
          <p:nvPr/>
        </p:nvSpPr>
        <p:spPr>
          <a:xfrm>
            <a:off x="419436" y="6248400"/>
            <a:ext cx="2171364" cy="369332"/>
          </a:xfrm>
          <a:prstGeom prst="rect">
            <a:avLst/>
          </a:prstGeom>
          <a:noFill/>
        </p:spPr>
        <p:txBody>
          <a:bodyPr wrap="none" rtlCol="0">
            <a:spAutoFit/>
          </a:bodyPr>
          <a:lstStyle/>
          <a:p>
            <a:r>
              <a:rPr lang="en-US" dirty="0" smtClean="0"/>
              <a:t>Maximum points: 30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b="1" dirty="0" smtClean="0"/>
              <a:t>Upload a video</a:t>
            </a:r>
            <a:endParaRPr lang="en-US" dirty="0"/>
          </a:p>
        </p:txBody>
      </p:sp>
      <p:sp>
        <p:nvSpPr>
          <p:cNvPr id="3" name="Content Placeholder 2"/>
          <p:cNvSpPr>
            <a:spLocks noGrp="1"/>
          </p:cNvSpPr>
          <p:nvPr>
            <p:ph idx="1"/>
          </p:nvPr>
        </p:nvSpPr>
        <p:spPr>
          <a:ln>
            <a:noFill/>
          </a:ln>
        </p:spPr>
        <p:txBody>
          <a:bodyPr>
            <a:normAutofit/>
          </a:bodyPr>
          <a:lstStyle/>
          <a:p>
            <a:r>
              <a:rPr lang="en-US" i="1" dirty="0" smtClean="0"/>
              <a:t>Create a 1 minute video describing your idea and its benefits</a:t>
            </a:r>
          </a:p>
          <a:p>
            <a:r>
              <a:rPr lang="en-US" i="1" dirty="0" smtClean="0"/>
              <a:t>This will be seen by thousands, including the contest review committee</a:t>
            </a:r>
          </a:p>
          <a:p>
            <a:r>
              <a:rPr lang="en-US" i="1" dirty="0" smtClean="0"/>
              <a:t>Upload the video to your YouTube page and copy-paste its </a:t>
            </a:r>
            <a:r>
              <a:rPr lang="en-US" i="1" dirty="0" err="1" smtClean="0"/>
              <a:t>url</a:t>
            </a:r>
            <a:r>
              <a:rPr lang="en-US" i="1" dirty="0" smtClean="0"/>
              <a:t> onto this slide for our reference</a:t>
            </a:r>
          </a:p>
          <a:p>
            <a:r>
              <a:rPr lang="en-US" i="1" dirty="0" smtClean="0"/>
              <a:t>Tweet this to help us view and retweet your video: I’ve submitted my idea (insert name of innovation) to #</a:t>
            </a:r>
            <a:r>
              <a:rPr lang="en-US" i="1" dirty="0" err="1" smtClean="0"/>
              <a:t>InnovationJockeys</a:t>
            </a:r>
            <a:r>
              <a:rPr lang="en-US" i="1" dirty="0" smtClean="0"/>
              <a:t>. View my video here: (insert </a:t>
            </a:r>
            <a:r>
              <a:rPr lang="en-US" i="1" dirty="0" err="1" smtClean="0"/>
              <a:t>url</a:t>
            </a:r>
            <a:r>
              <a:rPr lang="en-US" i="1" dirty="0" smtClean="0"/>
              <a:t>)</a:t>
            </a:r>
          </a:p>
          <a:p>
            <a:r>
              <a:rPr lang="en-US" i="1" dirty="0" smtClean="0"/>
              <a:t>Note: </a:t>
            </a:r>
          </a:p>
          <a:p>
            <a:pPr lvl="1"/>
            <a:r>
              <a:rPr lang="en-US" i="1" dirty="0"/>
              <a:t>A</a:t>
            </a:r>
            <a:r>
              <a:rPr lang="en-US" i="1" dirty="0" smtClean="0"/>
              <a:t>ny video containing inappropriate material will be rejected by the </a:t>
            </a:r>
            <a:r>
              <a:rPr lang="en-US" i="1" dirty="0" err="1" smtClean="0"/>
              <a:t>Organisers</a:t>
            </a:r>
            <a:endParaRPr lang="en-US" i="1" dirty="0" smtClean="0"/>
          </a:p>
          <a:p>
            <a:pPr lvl="1"/>
            <a:r>
              <a:rPr lang="en-US" i="1" dirty="0" smtClean="0"/>
              <a:t>Uploading a video is optional, but if you do, you can earn bonus points </a:t>
            </a:r>
            <a:endParaRPr lang="en-US" i="1" dirty="0"/>
          </a:p>
          <a:p>
            <a:pPr>
              <a:buNone/>
            </a:pPr>
            <a:endParaRPr lang="en-US" i="1" dirty="0"/>
          </a:p>
        </p:txBody>
      </p:sp>
      <p:sp>
        <p:nvSpPr>
          <p:cNvPr id="4" name="TextBox 3"/>
          <p:cNvSpPr txBox="1"/>
          <p:nvPr/>
        </p:nvSpPr>
        <p:spPr>
          <a:xfrm>
            <a:off x="495636" y="6248400"/>
            <a:ext cx="1803186" cy="369332"/>
          </a:xfrm>
          <a:prstGeom prst="rect">
            <a:avLst/>
          </a:prstGeom>
          <a:noFill/>
        </p:spPr>
        <p:txBody>
          <a:bodyPr wrap="none" rtlCol="0">
            <a:spAutoFit/>
          </a:bodyPr>
          <a:lstStyle/>
          <a:p>
            <a:r>
              <a:rPr lang="en-US" dirty="0" smtClean="0"/>
              <a:t>Bonus points: 10 </a:t>
            </a:r>
            <a:endParaRPr lang="en-US" dirty="0"/>
          </a:p>
        </p:txBody>
      </p:sp>
    </p:spTree>
    <p:extLst>
      <p:ext uri="{BB962C8B-B14F-4D97-AF65-F5344CB8AC3E}">
        <p14:creationId xmlns:p14="http://schemas.microsoft.com/office/powerpoint/2010/main" val="11370977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00" u="sng" dirty="0" smtClean="0"/>
              <a:t/>
            </a:r>
            <a:br>
              <a:rPr lang="en-US" sz="1100" u="sng" dirty="0" smtClean="0"/>
            </a:br>
            <a:r>
              <a:rPr lang="en-US" sz="1100" u="sng" dirty="0" smtClean="0"/>
              <a:t/>
            </a:r>
            <a:br>
              <a:rPr lang="en-US" sz="1100" u="sng" dirty="0" smtClean="0"/>
            </a:br>
            <a:r>
              <a:rPr lang="en-US" sz="1100" u="sng" dirty="0" smtClean="0"/>
              <a:t/>
            </a:r>
            <a:br>
              <a:rPr lang="en-US" sz="1100" u="sng" dirty="0" smtClean="0"/>
            </a:br>
            <a:r>
              <a:rPr lang="en-US" sz="1100" u="sng" dirty="0" smtClean="0"/>
              <a:t>Accenture presents “Innovation Jockeys 3”, Powered by Yahoo India Rules of Participation (“Rules”) </a:t>
            </a:r>
            <a:endParaRPr lang="en-US" sz="1100" dirty="0"/>
          </a:p>
        </p:txBody>
      </p:sp>
      <p:sp>
        <p:nvSpPr>
          <p:cNvPr id="3" name="Content Placeholder 2"/>
          <p:cNvSpPr>
            <a:spLocks noGrp="1"/>
          </p:cNvSpPr>
          <p:nvPr>
            <p:ph idx="1"/>
          </p:nvPr>
        </p:nvSpPr>
        <p:spPr>
          <a:xfrm>
            <a:off x="457200" y="1981200"/>
            <a:ext cx="8229600" cy="4708525"/>
          </a:xfrm>
        </p:spPr>
        <p:txBody>
          <a:bodyPr/>
          <a:lstStyle/>
          <a:p>
            <a:pPr marL="0" indent="0">
              <a:buNone/>
            </a:pPr>
            <a:r>
              <a:rPr lang="en-US" sz="800" dirty="0" smtClean="0"/>
              <a:t>“Innovation Jockeys 3” (the “</a:t>
            </a:r>
            <a:r>
              <a:rPr lang="en-US" sz="800" b="1" dirty="0" smtClean="0"/>
              <a:t>Contest</a:t>
            </a:r>
            <a:r>
              <a:rPr lang="en-US" sz="800" dirty="0" smtClean="0"/>
              <a:t>”) shall be organized and conducted by Yahoo India Private Limited and sponsored by Accenture India Private Limited ("</a:t>
            </a:r>
            <a:r>
              <a:rPr lang="en-US" sz="800" b="1" dirty="0" smtClean="0"/>
              <a:t>Organizer</a:t>
            </a:r>
            <a:r>
              <a:rPr lang="en-US" sz="800" dirty="0" smtClean="0"/>
              <a:t>") and shall be open shall be open for submitting the entries from 5</a:t>
            </a:r>
            <a:r>
              <a:rPr lang="en-US" sz="800" baseline="30000" dirty="0" smtClean="0"/>
              <a:t>th</a:t>
            </a:r>
            <a:r>
              <a:rPr lang="en-US" sz="800" dirty="0" smtClean="0"/>
              <a:t> May 2014 to 20</a:t>
            </a:r>
            <a:r>
              <a:rPr lang="en-US" sz="800" baseline="30000" dirty="0" smtClean="0"/>
              <a:t>th</a:t>
            </a:r>
            <a:r>
              <a:rPr lang="en-US" sz="800" dirty="0" smtClean="0"/>
              <a:t> July 2014 (both days inclusive) ("</a:t>
            </a:r>
            <a:r>
              <a:rPr lang="en-US" sz="800" b="1" dirty="0" smtClean="0"/>
              <a:t>Entry</a:t>
            </a:r>
            <a:r>
              <a:rPr lang="en-US" sz="800" dirty="0" smtClean="0"/>
              <a:t> </a:t>
            </a:r>
            <a:r>
              <a:rPr lang="en-US" sz="800" b="1" dirty="0" smtClean="0"/>
              <a:t>Period</a:t>
            </a:r>
            <a:r>
              <a:rPr lang="en-US" sz="800" dirty="0" smtClean="0"/>
              <a:t>").</a:t>
            </a:r>
          </a:p>
          <a:p>
            <a:pPr>
              <a:buNone/>
            </a:pPr>
            <a:endParaRPr lang="en-US" sz="800" dirty="0" smtClean="0"/>
          </a:p>
          <a:p>
            <a:pPr lvl="0">
              <a:buNone/>
            </a:pPr>
            <a:r>
              <a:rPr lang="en-US" sz="800" b="1" u="sng" dirty="0" smtClean="0"/>
              <a:t>1. Receipt of Entries and Eligibility</a:t>
            </a:r>
            <a:endParaRPr lang="en-US" sz="800" dirty="0" smtClean="0"/>
          </a:p>
          <a:p>
            <a:pPr>
              <a:buFont typeface="+mj-lt"/>
              <a:buAutoNum type="romanUcPeriod"/>
            </a:pPr>
            <a:r>
              <a:rPr lang="en-US" sz="800" dirty="0" smtClean="0"/>
              <a:t>Entry will be invited through an online entry form as available on </a:t>
            </a:r>
            <a:r>
              <a:rPr lang="en-US" sz="800" u="sng" dirty="0" smtClean="0">
                <a:hlinkClick r:id="rId2"/>
              </a:rPr>
              <a:t>http://innovationjockeys.yahoo.net/</a:t>
            </a:r>
            <a:r>
              <a:rPr lang="en-US" sz="800" u="sng" dirty="0" smtClean="0"/>
              <a:t> </a:t>
            </a:r>
            <a:r>
              <a:rPr lang="en-US" sz="800" dirty="0" smtClean="0"/>
              <a:t>(“Contest Website”) and during the Entry Period the participants need to complete the online entry form and submit it along with the original idea related to given innovation categories of ‘</a:t>
            </a:r>
            <a:r>
              <a:rPr lang="en-US" sz="800" i="1" dirty="0" smtClean="0"/>
              <a:t>Internet of Things’ </a:t>
            </a:r>
            <a:r>
              <a:rPr lang="en-US" sz="800" dirty="0" smtClean="0"/>
              <a:t>and</a:t>
            </a:r>
            <a:r>
              <a:rPr lang="en-US" sz="800" i="1" dirty="0" smtClean="0"/>
              <a:t> ‘Digital Government</a:t>
            </a:r>
            <a:r>
              <a:rPr lang="en-US" sz="800" dirty="0" smtClean="0"/>
              <a:t>’ (“Idea/s”). </a:t>
            </a:r>
          </a:p>
          <a:p>
            <a:pPr>
              <a:buFont typeface="+mj-lt"/>
              <a:buAutoNum type="romanUcPeriod"/>
            </a:pPr>
            <a:r>
              <a:rPr lang="en-US" sz="800" dirty="0" smtClean="0"/>
              <a:t>The Contest is open to all full-time undergraduate, graduate and post-graduate - students and who are 18 (eighteen) years of age or older, who otherwise meet all eligibility requirements in these Contest Rules. The participants can be either (a) an individual; or (b) teams of up to 3 (three) participants from the same college or different colleges (a "Team") provided that each member of the Team meets these eligibility criteria.</a:t>
            </a:r>
            <a:r>
              <a:rPr lang="en-US" sz="800" b="1" u="sng" dirty="0" smtClean="0"/>
              <a:t> </a:t>
            </a:r>
            <a:endParaRPr lang="en-US" sz="800" dirty="0" smtClean="0"/>
          </a:p>
          <a:p>
            <a:pPr>
              <a:buFont typeface="+mj-lt"/>
              <a:buAutoNum type="romanUcPeriod"/>
            </a:pPr>
            <a:r>
              <a:rPr lang="en-US" sz="800" dirty="0" smtClean="0"/>
              <a:t>The nomination for the Contest shall be invited from 2 (two) categories as specified on the Contest Website (“Category”). The participant shall be entitled to participate in both Categories. All Idea/materials presented must be original work, the ownership and all intellectual property rights in the same must belong to the participant.</a:t>
            </a:r>
          </a:p>
          <a:p>
            <a:pPr>
              <a:buFont typeface="+mj-lt"/>
              <a:buAutoNum type="romanUcPeriod"/>
            </a:pPr>
            <a:r>
              <a:rPr lang="en-US" sz="800" dirty="0" smtClean="0"/>
              <a:t>Entries will be accepted in English language only and the Presentations should be in ‘PPT’ or ‘PPTX’ format, in the template provided on the Contest Website and the maximum limit of the file size shall not exceed 10 (ten) MB.</a:t>
            </a:r>
          </a:p>
          <a:p>
            <a:pPr>
              <a:buFont typeface="+mj-lt"/>
              <a:buAutoNum type="romanUcPeriod"/>
            </a:pPr>
            <a:r>
              <a:rPr lang="en-US" sz="800" dirty="0" smtClean="0"/>
              <a:t>Any incomplete/inaccurate entries or entry after the Entry Period shall be invalid and any entry after the close of Entry Period may be permitted only at the discretion of Organizer.</a:t>
            </a:r>
          </a:p>
          <a:p>
            <a:pPr>
              <a:buFont typeface="+mj-lt"/>
              <a:buAutoNum type="romanUcPeriod"/>
            </a:pPr>
            <a:r>
              <a:rPr lang="en-US" sz="800" dirty="0" smtClean="0"/>
              <a:t>The right to permit or restrict participation is at the sole discretion of the Organizer. </a:t>
            </a:r>
          </a:p>
          <a:p>
            <a:pPr>
              <a:buAutoNum type="romanUcPeriod"/>
            </a:pPr>
            <a:endParaRPr lang="en-US" sz="800" dirty="0" smtClean="0"/>
          </a:p>
          <a:p>
            <a:pPr lvl="0">
              <a:buNone/>
            </a:pPr>
            <a:r>
              <a:rPr lang="en-US" sz="800" b="1" u="sng" dirty="0" smtClean="0"/>
              <a:t>2. Incorrect Information</a:t>
            </a:r>
            <a:endParaRPr lang="en-US" sz="800" dirty="0" smtClean="0"/>
          </a:p>
          <a:p>
            <a:pPr marL="346075" lvl="2" indent="-346075">
              <a:buFont typeface="+mj-lt"/>
              <a:buAutoNum type="romanUcPeriod"/>
            </a:pPr>
            <a:r>
              <a:rPr lang="en-US" sz="800" dirty="0" smtClean="0"/>
              <a:t>Organizer has the right to substantiate/audit/verify the participants’ details/information as provided in the entry form or Organizer may seek any further document, as may be required to verify the participants’ details/ information. The participant must provide all supporting details requested by the Organizer to substantiate/audit/verify the information provided in the entry form.  If such a request is made and the participant either fails or does not agree to provide the same, then the Organizer reserves the right to disqualify the participant from participation for the Contest.</a:t>
            </a:r>
          </a:p>
          <a:p>
            <a:pPr marL="346075" lvl="2" indent="-346075">
              <a:buFont typeface="+mj-lt"/>
              <a:buAutoNum type="romanUcPeriod"/>
            </a:pPr>
            <a:r>
              <a:rPr lang="en-US" sz="800" dirty="0" smtClean="0"/>
              <a:t>Determination of whether information is correct or not, rests with Organizer.</a:t>
            </a:r>
          </a:p>
          <a:p>
            <a:pPr marL="346075" lvl="2" indent="-346075">
              <a:buFont typeface="+mj-lt"/>
              <a:buAutoNum type="romanUcPeriod"/>
            </a:pPr>
            <a:r>
              <a:rPr lang="en-US" sz="800" dirty="0" smtClean="0"/>
              <a:t>If at any time, any information provided by any participant is found to be incorrect in any manner, then the participant will be disqualified for the participation for the Contest.</a:t>
            </a:r>
          </a:p>
          <a:p>
            <a:pPr marL="346075" lvl="2" indent="-346075">
              <a:buFont typeface="+mj-lt"/>
              <a:buAutoNum type="romanUcPeriod"/>
            </a:pPr>
            <a:r>
              <a:rPr lang="en-US" sz="800" dirty="0" smtClean="0"/>
              <a:t>If, after the conclusion of the Contest ceremony, any information provided by any participant is found to be incorrect in any manner, the participant will be liable to return the Contest and any monetary / non-monetary incentives provided as part of the Contest.</a:t>
            </a:r>
          </a:p>
          <a:p>
            <a:pPr>
              <a:buNone/>
            </a:pPr>
            <a:endParaRPr lang="en-US" sz="800" dirty="0" smtClean="0"/>
          </a:p>
          <a:p>
            <a:pPr lvl="0">
              <a:buNone/>
            </a:pPr>
            <a:r>
              <a:rPr lang="en-US" sz="800" b="1" u="sng" dirty="0" smtClean="0"/>
              <a:t>3. Short-listing </a:t>
            </a:r>
            <a:endParaRPr lang="en-US" sz="800" dirty="0" smtClean="0"/>
          </a:p>
          <a:p>
            <a:pPr marL="346075" lvl="2" indent="-346075">
              <a:buFont typeface="+mj-lt"/>
              <a:buAutoNum type="romanUcPeriod"/>
            </a:pPr>
            <a:r>
              <a:rPr lang="en-US" sz="800" dirty="0" smtClean="0"/>
              <a:t>Upon receiving the entries, and from a period between 20</a:t>
            </a:r>
            <a:r>
              <a:rPr lang="en-US" sz="800" baseline="30000" dirty="0" smtClean="0"/>
              <a:t>th</a:t>
            </a:r>
            <a:r>
              <a:rPr lang="en-US" sz="800" dirty="0" smtClean="0"/>
              <a:t> July to 30</a:t>
            </a:r>
            <a:r>
              <a:rPr lang="en-US" sz="800" baseline="30000" dirty="0" smtClean="0"/>
              <a:t>th</a:t>
            </a:r>
            <a:r>
              <a:rPr lang="en-US" sz="800" dirty="0" smtClean="0"/>
              <a:t> July 2014, an initial jury of the Organizer will collate the list of entries and evaluate the same based on pre-defined evaluation criteria as specified on the Contest Website to determine nominees in each Category. These short listed nominees will be submitted further for the final jury evaluation. </a:t>
            </a:r>
          </a:p>
          <a:p>
            <a:pPr marL="346075" lvl="2" indent="-346075">
              <a:buFont typeface="+mj-lt"/>
              <a:buAutoNum type="romanUcPeriod"/>
            </a:pPr>
            <a:r>
              <a:rPr lang="en-US" sz="800" dirty="0" smtClean="0"/>
              <a:t>The decision of the above short listing is binding and final on all participants.</a:t>
            </a:r>
          </a:p>
          <a:p>
            <a:pPr marL="346075" lvl="2" indent="-346075">
              <a:buFont typeface="+mj-lt"/>
              <a:buAutoNum type="romanUcPeriod"/>
            </a:pPr>
            <a:r>
              <a:rPr lang="en-US" sz="800" dirty="0" smtClean="0"/>
              <a:t>Nominees could be contacted for further relevant information for the final round of evaluation. </a:t>
            </a:r>
          </a:p>
          <a:p>
            <a:pPr marL="346075" lvl="2" indent="-346075">
              <a:buFont typeface="+mj-lt"/>
              <a:buAutoNum type="romanUcPeriod"/>
            </a:pPr>
            <a:r>
              <a:rPr lang="en-US" sz="800" dirty="0" smtClean="0"/>
              <a:t>In the event no entries in a particular or all Categories meet the eligibility criteria for the Contest, the Category could be cancelled at the discretion of the initial jury or Organizer and the decision shall be binding on all participants.</a:t>
            </a:r>
          </a:p>
          <a:p>
            <a:pPr>
              <a:buNone/>
            </a:pPr>
            <a:endParaRPr lang="en-US" sz="800" dirty="0"/>
          </a:p>
        </p:txBody>
      </p:sp>
      <p:sp>
        <p:nvSpPr>
          <p:cNvPr id="4" name="TextBox 3"/>
          <p:cNvSpPr txBox="1"/>
          <p:nvPr/>
        </p:nvSpPr>
        <p:spPr>
          <a:xfrm>
            <a:off x="7620000" y="6553200"/>
            <a:ext cx="1066800" cy="246221"/>
          </a:xfrm>
          <a:prstGeom prst="rect">
            <a:avLst/>
          </a:prstGeom>
          <a:noFill/>
        </p:spPr>
        <p:txBody>
          <a:bodyPr wrap="square" rtlCol="0">
            <a:spAutoFit/>
          </a:bodyPr>
          <a:lstStyle/>
          <a:p>
            <a:pPr algn="r"/>
            <a:r>
              <a:rPr lang="en-US" sz="1000" dirty="0" smtClean="0"/>
              <a:t>continued &gt;</a:t>
            </a:r>
            <a:endParaRPr lang="en-US" sz="10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2000" b="1" dirty="0" smtClean="0"/>
              <a:t>Choose the stage of Innovation you’ve submitted:</a:t>
            </a:r>
            <a:br>
              <a:rPr lang="en-US" sz="2000" b="1" dirty="0" smtClean="0"/>
            </a:br>
            <a:r>
              <a:rPr lang="en-US" sz="1800" i="1" dirty="0" smtClean="0"/>
              <a:t>Identify the innovation  stage by putting a black DOT under the relevant stage category listed below.  </a:t>
            </a:r>
            <a:endParaRPr lang="en-US" sz="1800" i="1" dirty="0"/>
          </a:p>
        </p:txBody>
      </p:sp>
      <p:sp>
        <p:nvSpPr>
          <p:cNvPr id="3" name="Content Placeholder 2"/>
          <p:cNvSpPr>
            <a:spLocks noGrp="1"/>
          </p:cNvSpPr>
          <p:nvPr>
            <p:ph idx="1"/>
          </p:nvPr>
        </p:nvSpPr>
        <p:spPr/>
        <p:txBody>
          <a:bodyPr/>
          <a:lstStyle/>
          <a:p>
            <a:pPr>
              <a:buNone/>
            </a:pPr>
            <a:endParaRPr lang="en-US" sz="1800" b="1" dirty="0" smtClean="0"/>
          </a:p>
          <a:p>
            <a:pPr>
              <a:buNone/>
            </a:pPr>
            <a:r>
              <a:rPr lang="en-US" sz="1800" b="1" dirty="0" smtClean="0"/>
              <a:t>	</a:t>
            </a:r>
          </a:p>
          <a:p>
            <a:pPr>
              <a:buNone/>
            </a:pPr>
            <a:endParaRPr lang="en-US" sz="1800" dirty="0" smtClean="0"/>
          </a:p>
          <a:p>
            <a:endParaRPr lang="en-US" sz="1800" b="1" dirty="0" smtClean="0"/>
          </a:p>
          <a:p>
            <a:pPr marL="0" indent="0">
              <a:buNone/>
            </a:pPr>
            <a:endParaRPr lang="en-US" sz="1800" b="1" dirty="0" smtClean="0"/>
          </a:p>
          <a:p>
            <a:r>
              <a:rPr lang="en-US" sz="1800" b="1" dirty="0" smtClean="0"/>
              <a:t>Idea: </a:t>
            </a:r>
            <a:r>
              <a:rPr lang="en-US" sz="1800" dirty="0" smtClean="0"/>
              <a:t>It is at a nascent stage where it is a thought with substantial research material or a design </a:t>
            </a:r>
          </a:p>
          <a:p>
            <a:r>
              <a:rPr lang="en-US" sz="1800" b="1" dirty="0" smtClean="0"/>
              <a:t>Prototype</a:t>
            </a:r>
            <a:r>
              <a:rPr lang="en-US" sz="1800" dirty="0" smtClean="0"/>
              <a:t>: Your idea has taken shape into a prototype/ model of your innovation </a:t>
            </a:r>
          </a:p>
          <a:p>
            <a:r>
              <a:rPr lang="en-US" sz="1800" b="1" dirty="0" smtClean="0"/>
              <a:t>Established: </a:t>
            </a:r>
            <a:r>
              <a:rPr lang="en-US" sz="1800" dirty="0" smtClean="0"/>
              <a:t>Your submission has evolved into an establishment that you’ve set up and the public is already aware of it</a:t>
            </a:r>
          </a:p>
          <a:p>
            <a:r>
              <a:rPr lang="en-US" sz="1800" b="1" dirty="0" smtClean="0"/>
              <a:t>Scaling: </a:t>
            </a:r>
            <a:r>
              <a:rPr lang="en-US" sz="1800" dirty="0" smtClean="0"/>
              <a:t>The innovation submitted has been well accepted amongst people around you and you are now in the advance stage of scaling up your innovation</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618001951"/>
              </p:ext>
            </p:extLst>
          </p:nvPr>
        </p:nvGraphicFramePr>
        <p:xfrm>
          <a:off x="838200" y="2438400"/>
          <a:ext cx="6096000" cy="741680"/>
        </p:xfrm>
        <a:graphic>
          <a:graphicData uri="http://schemas.openxmlformats.org/drawingml/2006/table">
            <a:tbl>
              <a:tblPr firstRow="1" bandRow="1">
                <a:tableStyleId>{5940675A-B579-460E-94D1-54222C63F5DA}</a:tableStyleId>
              </a:tblPr>
              <a:tblGrid>
                <a:gridCol w="1143000"/>
                <a:gridCol w="1676400"/>
                <a:gridCol w="1752600"/>
                <a:gridCol w="1524000"/>
              </a:tblGrid>
              <a:tr h="370840">
                <a:tc>
                  <a:txBody>
                    <a:bodyPr/>
                    <a:lstStyle/>
                    <a:p>
                      <a:pPr algn="ctr"/>
                      <a:r>
                        <a:rPr lang="en-US" dirty="0" smtClean="0"/>
                        <a:t>Idea</a:t>
                      </a:r>
                      <a:endParaRPr lang="en-US" dirty="0"/>
                    </a:p>
                  </a:txBody>
                  <a:tcPr/>
                </a:tc>
                <a:tc>
                  <a:txBody>
                    <a:bodyPr/>
                    <a:lstStyle/>
                    <a:p>
                      <a:pPr algn="ctr"/>
                      <a:r>
                        <a:rPr lang="en-US" dirty="0" smtClean="0"/>
                        <a:t>Prototype</a:t>
                      </a:r>
                      <a:endParaRPr lang="en-US" dirty="0"/>
                    </a:p>
                  </a:txBody>
                  <a:tcPr/>
                </a:tc>
                <a:tc>
                  <a:txBody>
                    <a:bodyPr/>
                    <a:lstStyle/>
                    <a:p>
                      <a:pPr algn="ctr"/>
                      <a:r>
                        <a:rPr lang="en-US" dirty="0" smtClean="0"/>
                        <a:t>Established</a:t>
                      </a:r>
                      <a:endParaRPr lang="en-US" dirty="0"/>
                    </a:p>
                  </a:txBody>
                  <a:tcPr/>
                </a:tc>
                <a:tc>
                  <a:txBody>
                    <a:bodyPr/>
                    <a:lstStyle/>
                    <a:p>
                      <a:pPr algn="ctr"/>
                      <a:r>
                        <a:rPr lang="en-US" dirty="0" smtClean="0"/>
                        <a:t>Scaling</a:t>
                      </a:r>
                      <a:endParaRPr lang="en-US" dirty="0"/>
                    </a:p>
                  </a:txBody>
                  <a:tcPr/>
                </a:tc>
              </a:tr>
              <a:tr h="370840">
                <a:tc>
                  <a:txBody>
                    <a:bodyPr/>
                    <a:lstStyle/>
                    <a:p>
                      <a:pPr algn="ctr"/>
                      <a:r>
                        <a:rPr lang="en-US" dirty="0" smtClean="0">
                          <a:latin typeface="Webdings" panose="05030102010509060703" pitchFamily="18" charset="2"/>
                        </a:rPr>
                        <a:t>n</a:t>
                      </a:r>
                      <a:endParaRPr lang="en-US" dirty="0">
                        <a:latin typeface="Webdings" panose="05030102010509060703"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Webdings" panose="05030102010509060703"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Webdings" panose="05030102010509060703"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Webdings" panose="05030102010509060703" pitchFamily="18" charset="2"/>
                      </a:endParaRPr>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858981"/>
            <a:ext cx="6172200" cy="990599"/>
          </a:xfrm>
        </p:spPr>
        <p:txBody>
          <a:bodyPr>
            <a:noAutofit/>
          </a:bodyPr>
          <a:lstStyle/>
          <a:p>
            <a:pPr algn="l"/>
            <a:r>
              <a:rPr lang="en-US" sz="3200" b="1" dirty="0" smtClean="0"/>
              <a:t>Important messages and check list </a:t>
            </a:r>
            <a:endParaRPr lang="en-US" sz="3200" b="1" dirty="0"/>
          </a:p>
        </p:txBody>
      </p:sp>
      <p:sp>
        <p:nvSpPr>
          <p:cNvPr id="3" name="Content Placeholder 2"/>
          <p:cNvSpPr txBox="1">
            <a:spLocks/>
          </p:cNvSpPr>
          <p:nvPr/>
        </p:nvSpPr>
        <p:spPr>
          <a:xfrm>
            <a:off x="457200" y="1981201"/>
            <a:ext cx="8229600" cy="4800599"/>
          </a:xfrm>
          <a:prstGeom prst="rect">
            <a:avLst/>
          </a:prstGeom>
          <a:ln>
            <a:noFill/>
          </a:ln>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b="1" i="1" dirty="0" smtClean="0">
              <a:solidFill>
                <a:schemeClr val="tx1"/>
              </a:solidFill>
            </a:endParaRPr>
          </a:p>
          <a:p>
            <a:pPr algn="l"/>
            <a:r>
              <a:rPr lang="en-US" b="1" i="1" dirty="0" smtClean="0">
                <a:solidFill>
                  <a:schemeClr val="tx1"/>
                </a:solidFill>
              </a:rPr>
              <a:t>Do you know that your innovation has to fall within either of two categories?</a:t>
            </a:r>
          </a:p>
          <a:p>
            <a:pPr algn="l"/>
            <a:r>
              <a:rPr lang="en-US" i="1" dirty="0" smtClean="0">
                <a:solidFill>
                  <a:schemeClr val="tx1"/>
                </a:solidFill>
              </a:rPr>
              <a:t>Please check </a:t>
            </a:r>
            <a:r>
              <a:rPr lang="en-US" i="1" dirty="0" smtClean="0">
                <a:solidFill>
                  <a:schemeClr val="tx1"/>
                </a:solidFill>
                <a:hlinkClick r:id="rId3"/>
              </a:rPr>
              <a:t>www.innovationjockeys.yahoo.net</a:t>
            </a:r>
            <a:r>
              <a:rPr lang="en-US" i="1" dirty="0" smtClean="0">
                <a:solidFill>
                  <a:schemeClr val="tx1"/>
                </a:solidFill>
              </a:rPr>
              <a:t> to understand the categories around which you have to share ideas. There are videos and useful literature explaining the concepts. </a:t>
            </a:r>
          </a:p>
          <a:p>
            <a:pPr algn="l"/>
            <a:endParaRPr lang="en-US" i="1" dirty="0" smtClean="0">
              <a:solidFill>
                <a:schemeClr val="tx1"/>
              </a:solidFill>
            </a:endParaRPr>
          </a:p>
          <a:p>
            <a:pPr algn="l"/>
            <a:r>
              <a:rPr lang="en-US" b="1" i="1" dirty="0" smtClean="0">
                <a:solidFill>
                  <a:schemeClr val="tx1"/>
                </a:solidFill>
              </a:rPr>
              <a:t>Submissions</a:t>
            </a:r>
            <a:r>
              <a:rPr lang="en-US" b="1" i="1" dirty="0" smtClean="0">
                <a:solidFill>
                  <a:schemeClr val="tx2">
                    <a:lumMod val="60000"/>
                    <a:lumOff val="40000"/>
                  </a:schemeClr>
                </a:solidFill>
              </a:rPr>
              <a:t> </a:t>
            </a:r>
            <a:endParaRPr lang="en-US" b="1" i="1" dirty="0">
              <a:solidFill>
                <a:schemeClr val="tx2">
                  <a:lumMod val="60000"/>
                  <a:lumOff val="40000"/>
                </a:schemeClr>
              </a:solidFill>
            </a:endParaRPr>
          </a:p>
          <a:p>
            <a:pPr marL="342900" indent="-342900" algn="l">
              <a:buFont typeface="+mj-lt"/>
              <a:buAutoNum type="arabicPeriod"/>
            </a:pPr>
            <a:r>
              <a:rPr lang="en-US" i="1" dirty="0">
                <a:solidFill>
                  <a:schemeClr val="tx1"/>
                </a:solidFill>
              </a:rPr>
              <a:t>Only </a:t>
            </a:r>
            <a:r>
              <a:rPr lang="en-US" i="1" dirty="0" smtClean="0">
                <a:solidFill>
                  <a:schemeClr val="tx1"/>
                </a:solidFill>
              </a:rPr>
              <a:t>submissions that </a:t>
            </a:r>
            <a:r>
              <a:rPr lang="en-US" i="1" dirty="0">
                <a:solidFill>
                  <a:schemeClr val="tx1"/>
                </a:solidFill>
              </a:rPr>
              <a:t>relate to the given innovation categories (Internet of Things and Digital </a:t>
            </a:r>
            <a:r>
              <a:rPr lang="en-US" i="1" dirty="0" smtClean="0">
                <a:solidFill>
                  <a:schemeClr val="tx1"/>
                </a:solidFill>
              </a:rPr>
              <a:t>Government) will be accepted</a:t>
            </a:r>
            <a:endParaRPr lang="en-US" i="1" dirty="0">
              <a:solidFill>
                <a:schemeClr val="tx1"/>
              </a:solidFill>
            </a:endParaRPr>
          </a:p>
          <a:p>
            <a:pPr marL="342900" indent="-342900" algn="l">
              <a:buFont typeface="+mj-lt"/>
              <a:buAutoNum type="arabicPeriod"/>
            </a:pPr>
            <a:r>
              <a:rPr lang="en-US" i="1" dirty="0">
                <a:solidFill>
                  <a:schemeClr val="tx1"/>
                </a:solidFill>
              </a:rPr>
              <a:t>Submissions must be shared </a:t>
            </a:r>
            <a:r>
              <a:rPr lang="en-US" i="1" dirty="0" smtClean="0">
                <a:solidFill>
                  <a:schemeClr val="tx1"/>
                </a:solidFill>
              </a:rPr>
              <a:t>within this presentation template </a:t>
            </a:r>
            <a:r>
              <a:rPr lang="en-US" i="1" dirty="0">
                <a:solidFill>
                  <a:schemeClr val="tx1"/>
                </a:solidFill>
              </a:rPr>
              <a:t>only</a:t>
            </a:r>
          </a:p>
          <a:p>
            <a:pPr marL="342900" indent="-342900" algn="l">
              <a:buFont typeface="+mj-lt"/>
              <a:buAutoNum type="arabicPeriod"/>
            </a:pPr>
            <a:r>
              <a:rPr lang="en-US" i="1" dirty="0">
                <a:solidFill>
                  <a:schemeClr val="tx1"/>
                </a:solidFill>
              </a:rPr>
              <a:t>Supporting videos, flash presentations or other formats can be used to support the idea, but the </a:t>
            </a:r>
            <a:r>
              <a:rPr lang="en-US" i="1" dirty="0" smtClean="0">
                <a:solidFill>
                  <a:schemeClr val="tx1"/>
                </a:solidFill>
              </a:rPr>
              <a:t>main submission </a:t>
            </a:r>
            <a:r>
              <a:rPr lang="en-US" i="1" dirty="0">
                <a:solidFill>
                  <a:schemeClr val="tx1"/>
                </a:solidFill>
              </a:rPr>
              <a:t>must come using this template </a:t>
            </a:r>
          </a:p>
          <a:p>
            <a:pPr algn="l"/>
            <a:endParaRPr lang="en-US" b="1" i="1" dirty="0" smtClean="0">
              <a:solidFill>
                <a:schemeClr val="tx2">
                  <a:lumMod val="60000"/>
                  <a:lumOff val="40000"/>
                </a:schemeClr>
              </a:solidFill>
            </a:endParaRPr>
          </a:p>
          <a:p>
            <a:pPr algn="l"/>
            <a:r>
              <a:rPr lang="en-US" b="1" i="1" dirty="0" smtClean="0">
                <a:solidFill>
                  <a:schemeClr val="tx1"/>
                </a:solidFill>
              </a:rPr>
              <a:t>Prizes </a:t>
            </a:r>
            <a:r>
              <a:rPr lang="en-US" b="1" i="1" dirty="0">
                <a:solidFill>
                  <a:schemeClr val="tx1"/>
                </a:solidFill>
              </a:rPr>
              <a:t>and important timelines </a:t>
            </a:r>
          </a:p>
          <a:p>
            <a:pPr algn="l"/>
            <a:r>
              <a:rPr lang="en-US" i="1" dirty="0" smtClean="0">
                <a:solidFill>
                  <a:schemeClr val="tx1"/>
                </a:solidFill>
              </a:rPr>
              <a:t>There are prizes at each stage, so start the thought process in time and share submissions early to get lucky and achieve recognition for your idea</a:t>
            </a:r>
          </a:p>
          <a:p>
            <a:pPr marL="800100" lvl="1" indent="-342900" algn="l">
              <a:buFont typeface="Wingdings" panose="05000000000000000000" pitchFamily="2" charset="2"/>
              <a:buChar char="ü"/>
            </a:pPr>
            <a:r>
              <a:rPr lang="en-US" i="1" dirty="0" smtClean="0">
                <a:solidFill>
                  <a:schemeClr val="tx1"/>
                </a:solidFill>
              </a:rPr>
              <a:t>Innovation of the month</a:t>
            </a:r>
          </a:p>
          <a:p>
            <a:pPr marL="800100" lvl="1" indent="-342900" algn="l">
              <a:buFont typeface="Wingdings" panose="05000000000000000000" pitchFamily="2" charset="2"/>
              <a:buChar char="ü"/>
            </a:pPr>
            <a:r>
              <a:rPr lang="en-US" i="1" dirty="0" smtClean="0">
                <a:solidFill>
                  <a:schemeClr val="tx1"/>
                </a:solidFill>
              </a:rPr>
              <a:t>Best idea in each category</a:t>
            </a:r>
          </a:p>
          <a:p>
            <a:pPr marL="800100" lvl="1" indent="-342900" algn="l">
              <a:buFont typeface="Wingdings" panose="05000000000000000000" pitchFamily="2" charset="2"/>
              <a:buChar char="ü"/>
            </a:pPr>
            <a:r>
              <a:rPr lang="en-US" i="1" dirty="0" smtClean="0">
                <a:solidFill>
                  <a:schemeClr val="tx1"/>
                </a:solidFill>
              </a:rPr>
              <a:t>Grand prize winner</a:t>
            </a:r>
            <a:endParaRPr lang="en-US" i="1"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1275"/>
            <a:ext cx="6324600" cy="1371600"/>
          </a:xfrm>
        </p:spPr>
        <p:txBody>
          <a:bodyPr>
            <a:noAutofit/>
          </a:bodyPr>
          <a:lstStyle/>
          <a:p>
            <a:pPr algn="l"/>
            <a:r>
              <a:rPr lang="en-US" sz="3200" b="1" dirty="0" err="1" smtClean="0"/>
              <a:t>Summarise</a:t>
            </a:r>
            <a:r>
              <a:rPr lang="en-US" sz="3200" b="1" dirty="0" smtClean="0"/>
              <a:t> your innovation</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2582295074"/>
              </p:ext>
            </p:extLst>
          </p:nvPr>
        </p:nvGraphicFramePr>
        <p:xfrm>
          <a:off x="533400" y="1752600"/>
          <a:ext cx="8077200" cy="4312920"/>
        </p:xfrm>
        <a:graphic>
          <a:graphicData uri="http://schemas.openxmlformats.org/drawingml/2006/table">
            <a:tbl>
              <a:tblPr firstRow="1" bandRow="1">
                <a:tableStyleId>{5940675A-B579-460E-94D1-54222C63F5DA}</a:tableStyleId>
              </a:tblPr>
              <a:tblGrid>
                <a:gridCol w="2692400"/>
                <a:gridCol w="5384800"/>
              </a:tblGrid>
              <a:tr h="381000">
                <a:tc gridSpan="2">
                  <a:txBody>
                    <a:bodyPr/>
                    <a:lstStyle/>
                    <a:p>
                      <a:pPr lvl="0" algn="l"/>
                      <a:endParaRPr lang="en-US" sz="1800" dirty="0" smtClean="0">
                        <a:solidFill>
                          <a:schemeClr val="tx1"/>
                        </a:solidFill>
                      </a:endParaRPr>
                    </a:p>
                  </a:txBody>
                  <a:tcPr/>
                </a:tc>
                <a:tc hMerge="1">
                  <a:txBody>
                    <a:bodyPr/>
                    <a:lstStyle/>
                    <a:p>
                      <a:endParaRPr lang="en-US"/>
                    </a:p>
                  </a:txBody>
                  <a:tcPr/>
                </a:tc>
              </a:tr>
              <a:tr h="189137">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endParaRPr>
                    </a:p>
                  </a:txBody>
                  <a:tcPr/>
                </a:tc>
                <a:tc hMerge="1">
                  <a:txBody>
                    <a:bodyPr/>
                    <a:lstStyle/>
                    <a:p>
                      <a:endParaRPr lang="en-US" sz="1100"/>
                    </a:p>
                  </a:txBody>
                  <a:tcPr/>
                </a:tc>
              </a:tr>
              <a:tr h="0">
                <a:tc>
                  <a:txBody>
                    <a:bodyPr/>
                    <a:lstStyle/>
                    <a:p>
                      <a:pPr algn="l"/>
                      <a:r>
                        <a:rPr lang="en-US" sz="1800" b="0" dirty="0" smtClean="0"/>
                        <a:t>Category name </a:t>
                      </a:r>
                      <a:endParaRPr lang="en-US" sz="1800" b="0" dirty="0">
                        <a:solidFill>
                          <a:schemeClr val="tx1"/>
                        </a:solidFill>
                      </a:endParaRPr>
                    </a:p>
                  </a:txBody>
                  <a:tcPr/>
                </a:tc>
                <a:tc>
                  <a:txBody>
                    <a:bodyPr/>
                    <a:lstStyle/>
                    <a:p>
                      <a:pPr algn="l"/>
                      <a:r>
                        <a:rPr lang="en-US" sz="1800" b="0" dirty="0" smtClean="0"/>
                        <a:t>Explanation </a:t>
                      </a:r>
                      <a:endParaRPr lang="en-US" sz="1800" b="0" dirty="0">
                        <a:solidFill>
                          <a:schemeClr val="tx1"/>
                        </a:solidFill>
                      </a:endParaRPr>
                    </a:p>
                  </a:txBody>
                  <a:tcPr/>
                </a:tc>
              </a:tr>
              <a:tr h="164369">
                <a:tc>
                  <a:txBody>
                    <a:bodyPr/>
                    <a:lstStyle/>
                    <a:p>
                      <a:pPr algn="l"/>
                      <a:r>
                        <a:rPr lang="en-US" sz="1800" b="0" dirty="0" smtClean="0"/>
                        <a:t>Digital</a:t>
                      </a:r>
                      <a:r>
                        <a:rPr lang="en-US" sz="1800" b="0" baseline="0" dirty="0" smtClean="0"/>
                        <a:t> </a:t>
                      </a:r>
                      <a:r>
                        <a:rPr lang="en-US" sz="1800" b="0" baseline="0" smtClean="0"/>
                        <a:t>Government </a:t>
                      </a:r>
                      <a:endParaRPr lang="en-US" sz="1800" b="0" dirty="0">
                        <a:solidFill>
                          <a:schemeClr val="tx1"/>
                        </a:solidFill>
                      </a:endParaRPr>
                    </a:p>
                  </a:txBody>
                  <a:tcPr/>
                </a:tc>
                <a:tc>
                  <a:txBody>
                    <a:bodyPr/>
                    <a:lstStyle/>
                    <a:p>
                      <a:pPr algn="just"/>
                      <a:r>
                        <a:rPr lang="en-US" sz="1800" b="0" i="1" kern="1200" dirty="0" smtClean="0">
                          <a:solidFill>
                            <a:schemeClr val="tx1"/>
                          </a:solidFill>
                          <a:effectLst/>
                          <a:latin typeface="+mn-lt"/>
                          <a:ea typeface="+mn-ea"/>
                          <a:cs typeface="+mn-cs"/>
                        </a:rPr>
                        <a:t>The system</a:t>
                      </a:r>
                      <a:r>
                        <a:rPr lang="en-US" sz="1800" b="0" i="1" kern="1200" baseline="0" dirty="0" smtClean="0">
                          <a:solidFill>
                            <a:schemeClr val="tx1"/>
                          </a:solidFill>
                          <a:effectLst/>
                          <a:latin typeface="+mn-lt"/>
                          <a:ea typeface="+mn-ea"/>
                          <a:cs typeface="+mn-cs"/>
                        </a:rPr>
                        <a:t> constitutes two major functions. Automated ticketing and tracking of buses using RFID technology which </a:t>
                      </a:r>
                      <a:r>
                        <a:rPr lang="en-US" sz="1800" b="0" i="1" kern="1200" dirty="0" smtClean="0">
                          <a:solidFill>
                            <a:schemeClr val="tx1"/>
                          </a:solidFill>
                          <a:effectLst/>
                          <a:latin typeface="+mn-lt"/>
                          <a:ea typeface="+mn-ea"/>
                          <a:cs typeface="+mn-cs"/>
                        </a:rPr>
                        <a:t>is more efficient, sophisticated and user friendly. The important</a:t>
                      </a:r>
                      <a:r>
                        <a:rPr lang="en-US" sz="1800" b="0" i="1" kern="1200" baseline="0" dirty="0" smtClean="0">
                          <a:solidFill>
                            <a:schemeClr val="tx1"/>
                          </a:solidFill>
                          <a:effectLst/>
                          <a:latin typeface="+mn-lt"/>
                          <a:ea typeface="+mn-ea"/>
                          <a:cs typeface="+mn-cs"/>
                        </a:rPr>
                        <a:t> drawback that we are looking to overcome is the tedious job of issuing tickets and there by preventing people from deceiving government and improve the efficient usage of resources. </a:t>
                      </a:r>
                      <a:r>
                        <a:rPr lang="en-US" sz="1800" b="0" i="1" kern="1200" dirty="0" smtClean="0">
                          <a:solidFill>
                            <a:schemeClr val="tx1"/>
                          </a:solidFill>
                          <a:effectLst/>
                          <a:latin typeface="+mn-lt"/>
                          <a:ea typeface="+mn-ea"/>
                          <a:cs typeface="+mn-cs"/>
                        </a:rPr>
                        <a:t>The system</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is</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designed</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to</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be</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cost</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effective</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deployable </a:t>
                      </a:r>
                      <a:r>
                        <a:rPr lang="en-US" sz="1800" b="0" i="1" kern="1200" dirty="0" smtClean="0">
                          <a:solidFill>
                            <a:schemeClr val="tx1"/>
                          </a:solidFill>
                          <a:effectLst/>
                          <a:latin typeface="+mn-lt"/>
                          <a:ea typeface="+mn-ea"/>
                          <a:cs typeface="+mn-cs"/>
                        </a:rPr>
                        <a:t>on short term but open for easy extension.</a:t>
                      </a:r>
                    </a:p>
                    <a:p>
                      <a:pPr algn="l"/>
                      <a:endParaRPr lang="en-US" sz="1800" b="0" kern="1200" dirty="0">
                        <a:solidFill>
                          <a:schemeClr val="tx1"/>
                        </a:solidFill>
                        <a:effectLst/>
                        <a:latin typeface="+mn-lt"/>
                        <a:ea typeface="+mn-ea"/>
                        <a:cs typeface="+mn-cs"/>
                      </a:endParaRPr>
                    </a:p>
                  </a:txBody>
                  <a:tcPr/>
                </a:tc>
              </a:tr>
              <a:tr h="1643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endParaRPr>
                    </a:p>
                  </a:txBody>
                  <a:tcPr/>
                </a:tc>
                <a:tc>
                  <a:txBody>
                    <a:bodyPr/>
                    <a:lstStyle/>
                    <a:p>
                      <a:endParaRPr lang="en-US" sz="1800" dirty="0">
                        <a:solidFill>
                          <a:schemeClr val="tx1"/>
                        </a:solidFill>
                      </a:endParaRPr>
                    </a:p>
                  </a:txBody>
                  <a:tcPr/>
                </a:tc>
              </a:tr>
            </a:tbl>
          </a:graphicData>
        </a:graphic>
      </p:graphicFrame>
      <p:sp>
        <p:nvSpPr>
          <p:cNvPr id="3" name="TextBox 2"/>
          <p:cNvSpPr txBox="1"/>
          <p:nvPr/>
        </p:nvSpPr>
        <p:spPr>
          <a:xfrm>
            <a:off x="419436" y="6248400"/>
            <a:ext cx="2171364" cy="369332"/>
          </a:xfrm>
          <a:prstGeom prst="rect">
            <a:avLst/>
          </a:prstGeom>
          <a:noFill/>
        </p:spPr>
        <p:txBody>
          <a:bodyPr wrap="none" rtlCol="0">
            <a:spAutoFit/>
          </a:bodyPr>
          <a:lstStyle/>
          <a:p>
            <a:r>
              <a:rPr lang="en-US" dirty="0" smtClean="0"/>
              <a:t>Maximum points: 10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Compelling need for the innovation</a:t>
            </a:r>
            <a:endParaRPr lang="en-US" sz="3200" dirty="0"/>
          </a:p>
        </p:txBody>
      </p:sp>
      <p:sp>
        <p:nvSpPr>
          <p:cNvPr id="3" name="Content Placeholder 2"/>
          <p:cNvSpPr>
            <a:spLocks noGrp="1"/>
          </p:cNvSpPr>
          <p:nvPr>
            <p:ph idx="1"/>
          </p:nvPr>
        </p:nvSpPr>
        <p:spPr>
          <a:xfrm>
            <a:off x="457200" y="1752601"/>
            <a:ext cx="8229600" cy="4724400"/>
          </a:xfrm>
          <a:ln>
            <a:noFill/>
          </a:ln>
        </p:spPr>
        <p:txBody>
          <a:bodyPr>
            <a:normAutofit/>
          </a:bodyPr>
          <a:lstStyle/>
          <a:p>
            <a:pPr>
              <a:buFont typeface="Wingdings" charset="2"/>
              <a:buChar char="Ø"/>
            </a:pPr>
            <a:r>
              <a:rPr lang="en-US" i="1" dirty="0" smtClean="0"/>
              <a:t>The </a:t>
            </a:r>
            <a:r>
              <a:rPr lang="en-US" i="1" dirty="0"/>
              <a:t>present ticketing system in public transport is tedious and has many drawbacks , such as malfunction ,malicious arguments among public and also many people travel without paying .All these lead to unnecessary wastage of time and </a:t>
            </a:r>
            <a:r>
              <a:rPr lang="en-US" i="1" dirty="0" smtClean="0"/>
              <a:t>resources.</a:t>
            </a:r>
          </a:p>
          <a:p>
            <a:pPr>
              <a:buFont typeface="Wingdings" charset="2"/>
              <a:buChar char="Ø"/>
            </a:pPr>
            <a:endParaRPr lang="en-US" i="1" dirty="0" smtClean="0"/>
          </a:p>
          <a:p>
            <a:pPr>
              <a:buFont typeface="Wingdings" charset="2"/>
              <a:buChar char="Ø"/>
            </a:pPr>
            <a:r>
              <a:rPr lang="en-US" b="1" i="1" dirty="0" smtClean="0"/>
              <a:t> </a:t>
            </a:r>
            <a:r>
              <a:rPr lang="en-US" i="1" dirty="0"/>
              <a:t>Also no prior notification of arrival and departure of transports are available creating a lot of confusion among passengers. The tracking and automated ticketing system </a:t>
            </a:r>
            <a:r>
              <a:rPr lang="en-US" i="1" dirty="0" smtClean="0"/>
              <a:t>can </a:t>
            </a:r>
            <a:r>
              <a:rPr lang="en-US" i="1" dirty="0"/>
              <a:t>be merged to solve the prevailing </a:t>
            </a:r>
            <a:r>
              <a:rPr lang="en-US" i="1" dirty="0" smtClean="0"/>
              <a:t>problems</a:t>
            </a:r>
          </a:p>
          <a:p>
            <a:pPr marL="0" indent="0">
              <a:buNone/>
            </a:pPr>
            <a:r>
              <a:rPr lang="en-US" i="1" dirty="0" smtClean="0"/>
              <a:t> </a:t>
            </a:r>
          </a:p>
          <a:p>
            <a:pPr>
              <a:buFont typeface="Wingdings" charset="2"/>
              <a:buChar char="Ø"/>
            </a:pPr>
            <a:r>
              <a:rPr lang="en-US" dirty="0" smtClean="0"/>
              <a:t> </a:t>
            </a:r>
            <a:r>
              <a:rPr lang="en-US" i="1" dirty="0" smtClean="0"/>
              <a:t>RFID based tickets is proposed </a:t>
            </a:r>
            <a:r>
              <a:rPr lang="en-US" i="1" dirty="0"/>
              <a:t>as it is low cost ,easy operation ,portability, durability, reliability and very user friendly</a:t>
            </a:r>
            <a:r>
              <a:rPr lang="en-US" i="1" dirty="0" smtClean="0"/>
              <a:t>.</a:t>
            </a:r>
            <a:r>
              <a:rPr lang="en-US" i="1" dirty="0"/>
              <a:t>	</a:t>
            </a:r>
            <a:r>
              <a:rPr lang="en-US" i="1" dirty="0" smtClean="0"/>
              <a:t> </a:t>
            </a:r>
          </a:p>
          <a:p>
            <a:pPr>
              <a:buFont typeface="Wingdings" charset="2"/>
              <a:buChar char="Ø"/>
            </a:pPr>
            <a:endParaRPr lang="en-US" i="1" dirty="0" smtClean="0"/>
          </a:p>
        </p:txBody>
      </p:sp>
      <p:sp>
        <p:nvSpPr>
          <p:cNvPr id="4" name="TextBox 3"/>
          <p:cNvSpPr txBox="1"/>
          <p:nvPr/>
        </p:nvSpPr>
        <p:spPr>
          <a:xfrm>
            <a:off x="419436" y="6248400"/>
            <a:ext cx="2171364" cy="369332"/>
          </a:xfrm>
          <a:prstGeom prst="rect">
            <a:avLst/>
          </a:prstGeom>
          <a:noFill/>
        </p:spPr>
        <p:txBody>
          <a:bodyPr wrap="none" rtlCol="0">
            <a:spAutoFit/>
          </a:bodyPr>
          <a:lstStyle/>
          <a:p>
            <a:r>
              <a:rPr lang="en-US" dirty="0" smtClean="0"/>
              <a:t>Maximum points: 30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Solution</a:t>
            </a:r>
            <a:r>
              <a:rPr lang="en-US" dirty="0" smtClean="0"/>
              <a:t> </a:t>
            </a:r>
            <a:endParaRPr lang="en-US" dirty="0"/>
          </a:p>
        </p:txBody>
      </p:sp>
      <p:sp>
        <p:nvSpPr>
          <p:cNvPr id="3" name="Content Placeholder 2"/>
          <p:cNvSpPr>
            <a:spLocks noGrp="1"/>
          </p:cNvSpPr>
          <p:nvPr>
            <p:ph idx="1"/>
          </p:nvPr>
        </p:nvSpPr>
        <p:spPr>
          <a:xfrm>
            <a:off x="381000" y="1371600"/>
            <a:ext cx="8382000" cy="5334000"/>
          </a:xfrm>
        </p:spPr>
        <p:txBody>
          <a:bodyPr/>
          <a:lstStyle/>
          <a:p>
            <a:pPr algn="just"/>
            <a:r>
              <a:rPr lang="en-US" i="1" dirty="0"/>
              <a:t>The proposed system has two functions automated ticketing along with bus tracking system</a:t>
            </a:r>
            <a:r>
              <a:rPr lang="en-US" i="1" dirty="0" smtClean="0"/>
              <a:t>.</a:t>
            </a:r>
          </a:p>
          <a:p>
            <a:pPr algn="just"/>
            <a:r>
              <a:rPr lang="en-US" i="1" dirty="0" smtClean="0"/>
              <a:t>Firstly </a:t>
            </a:r>
            <a:r>
              <a:rPr lang="en-US" i="1" dirty="0" smtClean="0"/>
              <a:t>let </a:t>
            </a:r>
            <a:r>
              <a:rPr lang="en-US" i="1" dirty="0"/>
              <a:t>us consider </a:t>
            </a:r>
            <a:r>
              <a:rPr lang="en-US" b="1" i="1" dirty="0"/>
              <a:t>automated ticketing</a:t>
            </a:r>
            <a:r>
              <a:rPr lang="en-US" i="1" dirty="0"/>
              <a:t>. Each passenger will be given a RFID tag unique to their </a:t>
            </a:r>
            <a:r>
              <a:rPr lang="en-US" i="1" dirty="0" smtClean="0"/>
              <a:t>identity</a:t>
            </a:r>
            <a:r>
              <a:rPr lang="en-US" i="1" dirty="0" smtClean="0"/>
              <a:t>.</a:t>
            </a:r>
            <a:r>
              <a:rPr lang="en-US" b="1" i="1" dirty="0" smtClean="0"/>
              <a:t> </a:t>
            </a:r>
            <a:r>
              <a:rPr lang="en-US" i="1" dirty="0"/>
              <a:t>In the particular card personal details like name, address ,phone number will be stored and also </a:t>
            </a:r>
            <a:r>
              <a:rPr lang="en-US" i="1" dirty="0" smtClean="0"/>
              <a:t>along with </a:t>
            </a:r>
            <a:r>
              <a:rPr lang="en-US" i="1" dirty="0"/>
              <a:t>this a account information is stored in the </a:t>
            </a:r>
            <a:r>
              <a:rPr lang="en-US" i="1" dirty="0" smtClean="0"/>
              <a:t>card</a:t>
            </a:r>
            <a:r>
              <a:rPr lang="en-US" i="1" dirty="0" smtClean="0"/>
              <a:t>. The </a:t>
            </a:r>
            <a:r>
              <a:rPr lang="en-US" i="1" dirty="0"/>
              <a:t>card is rechargeable from certain </a:t>
            </a:r>
            <a:r>
              <a:rPr lang="en-US" i="1" dirty="0" smtClean="0"/>
              <a:t>electronic</a:t>
            </a:r>
            <a:r>
              <a:rPr lang="en-US" i="1" dirty="0"/>
              <a:t> </a:t>
            </a:r>
            <a:r>
              <a:rPr lang="en-US" i="1" dirty="0" smtClean="0"/>
              <a:t>booths</a:t>
            </a:r>
            <a:r>
              <a:rPr lang="en-US" i="1" dirty="0"/>
              <a:t> </a:t>
            </a:r>
            <a:r>
              <a:rPr lang="en-US" i="1" dirty="0" smtClean="0"/>
              <a:t>placed</a:t>
            </a:r>
            <a:r>
              <a:rPr lang="en-US" i="1" dirty="0"/>
              <a:t> </a:t>
            </a:r>
            <a:r>
              <a:rPr lang="en-US" i="1" dirty="0" smtClean="0"/>
              <a:t>at</a:t>
            </a:r>
            <a:r>
              <a:rPr lang="en-US" i="1" dirty="0"/>
              <a:t> </a:t>
            </a:r>
            <a:r>
              <a:rPr lang="en-US" i="1" dirty="0" smtClean="0"/>
              <a:t>certain</a:t>
            </a:r>
            <a:r>
              <a:rPr lang="en-US" i="1" dirty="0"/>
              <a:t> </a:t>
            </a:r>
            <a:r>
              <a:rPr lang="en-US" i="1" dirty="0" smtClean="0"/>
              <a:t>locations</a:t>
            </a:r>
            <a:r>
              <a:rPr lang="en-US" i="1" dirty="0"/>
              <a:t> </a:t>
            </a:r>
            <a:r>
              <a:rPr lang="en-US" i="1" dirty="0" smtClean="0"/>
              <a:t>of</a:t>
            </a:r>
            <a:r>
              <a:rPr lang="en-US" i="1" dirty="0"/>
              <a:t> </a:t>
            </a:r>
            <a:r>
              <a:rPr lang="en-US" i="1" dirty="0" smtClean="0"/>
              <a:t>the</a:t>
            </a:r>
            <a:r>
              <a:rPr lang="en-US" i="1" dirty="0"/>
              <a:t> </a:t>
            </a:r>
            <a:r>
              <a:rPr lang="en-US" i="1" dirty="0" smtClean="0"/>
              <a:t>city. Each bus will</a:t>
            </a:r>
            <a:r>
              <a:rPr lang="en-US" i="1" dirty="0"/>
              <a:t> </a:t>
            </a:r>
            <a:r>
              <a:rPr lang="en-US" i="1" dirty="0" smtClean="0"/>
              <a:t>have</a:t>
            </a:r>
            <a:r>
              <a:rPr lang="en-US" i="1" dirty="0"/>
              <a:t> </a:t>
            </a:r>
            <a:r>
              <a:rPr lang="en-US" i="1" dirty="0" smtClean="0"/>
              <a:t>RFID</a:t>
            </a:r>
            <a:r>
              <a:rPr lang="en-US" i="1" dirty="0"/>
              <a:t> </a:t>
            </a:r>
            <a:r>
              <a:rPr lang="en-US" i="1" dirty="0" smtClean="0"/>
              <a:t>scanners</a:t>
            </a:r>
            <a:r>
              <a:rPr lang="en-US" i="1" dirty="0"/>
              <a:t> </a:t>
            </a:r>
            <a:r>
              <a:rPr lang="en-US" i="1" dirty="0" smtClean="0"/>
              <a:t>attached</a:t>
            </a:r>
            <a:r>
              <a:rPr lang="en-US" i="1" dirty="0"/>
              <a:t> </a:t>
            </a:r>
            <a:r>
              <a:rPr lang="en-US" i="1" dirty="0" smtClean="0"/>
              <a:t>at</a:t>
            </a:r>
            <a:r>
              <a:rPr lang="en-US" i="1" dirty="0"/>
              <a:t> </a:t>
            </a:r>
            <a:r>
              <a:rPr lang="en-US" i="1" dirty="0" smtClean="0"/>
              <a:t>the</a:t>
            </a:r>
            <a:r>
              <a:rPr lang="en-US" i="1" dirty="0"/>
              <a:t> </a:t>
            </a:r>
            <a:r>
              <a:rPr lang="en-US" i="1" dirty="0" smtClean="0"/>
              <a:t>entrance and</a:t>
            </a:r>
            <a:r>
              <a:rPr lang="en-US" i="1" dirty="0"/>
              <a:t> </a:t>
            </a:r>
            <a:r>
              <a:rPr lang="en-US" i="1" dirty="0" smtClean="0"/>
              <a:t>exit</a:t>
            </a:r>
            <a:r>
              <a:rPr lang="en-US" i="1" dirty="0"/>
              <a:t> </a:t>
            </a:r>
            <a:r>
              <a:rPr lang="en-US" i="1" dirty="0" smtClean="0"/>
              <a:t>doors</a:t>
            </a:r>
            <a:r>
              <a:rPr lang="en-US" i="1" dirty="0"/>
              <a:t> </a:t>
            </a:r>
            <a:r>
              <a:rPr lang="en-US" i="1" dirty="0" smtClean="0"/>
              <a:t>the passengers are</a:t>
            </a:r>
            <a:r>
              <a:rPr lang="en-US" i="1" dirty="0"/>
              <a:t> </a:t>
            </a:r>
            <a:r>
              <a:rPr lang="en-US" i="1" dirty="0" smtClean="0"/>
              <a:t>supposed</a:t>
            </a:r>
            <a:r>
              <a:rPr lang="en-US" i="1" dirty="0"/>
              <a:t> </a:t>
            </a:r>
            <a:r>
              <a:rPr lang="en-US" i="1" dirty="0" smtClean="0"/>
              <a:t>to scan</a:t>
            </a:r>
            <a:r>
              <a:rPr lang="en-US" i="1" dirty="0"/>
              <a:t> </a:t>
            </a:r>
            <a:r>
              <a:rPr lang="en-US" i="1" dirty="0" smtClean="0"/>
              <a:t>their</a:t>
            </a:r>
            <a:r>
              <a:rPr lang="en-US" i="1" dirty="0"/>
              <a:t> </a:t>
            </a:r>
            <a:r>
              <a:rPr lang="en-US" i="1" dirty="0" smtClean="0"/>
              <a:t>RFID</a:t>
            </a:r>
            <a:r>
              <a:rPr lang="en-US" i="1" dirty="0"/>
              <a:t> </a:t>
            </a:r>
            <a:r>
              <a:rPr lang="en-US" i="1" dirty="0" smtClean="0"/>
              <a:t>cards</a:t>
            </a:r>
            <a:r>
              <a:rPr lang="en-US" i="1" dirty="0"/>
              <a:t> </a:t>
            </a:r>
            <a:r>
              <a:rPr lang="en-US" i="1" dirty="0" smtClean="0"/>
              <a:t>while</a:t>
            </a:r>
            <a:r>
              <a:rPr lang="en-US" i="1" dirty="0"/>
              <a:t> </a:t>
            </a:r>
            <a:r>
              <a:rPr lang="en-US" i="1" dirty="0" smtClean="0"/>
              <a:t>boarding</a:t>
            </a:r>
            <a:r>
              <a:rPr lang="en-US" i="1" dirty="0"/>
              <a:t> </a:t>
            </a:r>
            <a:r>
              <a:rPr lang="en-US" i="1" dirty="0" smtClean="0"/>
              <a:t>and</a:t>
            </a:r>
            <a:r>
              <a:rPr lang="en-US" i="1" dirty="0"/>
              <a:t> </a:t>
            </a:r>
            <a:r>
              <a:rPr lang="en-US" i="1" dirty="0" smtClean="0"/>
              <a:t>while</a:t>
            </a:r>
            <a:r>
              <a:rPr lang="en-US" i="1" dirty="0"/>
              <a:t> </a:t>
            </a:r>
            <a:r>
              <a:rPr lang="en-US" i="1" dirty="0" smtClean="0"/>
              <a:t>exiting</a:t>
            </a:r>
            <a:r>
              <a:rPr lang="en-US" i="1" dirty="0"/>
              <a:t> </a:t>
            </a:r>
            <a:r>
              <a:rPr lang="en-US" i="1" dirty="0" smtClean="0"/>
              <a:t>from</a:t>
            </a:r>
            <a:r>
              <a:rPr lang="en-US" i="1" dirty="0"/>
              <a:t> </a:t>
            </a:r>
            <a:r>
              <a:rPr lang="en-US" i="1" dirty="0" smtClean="0"/>
              <a:t>the</a:t>
            </a:r>
            <a:r>
              <a:rPr lang="en-US" i="1" dirty="0"/>
              <a:t> </a:t>
            </a:r>
            <a:r>
              <a:rPr lang="en-US" i="1" dirty="0" smtClean="0"/>
              <a:t>bus. As soon</a:t>
            </a:r>
            <a:r>
              <a:rPr lang="en-US" i="1" dirty="0"/>
              <a:t> </a:t>
            </a:r>
            <a:r>
              <a:rPr lang="en-US" i="1" dirty="0" smtClean="0"/>
              <a:t>as the</a:t>
            </a:r>
            <a:r>
              <a:rPr lang="en-US" i="1" dirty="0"/>
              <a:t> </a:t>
            </a:r>
            <a:r>
              <a:rPr lang="en-US" i="1" dirty="0" smtClean="0"/>
              <a:t>passenger</a:t>
            </a:r>
            <a:r>
              <a:rPr lang="en-US" i="1" dirty="0"/>
              <a:t> </a:t>
            </a:r>
            <a:r>
              <a:rPr lang="en-US" i="1" dirty="0" smtClean="0"/>
              <a:t>scans his</a:t>
            </a:r>
            <a:r>
              <a:rPr lang="en-US" i="1" dirty="0"/>
              <a:t> </a:t>
            </a:r>
            <a:r>
              <a:rPr lang="en-US" i="1" dirty="0" smtClean="0"/>
              <a:t>card</a:t>
            </a:r>
            <a:r>
              <a:rPr lang="en-US" i="1" dirty="0"/>
              <a:t> </a:t>
            </a:r>
            <a:r>
              <a:rPr lang="en-US" i="1" dirty="0" smtClean="0"/>
              <a:t>while</a:t>
            </a:r>
            <a:r>
              <a:rPr lang="en-US" i="1" dirty="0"/>
              <a:t> </a:t>
            </a:r>
            <a:r>
              <a:rPr lang="en-US" i="1" dirty="0" smtClean="0"/>
              <a:t>boarding his</a:t>
            </a:r>
            <a:r>
              <a:rPr lang="en-US" i="1" dirty="0"/>
              <a:t> </a:t>
            </a:r>
            <a:r>
              <a:rPr lang="en-US" i="1" dirty="0" smtClean="0"/>
              <a:t>unique</a:t>
            </a:r>
            <a:r>
              <a:rPr lang="en-US" i="1" dirty="0"/>
              <a:t> </a:t>
            </a:r>
            <a:r>
              <a:rPr lang="en-US" i="1" dirty="0" smtClean="0"/>
              <a:t>id</a:t>
            </a:r>
            <a:r>
              <a:rPr lang="en-US" i="1" dirty="0"/>
              <a:t> </a:t>
            </a:r>
            <a:r>
              <a:rPr lang="en-US" i="1" dirty="0" smtClean="0"/>
              <a:t>number</a:t>
            </a:r>
            <a:r>
              <a:rPr lang="en-US" i="1" dirty="0"/>
              <a:t> </a:t>
            </a:r>
            <a:r>
              <a:rPr lang="en-US" i="1" dirty="0" smtClean="0"/>
              <a:t>is</a:t>
            </a:r>
            <a:r>
              <a:rPr lang="en-US" i="1" dirty="0"/>
              <a:t> </a:t>
            </a:r>
            <a:r>
              <a:rPr lang="en-US" i="1" dirty="0" smtClean="0"/>
              <a:t>stored</a:t>
            </a:r>
            <a:r>
              <a:rPr lang="en-US" i="1" dirty="0"/>
              <a:t> </a:t>
            </a:r>
            <a:r>
              <a:rPr lang="en-US" i="1" dirty="0" smtClean="0"/>
              <a:t>and</a:t>
            </a:r>
            <a:r>
              <a:rPr lang="en-US" i="1" dirty="0"/>
              <a:t> </a:t>
            </a:r>
            <a:r>
              <a:rPr lang="en-US" i="1" dirty="0" smtClean="0"/>
              <a:t>location</a:t>
            </a:r>
            <a:r>
              <a:rPr lang="en-US" i="1" dirty="0"/>
              <a:t> </a:t>
            </a:r>
            <a:r>
              <a:rPr lang="en-US" i="1" dirty="0" smtClean="0"/>
              <a:t>is</a:t>
            </a:r>
            <a:r>
              <a:rPr lang="en-US" i="1" dirty="0"/>
              <a:t> </a:t>
            </a:r>
            <a:r>
              <a:rPr lang="en-US" i="1" dirty="0" smtClean="0"/>
              <a:t>noted</a:t>
            </a:r>
            <a:r>
              <a:rPr lang="en-US" i="1" dirty="0"/>
              <a:t> </a:t>
            </a:r>
            <a:r>
              <a:rPr lang="en-US" i="1" dirty="0" smtClean="0"/>
              <a:t>in</a:t>
            </a:r>
            <a:r>
              <a:rPr lang="en-US" i="1" dirty="0"/>
              <a:t> </a:t>
            </a:r>
            <a:r>
              <a:rPr lang="en-US" i="1" dirty="0" smtClean="0"/>
              <a:t>the</a:t>
            </a:r>
            <a:r>
              <a:rPr lang="en-US" i="1" dirty="0"/>
              <a:t> </a:t>
            </a:r>
            <a:r>
              <a:rPr lang="en-US" i="1" dirty="0" smtClean="0"/>
              <a:t>database</a:t>
            </a:r>
            <a:r>
              <a:rPr lang="en-US" i="1" dirty="0"/>
              <a:t> </a:t>
            </a:r>
            <a:r>
              <a:rPr lang="en-US" i="1" dirty="0" smtClean="0"/>
              <a:t>,say</a:t>
            </a:r>
            <a:r>
              <a:rPr lang="en-US" i="1" dirty="0"/>
              <a:t> </a:t>
            </a:r>
            <a:r>
              <a:rPr lang="en-US" i="1" dirty="0" smtClean="0"/>
              <a:t>the</a:t>
            </a:r>
            <a:r>
              <a:rPr lang="en-US" i="1" dirty="0"/>
              <a:t> </a:t>
            </a:r>
            <a:r>
              <a:rPr lang="en-US" i="1" dirty="0" smtClean="0"/>
              <a:t>passenger</a:t>
            </a:r>
            <a:r>
              <a:rPr lang="en-US" i="1" dirty="0"/>
              <a:t> </a:t>
            </a:r>
            <a:r>
              <a:rPr lang="en-US" i="1" dirty="0" smtClean="0"/>
              <a:t>travels</a:t>
            </a:r>
            <a:r>
              <a:rPr lang="en-US" i="1" dirty="0"/>
              <a:t> </a:t>
            </a:r>
            <a:r>
              <a:rPr lang="en-US" i="1" dirty="0" smtClean="0"/>
              <a:t>and now</a:t>
            </a:r>
            <a:r>
              <a:rPr lang="en-US" i="1" dirty="0"/>
              <a:t> </a:t>
            </a:r>
            <a:r>
              <a:rPr lang="en-US" i="1" dirty="0" smtClean="0"/>
              <a:t>his</a:t>
            </a:r>
            <a:r>
              <a:rPr lang="en-US" i="1" dirty="0"/>
              <a:t> </a:t>
            </a:r>
            <a:r>
              <a:rPr lang="en-US" i="1" dirty="0" smtClean="0"/>
              <a:t>destination </a:t>
            </a:r>
            <a:r>
              <a:rPr lang="en-US" i="1" dirty="0"/>
              <a:t>has come now the passenger has to scan his card to exit from the bus</a:t>
            </a:r>
            <a:r>
              <a:rPr lang="en-US" i="1" dirty="0" smtClean="0"/>
              <a:t>. </a:t>
            </a:r>
            <a:r>
              <a:rPr lang="en-US" i="1" dirty="0"/>
              <a:t>Based on </a:t>
            </a:r>
            <a:r>
              <a:rPr lang="en-US" i="1" dirty="0" smtClean="0"/>
              <a:t>the</a:t>
            </a:r>
            <a:r>
              <a:rPr lang="en-US" i="1" dirty="0"/>
              <a:t> </a:t>
            </a:r>
            <a:r>
              <a:rPr lang="en-US" i="1" dirty="0" smtClean="0"/>
              <a:t>number </a:t>
            </a:r>
            <a:r>
              <a:rPr lang="en-US" i="1" dirty="0"/>
              <a:t>of zones travelled by the passenger the fare is automatically deducted from his account </a:t>
            </a:r>
            <a:r>
              <a:rPr lang="en-US" i="1" dirty="0" smtClean="0"/>
              <a:t>and</a:t>
            </a:r>
            <a:r>
              <a:rPr lang="en-US" i="1" dirty="0"/>
              <a:t> </a:t>
            </a:r>
            <a:r>
              <a:rPr lang="en-US" i="1" dirty="0" smtClean="0"/>
              <a:t>new</a:t>
            </a:r>
            <a:r>
              <a:rPr lang="en-US" i="1" dirty="0"/>
              <a:t> </a:t>
            </a:r>
            <a:r>
              <a:rPr lang="en-US" i="1" dirty="0" smtClean="0"/>
              <a:t>balance</a:t>
            </a:r>
            <a:r>
              <a:rPr lang="en-US" i="1" dirty="0"/>
              <a:t> </a:t>
            </a:r>
            <a:r>
              <a:rPr lang="en-US" i="1" dirty="0" smtClean="0"/>
              <a:t>is</a:t>
            </a:r>
            <a:r>
              <a:rPr lang="en-US" i="1" dirty="0"/>
              <a:t> </a:t>
            </a:r>
            <a:r>
              <a:rPr lang="en-US" i="1" dirty="0" smtClean="0"/>
              <a:t>stored </a:t>
            </a:r>
            <a:r>
              <a:rPr lang="en-US" i="1" dirty="0"/>
              <a:t>in </a:t>
            </a:r>
            <a:r>
              <a:rPr lang="en-US" i="1" dirty="0" smtClean="0"/>
              <a:t>his</a:t>
            </a:r>
            <a:r>
              <a:rPr lang="en-US" i="1" dirty="0"/>
              <a:t> </a:t>
            </a:r>
            <a:r>
              <a:rPr lang="en-US" i="1" dirty="0" smtClean="0"/>
              <a:t>card</a:t>
            </a:r>
            <a:r>
              <a:rPr lang="en-US" i="1" dirty="0"/>
              <a:t>. </a:t>
            </a:r>
          </a:p>
          <a:p>
            <a:pPr algn="just"/>
            <a:endParaRPr lang="en-US" dirty="0"/>
          </a:p>
        </p:txBody>
      </p:sp>
      <p:sp>
        <p:nvSpPr>
          <p:cNvPr id="4" name="TextBox 3"/>
          <p:cNvSpPr txBox="1"/>
          <p:nvPr/>
        </p:nvSpPr>
        <p:spPr>
          <a:xfrm>
            <a:off x="419436" y="6248400"/>
            <a:ext cx="2171364" cy="369332"/>
          </a:xfrm>
          <a:prstGeom prst="rect">
            <a:avLst/>
          </a:prstGeom>
          <a:noFill/>
        </p:spPr>
        <p:txBody>
          <a:bodyPr wrap="none" rtlCol="0">
            <a:spAutoFit/>
          </a:bodyPr>
          <a:lstStyle/>
          <a:p>
            <a:r>
              <a:rPr lang="en-US" dirty="0" smtClean="0"/>
              <a:t>Maximum points: 30 </a:t>
            </a:r>
            <a:endParaRPr lang="en-US" dirty="0"/>
          </a:p>
        </p:txBody>
      </p:sp>
    </p:spTree>
    <p:extLst>
      <p:ext uri="{BB962C8B-B14F-4D97-AF65-F5344CB8AC3E}">
        <p14:creationId xmlns:p14="http://schemas.microsoft.com/office/powerpoint/2010/main" val="21687998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6324600" cy="818864"/>
          </a:xfrm>
        </p:spPr>
        <p:txBody>
          <a:bodyPr/>
          <a:lstStyle/>
          <a:p>
            <a:r>
              <a:rPr lang="en-US" sz="1100" dirty="0"/>
              <a:t> </a:t>
            </a:r>
            <a:r>
              <a:rPr lang="en-US" sz="1100" dirty="0" smtClean="0"/>
              <a:t>                    </a:t>
            </a:r>
            <a:r>
              <a:rPr lang="en-US" sz="1100" u="sng" dirty="0"/>
              <a:t/>
            </a:r>
            <a:br>
              <a:rPr lang="en-US" sz="1100" u="sng" dirty="0"/>
            </a:br>
            <a:r>
              <a:rPr lang="en-US" sz="1100" u="sng" dirty="0"/>
              <a:t/>
            </a:r>
            <a:br>
              <a:rPr lang="en-US" sz="1100" u="sng" dirty="0"/>
            </a:br>
            <a:r>
              <a:rPr lang="en-US" sz="1100" dirty="0" smtClean="0"/>
              <a:t>                   </a:t>
            </a:r>
            <a:r>
              <a:rPr lang="en-US" sz="2800" dirty="0" smtClean="0"/>
              <a:t>SOLUTION</a:t>
            </a:r>
            <a:endParaRPr lang="en-US" sz="1100" dirty="0"/>
          </a:p>
        </p:txBody>
      </p:sp>
      <p:sp>
        <p:nvSpPr>
          <p:cNvPr id="3" name="Content Placeholder 2"/>
          <p:cNvSpPr>
            <a:spLocks noGrp="1"/>
          </p:cNvSpPr>
          <p:nvPr>
            <p:ph idx="1"/>
          </p:nvPr>
        </p:nvSpPr>
        <p:spPr>
          <a:xfrm>
            <a:off x="152400" y="1657881"/>
            <a:ext cx="8726607" cy="5165725"/>
          </a:xfrm>
        </p:spPr>
        <p:txBody>
          <a:bodyPr/>
          <a:lstStyle/>
          <a:p>
            <a:r>
              <a:rPr lang="en-US" b="1" i="1" dirty="0"/>
              <a:t>Bus tracking system </a:t>
            </a:r>
            <a:r>
              <a:rPr lang="en-US" dirty="0" smtClean="0"/>
              <a:t> </a:t>
            </a:r>
          </a:p>
          <a:p>
            <a:pPr algn="just"/>
            <a:r>
              <a:rPr lang="en-US" i="1" dirty="0" smtClean="0"/>
              <a:t>           All </a:t>
            </a:r>
            <a:r>
              <a:rPr lang="en-US" i="1" dirty="0"/>
              <a:t>the buses will have a RFID tag fitted on the outer side at the front </a:t>
            </a:r>
            <a:r>
              <a:rPr lang="en-US" i="1" dirty="0" smtClean="0"/>
              <a:t>end</a:t>
            </a:r>
            <a:r>
              <a:rPr lang="en-US" i="1" dirty="0"/>
              <a:t> </a:t>
            </a:r>
            <a:r>
              <a:rPr lang="en-US" i="1" dirty="0" smtClean="0"/>
              <a:t>and </a:t>
            </a:r>
            <a:r>
              <a:rPr lang="en-US" i="1" dirty="0"/>
              <a:t>at the rear end of the bus there will be a RFID scanner. The RFID tag at the front is fixed so that </a:t>
            </a:r>
            <a:r>
              <a:rPr lang="en-US" i="1" dirty="0" smtClean="0"/>
              <a:t>it </a:t>
            </a:r>
            <a:r>
              <a:rPr lang="en-US" i="1" dirty="0"/>
              <a:t>is scanned by the RFID scanners placed at each bus stop</a:t>
            </a:r>
            <a:r>
              <a:rPr lang="en-US" i="1" dirty="0" smtClean="0"/>
              <a:t>. All </a:t>
            </a:r>
            <a:r>
              <a:rPr lang="en-US" i="1" dirty="0"/>
              <a:t>the details of the bus and its route </a:t>
            </a:r>
            <a:r>
              <a:rPr lang="en-US" i="1" dirty="0" smtClean="0"/>
              <a:t>details will </a:t>
            </a:r>
            <a:r>
              <a:rPr lang="en-US" i="1" dirty="0"/>
              <a:t>be stored in the card .The RFID scanner at the rear end on the bus is </a:t>
            </a:r>
            <a:r>
              <a:rPr lang="en-US" i="1" dirty="0" smtClean="0"/>
              <a:t>fixed to </a:t>
            </a:r>
            <a:r>
              <a:rPr lang="en-US" i="1" dirty="0"/>
              <a:t>scan the RFID </a:t>
            </a:r>
            <a:r>
              <a:rPr lang="en-US" i="1" dirty="0" smtClean="0"/>
              <a:t>tag which will be </a:t>
            </a:r>
            <a:r>
              <a:rPr lang="en-US" i="1" dirty="0"/>
              <a:t>placed at each bus </a:t>
            </a:r>
            <a:r>
              <a:rPr lang="en-US" i="1" dirty="0" smtClean="0"/>
              <a:t>stop containing </a:t>
            </a:r>
            <a:r>
              <a:rPr lang="en-US" i="1" dirty="0"/>
              <a:t>details of the location and zone of the stop </a:t>
            </a:r>
            <a:r>
              <a:rPr lang="en-US" i="1" dirty="0" smtClean="0"/>
              <a:t>and other </a:t>
            </a:r>
            <a:r>
              <a:rPr lang="en-US" i="1" dirty="0"/>
              <a:t>route details .Hence this tag is detected when the bus departs from a particular bus stop. </a:t>
            </a:r>
            <a:r>
              <a:rPr lang="en-US" i="1" dirty="0" smtClean="0"/>
              <a:t>This helps </a:t>
            </a:r>
            <a:r>
              <a:rPr lang="en-US" i="1" dirty="0"/>
              <a:t>the bus system know its location in its route. Based on the location information acquired </a:t>
            </a:r>
            <a:r>
              <a:rPr lang="en-US" i="1" dirty="0" smtClean="0"/>
              <a:t>from each </a:t>
            </a:r>
            <a:r>
              <a:rPr lang="en-US" i="1" dirty="0"/>
              <a:t>bus stop the automated fare system is governed</a:t>
            </a:r>
            <a:r>
              <a:rPr lang="en-US" i="1" dirty="0" smtClean="0"/>
              <a:t>.</a:t>
            </a:r>
            <a:r>
              <a:rPr lang="en-US" i="1" dirty="0"/>
              <a:t> There will be a base station where all the database is monitored .There will be constant </a:t>
            </a:r>
            <a:r>
              <a:rPr lang="en-US" i="1" dirty="0" smtClean="0"/>
              <a:t>data</a:t>
            </a:r>
            <a:r>
              <a:rPr lang="en-US" i="1" dirty="0"/>
              <a:t> </a:t>
            </a:r>
            <a:r>
              <a:rPr lang="en-US" i="1" dirty="0" smtClean="0"/>
              <a:t>exchange </a:t>
            </a:r>
            <a:r>
              <a:rPr lang="en-US" i="1" dirty="0"/>
              <a:t>between various bus stops to the base station and vice versa. Let us consider an example </a:t>
            </a:r>
            <a:r>
              <a:rPr lang="en-US" i="1" dirty="0" smtClean="0"/>
              <a:t>of</a:t>
            </a:r>
            <a:r>
              <a:rPr lang="en-US" i="1" dirty="0"/>
              <a:t> </a:t>
            </a:r>
            <a:r>
              <a:rPr lang="en-US" i="1" dirty="0" smtClean="0"/>
              <a:t>a </a:t>
            </a:r>
            <a:r>
              <a:rPr lang="en-US" i="1" dirty="0"/>
              <a:t>bus travelling in a particular route when the bus departs from its 1st stop RFID scanner at the </a:t>
            </a:r>
            <a:r>
              <a:rPr lang="en-US" i="1" dirty="0" smtClean="0"/>
              <a:t>bus</a:t>
            </a:r>
            <a:r>
              <a:rPr lang="en-US" i="1" dirty="0"/>
              <a:t> </a:t>
            </a:r>
            <a:r>
              <a:rPr lang="en-US" i="1" dirty="0" smtClean="0"/>
              <a:t>stop </a:t>
            </a:r>
            <a:r>
              <a:rPr lang="en-US" i="1" dirty="0"/>
              <a:t>scans the tag gets the information about </a:t>
            </a:r>
            <a:r>
              <a:rPr lang="en-US" i="1" dirty="0" smtClean="0"/>
              <a:t>the bus</a:t>
            </a:r>
            <a:r>
              <a:rPr lang="en-US" dirty="0" smtClean="0"/>
              <a:t>.</a:t>
            </a:r>
            <a:endParaRPr lang="en-US" sz="1800" dirty="0"/>
          </a:p>
          <a:p>
            <a:endParaRPr lang="en-US" dirty="0"/>
          </a:p>
          <a:p>
            <a:pPr lvl="0">
              <a:buNone/>
            </a:pPr>
            <a:endParaRPr lang="en-US" dirty="0"/>
          </a:p>
        </p:txBody>
      </p:sp>
      <p:sp>
        <p:nvSpPr>
          <p:cNvPr id="4" name="TextBox 3"/>
          <p:cNvSpPr txBox="1"/>
          <p:nvPr/>
        </p:nvSpPr>
        <p:spPr>
          <a:xfrm>
            <a:off x="7620000" y="6553200"/>
            <a:ext cx="1066800" cy="246221"/>
          </a:xfrm>
          <a:prstGeom prst="rect">
            <a:avLst/>
          </a:prstGeom>
          <a:noFill/>
        </p:spPr>
        <p:txBody>
          <a:bodyPr wrap="square" rtlCol="0">
            <a:spAutoFit/>
          </a:bodyPr>
          <a:lstStyle/>
          <a:p>
            <a:pPr algn="r"/>
            <a:r>
              <a:rPr lang="en-US" sz="1000" dirty="0" smtClean="0"/>
              <a:t>&lt; end &gt;</a:t>
            </a:r>
            <a:endParaRPr lang="en-US" sz="10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00" u="sng" dirty="0" smtClean="0"/>
              <a:t/>
            </a:r>
            <a:br>
              <a:rPr lang="en-US" sz="1100" u="sng" dirty="0" smtClean="0"/>
            </a:br>
            <a:r>
              <a:rPr lang="en-US" sz="1100" u="sng" dirty="0" smtClean="0"/>
              <a:t/>
            </a:r>
            <a:br>
              <a:rPr lang="en-US" sz="1100" u="sng" dirty="0" smtClean="0"/>
            </a:br>
            <a:r>
              <a:rPr lang="en-US" sz="1100" u="sng" dirty="0" smtClean="0"/>
              <a:t/>
            </a:r>
            <a:br>
              <a:rPr lang="en-US" sz="1100" u="sng" dirty="0" smtClean="0"/>
            </a:br>
            <a:endParaRPr lang="en-US" sz="1100" dirty="0"/>
          </a:p>
        </p:txBody>
      </p:sp>
      <p:sp>
        <p:nvSpPr>
          <p:cNvPr id="3" name="Content Placeholder 2"/>
          <p:cNvSpPr>
            <a:spLocks noGrp="1"/>
          </p:cNvSpPr>
          <p:nvPr>
            <p:ph idx="1"/>
          </p:nvPr>
        </p:nvSpPr>
        <p:spPr>
          <a:xfrm>
            <a:off x="457200" y="1981200"/>
            <a:ext cx="8229600" cy="4708525"/>
          </a:xfrm>
        </p:spPr>
        <p:txBody>
          <a:bodyPr/>
          <a:lstStyle/>
          <a:p>
            <a:pPr marL="0" lvl="2" indent="0" algn="just">
              <a:buNone/>
            </a:pPr>
            <a:r>
              <a:rPr lang="en-US" i="1" dirty="0" smtClean="0"/>
              <a:t>Now </a:t>
            </a:r>
            <a:r>
              <a:rPr lang="en-US" i="1" dirty="0"/>
              <a:t>based on the departure time of the bus ,the status of this bus is updated in all other bus stops falling in this route and also is updated to the base station using wireless communication. At each bus stop there will be display boards displaying information about buses arriving or travelling in the route along with their time .All the details of the bus arriving and departing in various stops along with their time is updated to the base station for better monitoring of the system and can also be used to schedule buses accordingly.</a:t>
            </a:r>
          </a:p>
          <a:p>
            <a:pPr marL="0" lvl="2" indent="0">
              <a:buNone/>
            </a:pPr>
            <a:endParaRPr lang="en-US" b="1" u="sng" dirty="0" smtClean="0"/>
          </a:p>
        </p:txBody>
      </p:sp>
      <p:sp>
        <p:nvSpPr>
          <p:cNvPr id="4" name="TextBox 3"/>
          <p:cNvSpPr txBox="1"/>
          <p:nvPr/>
        </p:nvSpPr>
        <p:spPr>
          <a:xfrm>
            <a:off x="7620000" y="6553200"/>
            <a:ext cx="1066800" cy="246221"/>
          </a:xfrm>
          <a:prstGeom prst="rect">
            <a:avLst/>
          </a:prstGeom>
          <a:noFill/>
        </p:spPr>
        <p:txBody>
          <a:bodyPr wrap="square" rtlCol="0">
            <a:spAutoFit/>
          </a:bodyPr>
          <a:lstStyle/>
          <a:p>
            <a:pPr algn="r"/>
            <a:r>
              <a:rPr lang="en-US" sz="1000" dirty="0" smtClean="0"/>
              <a:t>continued &gt;</a:t>
            </a:r>
            <a:endParaRPr lang="en-US" sz="10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b="1" dirty="0" smtClean="0"/>
              <a:t>Value proposition</a:t>
            </a:r>
            <a:endParaRPr lang="en-US" dirty="0"/>
          </a:p>
        </p:txBody>
      </p:sp>
      <p:sp>
        <p:nvSpPr>
          <p:cNvPr id="3" name="Content Placeholder 2"/>
          <p:cNvSpPr>
            <a:spLocks noGrp="1"/>
          </p:cNvSpPr>
          <p:nvPr>
            <p:ph idx="1"/>
          </p:nvPr>
        </p:nvSpPr>
        <p:spPr>
          <a:ln>
            <a:noFill/>
          </a:ln>
        </p:spPr>
        <p:txBody>
          <a:bodyPr>
            <a:normAutofit/>
          </a:bodyPr>
          <a:lstStyle/>
          <a:p>
            <a:pPr marL="3175" indent="-3175">
              <a:buNone/>
            </a:pPr>
            <a:r>
              <a:rPr lang="en-US" i="1" dirty="0" smtClean="0"/>
              <a:t>Elaborate about the value proposition, and how end users </a:t>
            </a:r>
            <a:r>
              <a:rPr lang="en-US" i="1" dirty="0"/>
              <a:t>will benefit </a:t>
            </a:r>
            <a:r>
              <a:rPr lang="en-US" i="1" dirty="0" smtClean="0"/>
              <a:t>from your idea. </a:t>
            </a:r>
          </a:p>
          <a:p>
            <a:pPr>
              <a:buFont typeface="Wingdings" charset="2"/>
              <a:buChar char="Ø"/>
            </a:pPr>
            <a:r>
              <a:rPr lang="en-US" i="1" dirty="0" smtClean="0"/>
              <a:t>As the system is user friendly there will be no chaos or confusion among the passengers when it comes to issuing of tickets. Public don’t have to wait for the conductor to give them the tickets and return change. In fact the system eliminates the need of the conductor. Both government and passengers will not be deceived in any way. </a:t>
            </a:r>
            <a:r>
              <a:rPr lang="en-US" i="1" dirty="0"/>
              <a:t>A more disciplined way of life style will be </a:t>
            </a:r>
            <a:r>
              <a:rPr lang="en-US" i="1" dirty="0" smtClean="0"/>
              <a:t>assured. </a:t>
            </a:r>
            <a:endParaRPr lang="en-US" i="1" dirty="0"/>
          </a:p>
          <a:p>
            <a:pPr>
              <a:buFont typeface="Wingdings" charset="2"/>
              <a:buChar char="Ø"/>
            </a:pPr>
            <a:r>
              <a:rPr lang="en-US" i="1" dirty="0" smtClean="0"/>
              <a:t>On the other hand, without using GPS the bus can be tracked down and can be monitored from the base station. Information of all the buses will be available in the base station. On the whole, this system makes the present scenario much better. </a:t>
            </a:r>
            <a:endParaRPr lang="en-US" i="1" dirty="0"/>
          </a:p>
        </p:txBody>
      </p:sp>
      <p:sp>
        <p:nvSpPr>
          <p:cNvPr id="4" name="TextBox 3"/>
          <p:cNvSpPr txBox="1"/>
          <p:nvPr/>
        </p:nvSpPr>
        <p:spPr>
          <a:xfrm>
            <a:off x="495636" y="6248400"/>
            <a:ext cx="2171364" cy="369332"/>
          </a:xfrm>
          <a:prstGeom prst="rect">
            <a:avLst/>
          </a:prstGeom>
          <a:noFill/>
        </p:spPr>
        <p:txBody>
          <a:bodyPr wrap="none" rtlCol="0">
            <a:spAutoFit/>
          </a:bodyPr>
          <a:lstStyle/>
          <a:p>
            <a:r>
              <a:rPr lang="en-US" dirty="0" smtClean="0"/>
              <a:t>Maximum points: 30 </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2550</TotalTime>
  <Words>2318</Words>
  <Application>Microsoft Macintosh PowerPoint</Application>
  <PresentationFormat>On-screen Show (4:3)</PresentationFormat>
  <Paragraphs>133</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 Design</vt:lpstr>
      <vt:lpstr>Name of the Innovation: </vt:lpstr>
      <vt:lpstr>Choose the stage of Innovation you’ve submitted: Identify the innovation  stage by putting a black DOT under the relevant stage category listed below.  </vt:lpstr>
      <vt:lpstr>Important messages and check list </vt:lpstr>
      <vt:lpstr>Summarise your innovation</vt:lpstr>
      <vt:lpstr>Compelling need for the innovation</vt:lpstr>
      <vt:lpstr>Solution </vt:lpstr>
      <vt:lpstr>                                          SOLUTION</vt:lpstr>
      <vt:lpstr>   </vt:lpstr>
      <vt:lpstr>Value proposition</vt:lpstr>
      <vt:lpstr>Implementation</vt:lpstr>
      <vt:lpstr>The Competitive Advantage</vt:lpstr>
      <vt:lpstr>Upload a video</vt:lpstr>
      <vt:lpstr>   Accenture presents “Innovation Jockeys 3”, Powered by Yahoo India Rules of Participation (“Rules”) </vt:lpstr>
    </vt:vector>
  </TitlesOfParts>
  <Company>Yahoo!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dc:title>
  <dc:creator>Yahoo</dc:creator>
  <cp:lastModifiedBy>skanda bharadwaj</cp:lastModifiedBy>
  <cp:revision>188</cp:revision>
  <dcterms:created xsi:type="dcterms:W3CDTF">2011-12-12T12:08:52Z</dcterms:created>
  <dcterms:modified xsi:type="dcterms:W3CDTF">2014-07-30T14:44:12Z</dcterms:modified>
</cp:coreProperties>
</file>