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71"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B22D34-C688-4414-9100-2D62D8CF4FE9}">
          <p14:sldIdLst>
            <p14:sldId id="256"/>
            <p14:sldId id="257"/>
            <p14:sldId id="261"/>
            <p14:sldId id="258"/>
            <p14:sldId id="259"/>
            <p14:sldId id="262"/>
            <p14:sldId id="263"/>
            <p14:sldId id="264"/>
            <p14:sldId id="265"/>
            <p14:sldId id="266"/>
            <p14:sldId id="267"/>
            <p14:sldId id="268"/>
            <p14:sldId id="271"/>
            <p14:sldId id="270"/>
            <p14:sldId id="272"/>
            <p14:sldId id="273"/>
          </p14:sldIdLst>
        </p14:section>
        <p14:section name="Untitled Section" id="{18766E4D-0180-4E72-9815-2C903B012B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355253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386180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32650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endParaRPr lang="en-IN" dirty="0"/>
          </a:p>
        </p:txBody>
      </p:sp>
      <p:sp>
        <p:nvSpPr>
          <p:cNvPr id="3" name="Holder 5"/>
          <p:cNvSpPr>
            <a:spLocks noGrp="1"/>
          </p:cNvSpPr>
          <p:nvPr>
            <p:ph type="dt" sz="half" idx="11"/>
          </p:nvPr>
        </p:nvSpPr>
        <p:spPr/>
        <p:txBody>
          <a:bodyPr/>
          <a:lstStyle>
            <a:lvl1pPr>
              <a:defRPr/>
            </a:lvl1pPr>
          </a:lstStyle>
          <a:p>
            <a:fld id="{918F9F33-3661-47E8-B538-25B982254945}" type="datetimeFigureOut">
              <a:rPr lang="en-IN" smtClean="0"/>
              <a:t>29-07-2023</a:t>
            </a:fld>
            <a:endParaRPr lang="en-IN" dirty="0"/>
          </a:p>
        </p:txBody>
      </p:sp>
      <p:sp>
        <p:nvSpPr>
          <p:cNvPr id="4" name="Holder 6"/>
          <p:cNvSpPr>
            <a:spLocks noGrp="1"/>
          </p:cNvSpPr>
          <p:nvPr>
            <p:ph type="sldNum" sz="quarter" idx="12"/>
          </p:nvPr>
        </p:nvSpPr>
        <p:spPr/>
        <p:txBody>
          <a:bodyPr/>
          <a:lstStyle>
            <a:lvl1pPr>
              <a:defRPr smtClean="0"/>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232620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006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81563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304800" y="794327"/>
            <a:ext cx="5715000" cy="538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794327"/>
            <a:ext cx="5715000" cy="538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245657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101148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77159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
        <p:nvSpPr>
          <p:cNvPr id="5" name="Title 1">
            <a:extLst>
              <a:ext uri="{FF2B5EF4-FFF2-40B4-BE49-F238E27FC236}">
                <a16:creationId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6891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32347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fld id="{918F9F33-3661-47E8-B538-25B982254945}" type="datetimeFigureOut">
              <a:rPr lang="en-IN" smtClean="0"/>
              <a:t>29-07-2023</a:t>
            </a:fld>
            <a:endParaRPr lang="en-IN" dirty="0"/>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endParaRPr lang="en-IN" dirty="0"/>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fld id="{E4A8BE8B-AB49-4B39-8972-A1C8A394ADC6}" type="slidenum">
              <a:rPr lang="en-IN" smtClean="0"/>
              <a:t>‹#›</a:t>
            </a:fld>
            <a:endParaRPr lang="en-IN" dirty="0"/>
          </a:p>
        </p:txBody>
      </p:sp>
    </p:spTree>
    <p:extLst>
      <p:ext uri="{BB962C8B-B14F-4D97-AF65-F5344CB8AC3E}">
        <p14:creationId xmlns:p14="http://schemas.microsoft.com/office/powerpoint/2010/main" val="255339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dirty="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dirty="0">
                  <a:solidFill>
                    <a:srgbClr val="000000"/>
                  </a:solidFill>
                  <a:latin typeface="Times New Roman" panose="02020603050405020304" pitchFamily="18" charset="0"/>
                </a:rPr>
                <a:t>RV College of</a:t>
              </a:r>
            </a:p>
            <a:p>
              <a:pPr eaLnBrk="1" hangingPunct="1">
                <a:defRPr/>
              </a:pPr>
              <a:r>
                <a:rPr lang="en-IN" altLang="en-US" sz="1000" b="0" dirty="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80695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783"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783" rtl="0" eaLnBrk="1" fontAlgn="base" hangingPunct="1">
        <a:lnSpc>
          <a:spcPct val="90000"/>
        </a:lnSpc>
        <a:spcBef>
          <a:spcPct val="0"/>
        </a:spcBef>
        <a:spcAft>
          <a:spcPct val="0"/>
        </a:spcAft>
        <a:defRPr sz="3300">
          <a:solidFill>
            <a:schemeClr val="tx1"/>
          </a:solidFill>
          <a:latin typeface="Calibri Light" pitchFamily="34" charset="0"/>
        </a:defRPr>
      </a:lvl2pPr>
      <a:lvl3pPr algn="l" defTabSz="685783" rtl="0" eaLnBrk="1" fontAlgn="base" hangingPunct="1">
        <a:lnSpc>
          <a:spcPct val="90000"/>
        </a:lnSpc>
        <a:spcBef>
          <a:spcPct val="0"/>
        </a:spcBef>
        <a:spcAft>
          <a:spcPct val="0"/>
        </a:spcAft>
        <a:defRPr sz="3300">
          <a:solidFill>
            <a:schemeClr val="tx1"/>
          </a:solidFill>
          <a:latin typeface="Calibri Light" pitchFamily="34" charset="0"/>
        </a:defRPr>
      </a:lvl3pPr>
      <a:lvl4pPr algn="l" defTabSz="685783" rtl="0" eaLnBrk="1" fontAlgn="base" hangingPunct="1">
        <a:lnSpc>
          <a:spcPct val="90000"/>
        </a:lnSpc>
        <a:spcBef>
          <a:spcPct val="0"/>
        </a:spcBef>
        <a:spcAft>
          <a:spcPct val="0"/>
        </a:spcAft>
        <a:defRPr sz="3300">
          <a:solidFill>
            <a:schemeClr val="tx1"/>
          </a:solidFill>
          <a:latin typeface="Calibri Light" pitchFamily="34" charset="0"/>
        </a:defRPr>
      </a:lvl4pPr>
      <a:lvl5pPr algn="l" defTabSz="685783" rtl="0" eaLnBrk="1" fontAlgn="base" hangingPunct="1">
        <a:lnSpc>
          <a:spcPct val="90000"/>
        </a:lnSpc>
        <a:spcBef>
          <a:spcPct val="0"/>
        </a:spcBef>
        <a:spcAft>
          <a:spcPct val="0"/>
        </a:spcAft>
        <a:defRPr sz="3300">
          <a:solidFill>
            <a:schemeClr val="tx1"/>
          </a:solidFill>
          <a:latin typeface="Calibri Light" pitchFamily="34" charset="0"/>
        </a:defRPr>
      </a:lvl5pPr>
      <a:lvl6pPr marL="457189" algn="l" defTabSz="685783" rtl="0" eaLnBrk="1" fontAlgn="base" hangingPunct="1">
        <a:lnSpc>
          <a:spcPct val="90000"/>
        </a:lnSpc>
        <a:spcBef>
          <a:spcPct val="0"/>
        </a:spcBef>
        <a:spcAft>
          <a:spcPct val="0"/>
        </a:spcAft>
        <a:defRPr sz="3300">
          <a:solidFill>
            <a:schemeClr val="tx1"/>
          </a:solidFill>
          <a:latin typeface="Calibri Light" pitchFamily="34" charset="0"/>
        </a:defRPr>
      </a:lvl6pPr>
      <a:lvl7pPr marL="914377" algn="l" defTabSz="685783" rtl="0" eaLnBrk="1" fontAlgn="base" hangingPunct="1">
        <a:lnSpc>
          <a:spcPct val="90000"/>
        </a:lnSpc>
        <a:spcBef>
          <a:spcPct val="0"/>
        </a:spcBef>
        <a:spcAft>
          <a:spcPct val="0"/>
        </a:spcAft>
        <a:defRPr sz="3300">
          <a:solidFill>
            <a:schemeClr val="tx1"/>
          </a:solidFill>
          <a:latin typeface="Calibri Light" pitchFamily="34" charset="0"/>
        </a:defRPr>
      </a:lvl7pPr>
      <a:lvl8pPr marL="1371566" algn="l" defTabSz="685783" rtl="0" eaLnBrk="1" fontAlgn="base" hangingPunct="1">
        <a:lnSpc>
          <a:spcPct val="90000"/>
        </a:lnSpc>
        <a:spcBef>
          <a:spcPct val="0"/>
        </a:spcBef>
        <a:spcAft>
          <a:spcPct val="0"/>
        </a:spcAft>
        <a:defRPr sz="3300">
          <a:solidFill>
            <a:schemeClr val="tx1"/>
          </a:solidFill>
          <a:latin typeface="Calibri Light" pitchFamily="34" charset="0"/>
        </a:defRPr>
      </a:lvl8pPr>
      <a:lvl9pPr marL="1828754" algn="l" defTabSz="685783"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1" fontAlgn="base" hangingPunct="1">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9803-0F57-464C-9DED-833A64FEEE00}"/>
              </a:ext>
            </a:extLst>
          </p:cNvPr>
          <p:cNvSpPr>
            <a:spLocks noGrp="1"/>
          </p:cNvSpPr>
          <p:nvPr>
            <p:ph type="ctrTitle"/>
          </p:nvPr>
        </p:nvSpPr>
        <p:spPr>
          <a:xfrm>
            <a:off x="1524000" y="1099049"/>
            <a:ext cx="9144000" cy="1922416"/>
          </a:xfrm>
          <a:effectLst>
            <a:outerShdw blurRad="57150" dist="19050" dir="5400000" algn="ctr" rotWithShape="0">
              <a:srgbClr val="000000">
                <a:alpha val="63000"/>
              </a:srgbClr>
            </a:outerShdw>
            <a:softEdge rad="317500"/>
          </a:effectLst>
        </p:spPr>
        <p:style>
          <a:lnRef idx="0">
            <a:schemeClr val="accent1"/>
          </a:lnRef>
          <a:fillRef idx="3">
            <a:schemeClr val="accent1"/>
          </a:fillRef>
          <a:effectRef idx="3">
            <a:schemeClr val="accent1"/>
          </a:effectRef>
          <a:fontRef idx="minor">
            <a:schemeClr val="lt1"/>
          </a:fontRef>
        </p:style>
        <p:txBody>
          <a:bodyPr/>
          <a:lstStyle/>
          <a:p>
            <a:r>
              <a:rPr lang="en-IN" dirty="0"/>
              <a:t>Find Your Paradise!</a:t>
            </a:r>
            <a:br>
              <a:rPr lang="en-IN" dirty="0"/>
            </a:br>
            <a:endParaRPr lang="en-IN" dirty="0"/>
          </a:p>
        </p:txBody>
      </p:sp>
      <p:sp>
        <p:nvSpPr>
          <p:cNvPr id="3" name="Subtitle 2">
            <a:extLst>
              <a:ext uri="{FF2B5EF4-FFF2-40B4-BE49-F238E27FC236}">
                <a16:creationId xmlns:a16="http://schemas.microsoft.com/office/drawing/2014/main" id="{A3ECA6F4-8CF3-4149-BE8D-79D6313673B6}"/>
              </a:ext>
            </a:extLst>
          </p:cNvPr>
          <p:cNvSpPr>
            <a:spLocks noGrp="1"/>
          </p:cNvSpPr>
          <p:nvPr>
            <p:ph type="subTitle" idx="1"/>
          </p:nvPr>
        </p:nvSpPr>
        <p:spPr>
          <a:xfrm>
            <a:off x="1524000" y="3836536"/>
            <a:ext cx="9144000" cy="2540818"/>
          </a:xfrm>
        </p:spPr>
        <p:txBody>
          <a:bodyPr/>
          <a:lstStyle/>
          <a:p>
            <a:pPr algn="l"/>
            <a:r>
              <a:rPr lang="en-US" dirty="0"/>
              <a:t>By : </a:t>
            </a:r>
          </a:p>
          <a:p>
            <a:pPr algn="l"/>
            <a:endParaRPr lang="en-US" sz="500" dirty="0"/>
          </a:p>
          <a:p>
            <a:pPr algn="l"/>
            <a:r>
              <a:rPr lang="en-US" b="1" i="1" dirty="0">
                <a:solidFill>
                  <a:srgbClr val="FF0000"/>
                </a:solidFill>
                <a:latin typeface="Adobe Fan Heiti Std B" panose="020B0700000000000000" pitchFamily="34" charset="-128"/>
                <a:ea typeface="Adobe Fan Heiti Std B" panose="020B0700000000000000" pitchFamily="34" charset="-128"/>
              </a:rPr>
              <a:t>Code Mavericks</a:t>
            </a:r>
          </a:p>
          <a:p>
            <a:pPr algn="l"/>
            <a:endParaRPr lang="en-US" sz="500" b="1" i="1" dirty="0">
              <a:solidFill>
                <a:srgbClr val="FF0000"/>
              </a:solidFill>
              <a:latin typeface="Adobe Fan Heiti Std B" panose="020B0700000000000000" pitchFamily="34" charset="-128"/>
              <a:ea typeface="Adobe Fan Heiti Std B" panose="020B0700000000000000" pitchFamily="34" charset="-128"/>
            </a:endParaRPr>
          </a:p>
          <a:p>
            <a:pPr algn="l"/>
            <a:r>
              <a:rPr lang="en-US" dirty="0"/>
              <a:t>Skanda P R – RVCE22BCS207</a:t>
            </a:r>
          </a:p>
          <a:p>
            <a:pPr algn="l"/>
            <a:r>
              <a:rPr lang="en-US" dirty="0"/>
              <a:t>Talasila Dheeraj – RVCE22BCS151</a:t>
            </a:r>
          </a:p>
          <a:p>
            <a:pPr algn="l"/>
            <a:r>
              <a:rPr lang="en-US" dirty="0"/>
              <a:t>Bandaru Jnyanadeep - RVCE22BCY043</a:t>
            </a:r>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spTree>
    <p:extLst>
      <p:ext uri="{BB962C8B-B14F-4D97-AF65-F5344CB8AC3E}">
        <p14:creationId xmlns:p14="http://schemas.microsoft.com/office/powerpoint/2010/main" val="34246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Health Dataset</a:t>
            </a:r>
            <a:endParaRPr lang="en-IN" dirty="0"/>
          </a:p>
        </p:txBody>
      </p:sp>
      <p:sp>
        <p:nvSpPr>
          <p:cNvPr id="3" name="Content Placeholder 2">
            <a:extLst>
              <a:ext uri="{FF2B5EF4-FFF2-40B4-BE49-F238E27FC236}">
                <a16:creationId xmlns:a16="http://schemas.microsoft.com/office/drawing/2014/main" id="{76BD73D3-6682-43AF-AB85-C4199CAE063A}"/>
              </a:ext>
            </a:extLst>
          </p:cNvPr>
          <p:cNvSpPr>
            <a:spLocks noGrp="1"/>
          </p:cNvSpPr>
          <p:nvPr>
            <p:ph idx="1"/>
          </p:nvPr>
        </p:nvSpPr>
        <p:spPr/>
        <p:txBody>
          <a:bodyPr/>
          <a:lstStyle/>
          <a:p>
            <a:r>
              <a:rPr lang="en-US" dirty="0"/>
              <a:t>Next we created a file called </a:t>
            </a:r>
            <a:r>
              <a:rPr lang="en-IN" dirty="0"/>
              <a:t>BWR_BuildHealthScore in which we added the scores for each state based on their average mortality rates, for this we used ITERATE function.</a:t>
            </a:r>
          </a:p>
        </p:txBody>
      </p:sp>
      <p:sp>
        <p:nvSpPr>
          <p:cNvPr id="6" name="Rectangle 5">
            <a:extLst>
              <a:ext uri="{FF2B5EF4-FFF2-40B4-BE49-F238E27FC236}">
                <a16:creationId xmlns:a16="http://schemas.microsoft.com/office/drawing/2014/main" id="{BCF0EF11-08F3-4F86-8E4F-06F04E30C3AA}"/>
              </a:ext>
            </a:extLst>
          </p:cNvPr>
          <p:cNvSpPr/>
          <p:nvPr/>
        </p:nvSpPr>
        <p:spPr>
          <a:xfrm>
            <a:off x="22915" y="16057"/>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9" name="Picture 8">
            <a:extLst>
              <a:ext uri="{FF2B5EF4-FFF2-40B4-BE49-F238E27FC236}">
                <a16:creationId xmlns:a16="http://schemas.microsoft.com/office/drawing/2014/main" id="{E4CA13CC-3149-4F3A-96EE-F64C92FCE260}"/>
              </a:ext>
            </a:extLst>
          </p:cNvPr>
          <p:cNvPicPr>
            <a:picLocks noChangeAspect="1"/>
          </p:cNvPicPr>
          <p:nvPr/>
        </p:nvPicPr>
        <p:blipFill>
          <a:blip r:embed="rId5"/>
          <a:stretch>
            <a:fillRect/>
          </a:stretch>
        </p:blipFill>
        <p:spPr>
          <a:xfrm>
            <a:off x="4156804" y="1619544"/>
            <a:ext cx="3041955" cy="5074872"/>
          </a:xfrm>
          <a:prstGeom prst="rect">
            <a:avLst/>
          </a:prstGeom>
        </p:spPr>
      </p:pic>
    </p:spTree>
    <p:extLst>
      <p:ext uri="{BB962C8B-B14F-4D97-AF65-F5344CB8AC3E}">
        <p14:creationId xmlns:p14="http://schemas.microsoft.com/office/powerpoint/2010/main" val="194473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Weather Dataset</a:t>
            </a:r>
            <a:endParaRPr lang="en-IN" dirty="0"/>
          </a:p>
        </p:txBody>
      </p:sp>
      <p:sp>
        <p:nvSpPr>
          <p:cNvPr id="3" name="Content Placeholder 2">
            <a:extLst>
              <a:ext uri="{FF2B5EF4-FFF2-40B4-BE49-F238E27FC236}">
                <a16:creationId xmlns:a16="http://schemas.microsoft.com/office/drawing/2014/main" id="{76BD73D3-6682-43AF-AB85-C4199CAE063A}"/>
              </a:ext>
            </a:extLst>
          </p:cNvPr>
          <p:cNvSpPr>
            <a:spLocks noGrp="1"/>
          </p:cNvSpPr>
          <p:nvPr>
            <p:ph idx="1"/>
          </p:nvPr>
        </p:nvSpPr>
        <p:spPr/>
        <p:txBody>
          <a:bodyPr/>
          <a:lstStyle/>
          <a:p>
            <a:r>
              <a:rPr lang="en-US" dirty="0"/>
              <a:t>For this dataset also, we added the state code using the Fips code present in the dataset using JOIN function in the file </a:t>
            </a:r>
            <a:r>
              <a:rPr lang="en-IN" dirty="0"/>
              <a:t>BWR_AnalyzeWeather.</a:t>
            </a:r>
          </a:p>
          <a:p>
            <a:endParaRPr lang="en-US" dirty="0"/>
          </a:p>
          <a:p>
            <a:endParaRPr lang="en-US"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2" name="Picture 1">
            <a:extLst>
              <a:ext uri="{FF2B5EF4-FFF2-40B4-BE49-F238E27FC236}">
                <a16:creationId xmlns:a16="http://schemas.microsoft.com/office/drawing/2014/main" id="{A4D85148-99E1-48F7-9F6C-7EAD03D7794C}"/>
              </a:ext>
            </a:extLst>
          </p:cNvPr>
          <p:cNvPicPr>
            <a:picLocks noChangeAspect="1"/>
          </p:cNvPicPr>
          <p:nvPr/>
        </p:nvPicPr>
        <p:blipFill>
          <a:blip r:embed="rId5"/>
          <a:stretch>
            <a:fillRect/>
          </a:stretch>
        </p:blipFill>
        <p:spPr>
          <a:xfrm>
            <a:off x="1467024" y="2003325"/>
            <a:ext cx="8555987" cy="4053598"/>
          </a:xfrm>
          <a:prstGeom prst="rect">
            <a:avLst/>
          </a:prstGeom>
        </p:spPr>
      </p:pic>
    </p:spTree>
    <p:extLst>
      <p:ext uri="{BB962C8B-B14F-4D97-AF65-F5344CB8AC3E}">
        <p14:creationId xmlns:p14="http://schemas.microsoft.com/office/powerpoint/2010/main" val="234416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Weather Dataset</a:t>
            </a:r>
            <a:endParaRPr lang="en-IN" dirty="0"/>
          </a:p>
        </p:txBody>
      </p:sp>
      <p:sp>
        <p:nvSpPr>
          <p:cNvPr id="2" name="Content Placeholder 1">
            <a:extLst>
              <a:ext uri="{FF2B5EF4-FFF2-40B4-BE49-F238E27FC236}">
                <a16:creationId xmlns:a16="http://schemas.microsoft.com/office/drawing/2014/main" id="{F0296653-7D9E-4146-A648-ADB4FCCE9260}"/>
              </a:ext>
            </a:extLst>
          </p:cNvPr>
          <p:cNvSpPr>
            <a:spLocks noGrp="1"/>
          </p:cNvSpPr>
          <p:nvPr>
            <p:ph idx="1"/>
          </p:nvPr>
        </p:nvSpPr>
        <p:spPr/>
        <p:txBody>
          <a:bodyPr/>
          <a:lstStyle/>
          <a:p>
            <a:r>
              <a:rPr lang="en-US" dirty="0"/>
              <a:t>Next we created a Severity Count for each of the weather events; 1=Dangerous, 2=Cold, 3=Hot, 4=Wet, 5=Dry, 6=Other, and then added this column to the dataset using PROJECT function.</a:t>
            </a:r>
          </a:p>
          <a:p>
            <a:r>
              <a:rPr lang="en-US" dirty="0"/>
              <a:t>Then we Grouped Direct and Indirect Injuries to one single column, and the same for deaths too and counted them with respect to each state using COUNT and GROUP functions.</a:t>
            </a:r>
          </a:p>
          <a:p>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2" name="Picture 11">
            <a:extLst>
              <a:ext uri="{FF2B5EF4-FFF2-40B4-BE49-F238E27FC236}">
                <a16:creationId xmlns:a16="http://schemas.microsoft.com/office/drawing/2014/main" id="{E35C4B42-541C-4F79-A180-9A3A4851136D}"/>
              </a:ext>
            </a:extLst>
          </p:cNvPr>
          <p:cNvPicPr>
            <a:picLocks noChangeAspect="1"/>
          </p:cNvPicPr>
          <p:nvPr/>
        </p:nvPicPr>
        <p:blipFill>
          <a:blip r:embed="rId5"/>
          <a:stretch>
            <a:fillRect/>
          </a:stretch>
        </p:blipFill>
        <p:spPr>
          <a:xfrm>
            <a:off x="2306843" y="2609456"/>
            <a:ext cx="2827865" cy="4144703"/>
          </a:xfrm>
          <a:prstGeom prst="rect">
            <a:avLst/>
          </a:prstGeom>
        </p:spPr>
      </p:pic>
      <p:pic>
        <p:nvPicPr>
          <p:cNvPr id="10" name="Picture 9">
            <a:extLst>
              <a:ext uri="{FF2B5EF4-FFF2-40B4-BE49-F238E27FC236}">
                <a16:creationId xmlns:a16="http://schemas.microsoft.com/office/drawing/2014/main" id="{E469D79B-D1EB-4010-B9E1-11B39B89C2F8}"/>
              </a:ext>
            </a:extLst>
          </p:cNvPr>
          <p:cNvPicPr>
            <a:picLocks noChangeAspect="1"/>
          </p:cNvPicPr>
          <p:nvPr/>
        </p:nvPicPr>
        <p:blipFill>
          <a:blip r:embed="rId6"/>
          <a:stretch>
            <a:fillRect/>
          </a:stretch>
        </p:blipFill>
        <p:spPr>
          <a:xfrm>
            <a:off x="6806036" y="2605149"/>
            <a:ext cx="2940916" cy="4149010"/>
          </a:xfrm>
          <a:prstGeom prst="rect">
            <a:avLst/>
          </a:prstGeom>
        </p:spPr>
      </p:pic>
    </p:spTree>
    <p:extLst>
      <p:ext uri="{BB962C8B-B14F-4D97-AF65-F5344CB8AC3E}">
        <p14:creationId xmlns:p14="http://schemas.microsoft.com/office/powerpoint/2010/main" val="4154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Weather Dataset</a:t>
            </a:r>
            <a:endParaRPr lang="en-IN" dirty="0"/>
          </a:p>
        </p:txBody>
      </p:sp>
      <p:sp>
        <p:nvSpPr>
          <p:cNvPr id="2" name="Content Placeholder 1">
            <a:extLst>
              <a:ext uri="{FF2B5EF4-FFF2-40B4-BE49-F238E27FC236}">
                <a16:creationId xmlns:a16="http://schemas.microsoft.com/office/drawing/2014/main" id="{0B52DA2E-689C-42AD-ACDD-4241907FF90F}"/>
              </a:ext>
            </a:extLst>
          </p:cNvPr>
          <p:cNvSpPr>
            <a:spLocks noGrp="1"/>
          </p:cNvSpPr>
          <p:nvPr>
            <p:ph idx="1"/>
          </p:nvPr>
        </p:nvSpPr>
        <p:spPr/>
        <p:txBody>
          <a:bodyPr/>
          <a:lstStyle/>
          <a:p>
            <a:r>
              <a:rPr lang="en-US" dirty="0"/>
              <a:t>Next we created a file </a:t>
            </a:r>
            <a:r>
              <a:rPr lang="en-IN" dirty="0" err="1"/>
              <a:t>BWR_BuildWeatherScores</a:t>
            </a:r>
            <a:r>
              <a:rPr lang="en-IN" dirty="0"/>
              <a:t> in which we gave scores for each state based on the number of weather events, number of injuries and number of deaths.</a:t>
            </a:r>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0" name="Picture 9">
            <a:extLst>
              <a:ext uri="{FF2B5EF4-FFF2-40B4-BE49-F238E27FC236}">
                <a16:creationId xmlns:a16="http://schemas.microsoft.com/office/drawing/2014/main" id="{697FE938-E6A6-4AE8-9AE8-2C07668F5A05}"/>
              </a:ext>
            </a:extLst>
          </p:cNvPr>
          <p:cNvPicPr>
            <a:picLocks noChangeAspect="1"/>
          </p:cNvPicPr>
          <p:nvPr/>
        </p:nvPicPr>
        <p:blipFill>
          <a:blip r:embed="rId5"/>
          <a:stretch>
            <a:fillRect/>
          </a:stretch>
        </p:blipFill>
        <p:spPr>
          <a:xfrm>
            <a:off x="3004457" y="1636827"/>
            <a:ext cx="5557110" cy="5066777"/>
          </a:xfrm>
          <a:prstGeom prst="rect">
            <a:avLst/>
          </a:prstGeom>
        </p:spPr>
      </p:pic>
    </p:spTree>
    <p:extLst>
      <p:ext uri="{BB962C8B-B14F-4D97-AF65-F5344CB8AC3E}">
        <p14:creationId xmlns:p14="http://schemas.microsoft.com/office/powerpoint/2010/main" val="419512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Composite Dataset</a:t>
            </a:r>
            <a:endParaRPr lang="en-IN" dirty="0"/>
          </a:p>
        </p:txBody>
      </p:sp>
      <p:sp>
        <p:nvSpPr>
          <p:cNvPr id="2" name="Content Placeholder 1">
            <a:extLst>
              <a:ext uri="{FF2B5EF4-FFF2-40B4-BE49-F238E27FC236}">
                <a16:creationId xmlns:a16="http://schemas.microsoft.com/office/drawing/2014/main" id="{84C5CCCE-09C6-434B-964C-01F042856FB5}"/>
              </a:ext>
            </a:extLst>
          </p:cNvPr>
          <p:cNvSpPr>
            <a:spLocks noGrp="1"/>
          </p:cNvSpPr>
          <p:nvPr>
            <p:ph idx="1"/>
          </p:nvPr>
        </p:nvSpPr>
        <p:spPr/>
        <p:txBody>
          <a:bodyPr/>
          <a:lstStyle/>
          <a:p>
            <a:r>
              <a:rPr lang="en-US" dirty="0"/>
              <a:t>Finally we created a record set by combining all the score values from the four datasets and stored it in </a:t>
            </a:r>
            <a:r>
              <a:rPr lang="en-IN" dirty="0" err="1"/>
              <a:t>File_Composite</a:t>
            </a:r>
            <a:r>
              <a:rPr lang="en-IN" dirty="0"/>
              <a:t>.</a:t>
            </a:r>
          </a:p>
          <a:p>
            <a:r>
              <a:rPr lang="en-IN" dirty="0"/>
              <a:t>Next we created a file called </a:t>
            </a:r>
            <a:r>
              <a:rPr lang="en-IN" dirty="0" err="1"/>
              <a:t>BWR_BuildCompositeScores</a:t>
            </a:r>
            <a:r>
              <a:rPr lang="en-IN" dirty="0"/>
              <a:t> where first we add a column containing state names based on the state code using PROJECT function.</a:t>
            </a:r>
          </a:p>
          <a:p>
            <a:r>
              <a:rPr lang="en-IN" dirty="0"/>
              <a:t>Next we merge all the Datasets </a:t>
            </a:r>
            <a:r>
              <a:rPr lang="en-IN" dirty="0" err="1"/>
              <a:t>i.e</a:t>
            </a:r>
            <a:r>
              <a:rPr lang="en-IN" dirty="0"/>
              <a:t> Crime, Education, Mortality and Weather using JOIN Function.</a:t>
            </a:r>
          </a:p>
          <a:p>
            <a:r>
              <a:rPr lang="en-IN" dirty="0"/>
              <a:t>Next we add a column Paradise Score, which is sum of all the Scores of a state, using PROJECT function. </a:t>
            </a:r>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spTree>
    <p:extLst>
      <p:ext uri="{BB962C8B-B14F-4D97-AF65-F5344CB8AC3E}">
        <p14:creationId xmlns:p14="http://schemas.microsoft.com/office/powerpoint/2010/main" val="176713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Composite Dataset</a:t>
            </a:r>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0" name="Picture 9">
            <a:extLst>
              <a:ext uri="{FF2B5EF4-FFF2-40B4-BE49-F238E27FC236}">
                <a16:creationId xmlns:a16="http://schemas.microsoft.com/office/drawing/2014/main" id="{83713432-FBE2-4FB2-97A9-8AE1F7AA6FEA}"/>
              </a:ext>
            </a:extLst>
          </p:cNvPr>
          <p:cNvPicPr>
            <a:picLocks noChangeAspect="1"/>
          </p:cNvPicPr>
          <p:nvPr/>
        </p:nvPicPr>
        <p:blipFill>
          <a:blip r:embed="rId5"/>
          <a:stretch>
            <a:fillRect/>
          </a:stretch>
        </p:blipFill>
        <p:spPr>
          <a:xfrm>
            <a:off x="646876" y="1018903"/>
            <a:ext cx="10898248" cy="5271854"/>
          </a:xfrm>
          <a:prstGeom prst="rect">
            <a:avLst/>
          </a:prstGeom>
        </p:spPr>
      </p:pic>
    </p:spTree>
    <p:extLst>
      <p:ext uri="{BB962C8B-B14F-4D97-AF65-F5344CB8AC3E}">
        <p14:creationId xmlns:p14="http://schemas.microsoft.com/office/powerpoint/2010/main" val="319086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D006-2BA2-40AA-B31F-C422DA3EF01F}"/>
              </a:ext>
            </a:extLst>
          </p:cNvPr>
          <p:cNvSpPr>
            <a:spLocks noGrp="1"/>
          </p:cNvSpPr>
          <p:nvPr>
            <p:ph type="title"/>
          </p:nvPr>
        </p:nvSpPr>
        <p:spPr/>
        <p:txBody>
          <a:bodyPr/>
          <a:lstStyle/>
          <a:p>
            <a:r>
              <a:rPr lang="en-US" dirty="0"/>
              <a:t>Data Delivery Using Visualization</a:t>
            </a:r>
            <a:endParaRPr lang="en-IN" dirty="0"/>
          </a:p>
        </p:txBody>
      </p:sp>
      <p:sp>
        <p:nvSpPr>
          <p:cNvPr id="3" name="Content Placeholder 2">
            <a:extLst>
              <a:ext uri="{FF2B5EF4-FFF2-40B4-BE49-F238E27FC236}">
                <a16:creationId xmlns:a16="http://schemas.microsoft.com/office/drawing/2014/main" id="{D4FEA9C0-F7F4-4794-975F-9F752C6B57EE}"/>
              </a:ext>
            </a:extLst>
          </p:cNvPr>
          <p:cNvSpPr>
            <a:spLocks noGrp="1"/>
          </p:cNvSpPr>
          <p:nvPr>
            <p:ph idx="1"/>
          </p:nvPr>
        </p:nvSpPr>
        <p:spPr/>
        <p:txBody>
          <a:bodyPr anchor="ctr"/>
          <a:lstStyle/>
          <a:p>
            <a:pPr marL="0" indent="0" algn="ctr">
              <a:buNone/>
            </a:pPr>
            <a:r>
              <a:rPr lang="en-US" sz="3200" dirty="0"/>
              <a:t>Data Delivery Using Visualization is done using ECL Watch</a:t>
            </a:r>
            <a:endParaRPr lang="en-IN" sz="3200" dirty="0"/>
          </a:p>
        </p:txBody>
      </p:sp>
    </p:spTree>
    <p:extLst>
      <p:ext uri="{BB962C8B-B14F-4D97-AF65-F5344CB8AC3E}">
        <p14:creationId xmlns:p14="http://schemas.microsoft.com/office/powerpoint/2010/main" val="25327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Crime Dataset</a:t>
            </a:r>
            <a:endParaRPr lang="en-IN" dirty="0"/>
          </a:p>
        </p:txBody>
      </p:sp>
      <p:sp>
        <p:nvSpPr>
          <p:cNvPr id="9" name="Content Placeholder 8">
            <a:extLst>
              <a:ext uri="{FF2B5EF4-FFF2-40B4-BE49-F238E27FC236}">
                <a16:creationId xmlns:a16="http://schemas.microsoft.com/office/drawing/2014/main" id="{2C994C04-5ADC-446B-A775-36B1CB9B53CC}"/>
              </a:ext>
            </a:extLst>
          </p:cNvPr>
          <p:cNvSpPr>
            <a:spLocks noGrp="1"/>
          </p:cNvSpPr>
          <p:nvPr>
            <p:ph idx="1"/>
          </p:nvPr>
        </p:nvSpPr>
        <p:spPr/>
        <p:txBody>
          <a:bodyPr/>
          <a:lstStyle/>
          <a:p>
            <a:r>
              <a:rPr lang="en-US" dirty="0"/>
              <a:t>First we created a file called </a:t>
            </a:r>
            <a:r>
              <a:rPr lang="en-IN" dirty="0"/>
              <a:t>BWR_AnalyzeCrime where we analysed the Crime Dataset and calculated the Average of all the crimes with respect to all the states of US and also found the ratios of these averages to the total population of that particular state. Here we used the GROUP function to calculate the averages of crime of a particular state.</a:t>
            </a:r>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4" name="Picture 13">
            <a:extLst>
              <a:ext uri="{FF2B5EF4-FFF2-40B4-BE49-F238E27FC236}">
                <a16:creationId xmlns:a16="http://schemas.microsoft.com/office/drawing/2014/main" id="{417AA298-D24E-4C9C-8565-BAF02C4A8188}"/>
              </a:ext>
            </a:extLst>
          </p:cNvPr>
          <p:cNvPicPr>
            <a:picLocks noChangeAspect="1"/>
          </p:cNvPicPr>
          <p:nvPr/>
        </p:nvPicPr>
        <p:blipFill>
          <a:blip r:embed="rId5"/>
          <a:stretch>
            <a:fillRect/>
          </a:stretch>
        </p:blipFill>
        <p:spPr>
          <a:xfrm>
            <a:off x="2484334" y="2410014"/>
            <a:ext cx="7223332" cy="4175513"/>
          </a:xfrm>
          <a:prstGeom prst="rect">
            <a:avLst/>
          </a:prstGeom>
        </p:spPr>
      </p:pic>
    </p:spTree>
    <p:extLst>
      <p:ext uri="{BB962C8B-B14F-4D97-AF65-F5344CB8AC3E}">
        <p14:creationId xmlns:p14="http://schemas.microsoft.com/office/powerpoint/2010/main" val="7454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Crime Dataset</a:t>
            </a:r>
            <a:endParaRPr lang="en-IN" dirty="0"/>
          </a:p>
        </p:txBody>
      </p:sp>
      <p:sp>
        <p:nvSpPr>
          <p:cNvPr id="12" name="Content Placeholder 11">
            <a:extLst>
              <a:ext uri="{FF2B5EF4-FFF2-40B4-BE49-F238E27FC236}">
                <a16:creationId xmlns:a16="http://schemas.microsoft.com/office/drawing/2014/main" id="{25AFDF55-B368-4415-8D70-CD3A613BFD5A}"/>
              </a:ext>
            </a:extLst>
          </p:cNvPr>
          <p:cNvSpPr>
            <a:spLocks noGrp="1"/>
          </p:cNvSpPr>
          <p:nvPr>
            <p:ph idx="1"/>
          </p:nvPr>
        </p:nvSpPr>
        <p:spPr/>
        <p:txBody>
          <a:bodyPr/>
          <a:lstStyle/>
          <a:p>
            <a:r>
              <a:rPr lang="en-US" dirty="0"/>
              <a:t>These two are the New dataset obtained after analysis.</a:t>
            </a:r>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4" name="Picture 13">
            <a:extLst>
              <a:ext uri="{FF2B5EF4-FFF2-40B4-BE49-F238E27FC236}">
                <a16:creationId xmlns:a16="http://schemas.microsoft.com/office/drawing/2014/main" id="{0FFD2A5D-889B-4997-866C-9488885ADC65}"/>
              </a:ext>
            </a:extLst>
          </p:cNvPr>
          <p:cNvPicPr>
            <a:picLocks noChangeAspect="1"/>
          </p:cNvPicPr>
          <p:nvPr/>
        </p:nvPicPr>
        <p:blipFill>
          <a:blip r:embed="rId5"/>
          <a:stretch>
            <a:fillRect/>
          </a:stretch>
        </p:blipFill>
        <p:spPr>
          <a:xfrm>
            <a:off x="498877" y="1688531"/>
            <a:ext cx="5220602" cy="3739153"/>
          </a:xfrm>
          <a:prstGeom prst="rect">
            <a:avLst/>
          </a:prstGeom>
        </p:spPr>
      </p:pic>
      <p:pic>
        <p:nvPicPr>
          <p:cNvPr id="15" name="Picture 14">
            <a:extLst>
              <a:ext uri="{FF2B5EF4-FFF2-40B4-BE49-F238E27FC236}">
                <a16:creationId xmlns:a16="http://schemas.microsoft.com/office/drawing/2014/main" id="{DD9365DF-AA26-409D-B849-86E8C1B8D082}"/>
              </a:ext>
            </a:extLst>
          </p:cNvPr>
          <p:cNvPicPr>
            <a:picLocks noChangeAspect="1"/>
          </p:cNvPicPr>
          <p:nvPr/>
        </p:nvPicPr>
        <p:blipFill>
          <a:blip r:embed="rId6"/>
          <a:stretch>
            <a:fillRect/>
          </a:stretch>
        </p:blipFill>
        <p:spPr>
          <a:xfrm>
            <a:off x="5953005" y="1693293"/>
            <a:ext cx="5719141" cy="3734391"/>
          </a:xfrm>
          <a:prstGeom prst="rect">
            <a:avLst/>
          </a:prstGeom>
        </p:spPr>
      </p:pic>
    </p:spTree>
    <p:extLst>
      <p:ext uri="{BB962C8B-B14F-4D97-AF65-F5344CB8AC3E}">
        <p14:creationId xmlns:p14="http://schemas.microsoft.com/office/powerpoint/2010/main" val="357388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Crime Dataset</a:t>
            </a:r>
            <a:endParaRPr lang="en-IN" dirty="0"/>
          </a:p>
        </p:txBody>
      </p:sp>
      <p:sp>
        <p:nvSpPr>
          <p:cNvPr id="9" name="Content Placeholder 8">
            <a:extLst>
              <a:ext uri="{FF2B5EF4-FFF2-40B4-BE49-F238E27FC236}">
                <a16:creationId xmlns:a16="http://schemas.microsoft.com/office/drawing/2014/main" id="{2C994C04-5ADC-446B-A775-36B1CB9B53CC}"/>
              </a:ext>
            </a:extLst>
          </p:cNvPr>
          <p:cNvSpPr>
            <a:spLocks noGrp="1"/>
          </p:cNvSpPr>
          <p:nvPr>
            <p:ph idx="1"/>
          </p:nvPr>
        </p:nvSpPr>
        <p:spPr/>
        <p:txBody>
          <a:bodyPr/>
          <a:lstStyle/>
          <a:p>
            <a:r>
              <a:rPr lang="en-US" dirty="0"/>
              <a:t>Next we created a file called </a:t>
            </a:r>
            <a:r>
              <a:rPr lang="en-IN" dirty="0"/>
              <a:t>BWR_BuildCrimeScores where we gave Scores or Ranks to the states based on the crime ratio of that state. We used ITERATE function to carry out this process because it </a:t>
            </a:r>
            <a:r>
              <a:rPr lang="en-US" dirty="0"/>
              <a:t>is used to loop the dataset and perform operations such that the Scores are stored in a sequential order with respect to the Crime ratios.</a:t>
            </a:r>
          </a:p>
          <a:p>
            <a:r>
              <a:rPr lang="en-US" dirty="0"/>
              <a:t>Here the Score/Rank is low for higher values of the ratios.</a:t>
            </a:r>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3" name="Picture 2">
            <a:extLst>
              <a:ext uri="{FF2B5EF4-FFF2-40B4-BE49-F238E27FC236}">
                <a16:creationId xmlns:a16="http://schemas.microsoft.com/office/drawing/2014/main" id="{CDE48094-B514-4444-829F-2CA063511F8D}"/>
              </a:ext>
            </a:extLst>
          </p:cNvPr>
          <p:cNvPicPr>
            <a:picLocks noChangeAspect="1"/>
          </p:cNvPicPr>
          <p:nvPr/>
        </p:nvPicPr>
        <p:blipFill>
          <a:blip r:embed="rId5"/>
          <a:stretch>
            <a:fillRect/>
          </a:stretch>
        </p:blipFill>
        <p:spPr>
          <a:xfrm>
            <a:off x="3317965" y="2595385"/>
            <a:ext cx="5856499" cy="3990142"/>
          </a:xfrm>
          <a:prstGeom prst="rect">
            <a:avLst/>
          </a:prstGeom>
        </p:spPr>
      </p:pic>
    </p:spTree>
    <p:extLst>
      <p:ext uri="{BB962C8B-B14F-4D97-AF65-F5344CB8AC3E}">
        <p14:creationId xmlns:p14="http://schemas.microsoft.com/office/powerpoint/2010/main" val="147471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Education Dataset</a:t>
            </a:r>
            <a:endParaRPr lang="en-IN" dirty="0"/>
          </a:p>
        </p:txBody>
      </p:sp>
      <p:sp>
        <p:nvSpPr>
          <p:cNvPr id="9" name="Content Placeholder 8">
            <a:extLst>
              <a:ext uri="{FF2B5EF4-FFF2-40B4-BE49-F238E27FC236}">
                <a16:creationId xmlns:a16="http://schemas.microsoft.com/office/drawing/2014/main" id="{2C994C04-5ADC-446B-A775-36B1CB9B53CC}"/>
              </a:ext>
            </a:extLst>
          </p:cNvPr>
          <p:cNvSpPr>
            <a:spLocks noGrp="1"/>
          </p:cNvSpPr>
          <p:nvPr>
            <p:ph idx="1"/>
          </p:nvPr>
        </p:nvSpPr>
        <p:spPr/>
        <p:txBody>
          <a:bodyPr/>
          <a:lstStyle/>
          <a:p>
            <a:r>
              <a:rPr lang="en-US" dirty="0"/>
              <a:t>First we took the Public school dataset and Private school dataset and created a new record set which marks these dataset accordingly. This code we stored it in </a:t>
            </a:r>
            <a:r>
              <a:rPr lang="en-IN" dirty="0"/>
              <a:t>BWR_BuildSchools.</a:t>
            </a:r>
          </a:p>
          <a:p>
            <a:r>
              <a:rPr lang="en-IN" dirty="0"/>
              <a:t>Next we took this record set for the dataset to analyse the dataset.</a:t>
            </a:r>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0" name="Picture 9">
            <a:extLst>
              <a:ext uri="{FF2B5EF4-FFF2-40B4-BE49-F238E27FC236}">
                <a16:creationId xmlns:a16="http://schemas.microsoft.com/office/drawing/2014/main" id="{5E7CDAD5-943D-49CA-8A95-2A1C1C032278}"/>
              </a:ext>
            </a:extLst>
          </p:cNvPr>
          <p:cNvPicPr>
            <a:picLocks noChangeAspect="1"/>
          </p:cNvPicPr>
          <p:nvPr/>
        </p:nvPicPr>
        <p:blipFill rotWithShape="1">
          <a:blip r:embed="rId5"/>
          <a:srcRect r="18873"/>
          <a:stretch/>
        </p:blipFill>
        <p:spPr>
          <a:xfrm>
            <a:off x="286328" y="2688685"/>
            <a:ext cx="5985165" cy="3536054"/>
          </a:xfrm>
          <a:prstGeom prst="rect">
            <a:avLst/>
          </a:prstGeom>
        </p:spPr>
      </p:pic>
      <p:pic>
        <p:nvPicPr>
          <p:cNvPr id="2" name="Picture 1">
            <a:extLst>
              <a:ext uri="{FF2B5EF4-FFF2-40B4-BE49-F238E27FC236}">
                <a16:creationId xmlns:a16="http://schemas.microsoft.com/office/drawing/2014/main" id="{16C80BF2-AC08-498C-AB93-510F52B262A8}"/>
              </a:ext>
            </a:extLst>
          </p:cNvPr>
          <p:cNvPicPr>
            <a:picLocks noChangeAspect="1"/>
          </p:cNvPicPr>
          <p:nvPr/>
        </p:nvPicPr>
        <p:blipFill>
          <a:blip r:embed="rId6"/>
          <a:stretch>
            <a:fillRect/>
          </a:stretch>
        </p:blipFill>
        <p:spPr>
          <a:xfrm>
            <a:off x="6590762" y="2688685"/>
            <a:ext cx="5578323" cy="3535986"/>
          </a:xfrm>
          <a:prstGeom prst="rect">
            <a:avLst/>
          </a:prstGeom>
        </p:spPr>
      </p:pic>
    </p:spTree>
    <p:extLst>
      <p:ext uri="{BB962C8B-B14F-4D97-AF65-F5344CB8AC3E}">
        <p14:creationId xmlns:p14="http://schemas.microsoft.com/office/powerpoint/2010/main" val="357611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Education Dataset</a:t>
            </a:r>
            <a:endParaRPr lang="en-IN" dirty="0"/>
          </a:p>
        </p:txBody>
      </p:sp>
      <p:sp>
        <p:nvSpPr>
          <p:cNvPr id="3" name="Content Placeholder 2">
            <a:extLst>
              <a:ext uri="{FF2B5EF4-FFF2-40B4-BE49-F238E27FC236}">
                <a16:creationId xmlns:a16="http://schemas.microsoft.com/office/drawing/2014/main" id="{76BD73D3-6682-43AF-AB85-C4199CAE063A}"/>
              </a:ext>
            </a:extLst>
          </p:cNvPr>
          <p:cNvSpPr>
            <a:spLocks noGrp="1"/>
          </p:cNvSpPr>
          <p:nvPr>
            <p:ph idx="1"/>
          </p:nvPr>
        </p:nvSpPr>
        <p:spPr/>
        <p:txBody>
          <a:bodyPr/>
          <a:lstStyle/>
          <a:p>
            <a:r>
              <a:rPr lang="en-IN" dirty="0"/>
              <a:t>In BWR_AnalyzeSchools file, we found out the number of public and private schools in a state using COUNT and GROUP functions.</a:t>
            </a:r>
          </a:p>
          <a:p>
            <a:r>
              <a:rPr lang="en-IN" dirty="0"/>
              <a:t>We also found out the Private school to public school ratio and Average Student Enrolment to Teacher Ratio of all the schools in a state.</a:t>
            </a:r>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9" name="Picture 8">
            <a:extLst>
              <a:ext uri="{FF2B5EF4-FFF2-40B4-BE49-F238E27FC236}">
                <a16:creationId xmlns:a16="http://schemas.microsoft.com/office/drawing/2014/main" id="{A61904B5-3DDA-4E42-BAB5-D4B6103C3A5D}"/>
              </a:ext>
            </a:extLst>
          </p:cNvPr>
          <p:cNvPicPr>
            <a:picLocks noChangeAspect="1"/>
          </p:cNvPicPr>
          <p:nvPr/>
        </p:nvPicPr>
        <p:blipFill>
          <a:blip r:embed="rId5"/>
          <a:stretch>
            <a:fillRect/>
          </a:stretch>
        </p:blipFill>
        <p:spPr>
          <a:xfrm>
            <a:off x="4020922" y="2281806"/>
            <a:ext cx="3561066" cy="4385802"/>
          </a:xfrm>
          <a:prstGeom prst="rect">
            <a:avLst/>
          </a:prstGeom>
        </p:spPr>
      </p:pic>
    </p:spTree>
    <p:extLst>
      <p:ext uri="{BB962C8B-B14F-4D97-AF65-F5344CB8AC3E}">
        <p14:creationId xmlns:p14="http://schemas.microsoft.com/office/powerpoint/2010/main" val="250528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Education Dataset</a:t>
            </a:r>
            <a:endParaRPr lang="en-IN" dirty="0"/>
          </a:p>
        </p:txBody>
      </p:sp>
      <p:sp>
        <p:nvSpPr>
          <p:cNvPr id="3" name="Content Placeholder 2">
            <a:extLst>
              <a:ext uri="{FF2B5EF4-FFF2-40B4-BE49-F238E27FC236}">
                <a16:creationId xmlns:a16="http://schemas.microsoft.com/office/drawing/2014/main" id="{76BD73D3-6682-43AF-AB85-C4199CAE063A}"/>
              </a:ext>
            </a:extLst>
          </p:cNvPr>
          <p:cNvSpPr>
            <a:spLocks noGrp="1"/>
          </p:cNvSpPr>
          <p:nvPr>
            <p:ph idx="1"/>
          </p:nvPr>
        </p:nvSpPr>
        <p:spPr/>
        <p:txBody>
          <a:bodyPr/>
          <a:lstStyle/>
          <a:p>
            <a:r>
              <a:rPr lang="en-US" dirty="0"/>
              <a:t>Next we created a file called </a:t>
            </a:r>
            <a:r>
              <a:rPr lang="en-IN" dirty="0"/>
              <a:t>BWR_BuildEducationScores in which we gave scores/ranks to each state based on the number of private and public schools in each state and also for the average student enrolment ratio which we found during the analysis.</a:t>
            </a:r>
          </a:p>
          <a:p>
            <a:r>
              <a:rPr lang="en-US" dirty="0"/>
              <a:t>Here the Score/Rank is low for higher values of the ratios.</a:t>
            </a:r>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0" name="Picture 9">
            <a:extLst>
              <a:ext uri="{FF2B5EF4-FFF2-40B4-BE49-F238E27FC236}">
                <a16:creationId xmlns:a16="http://schemas.microsoft.com/office/drawing/2014/main" id="{279D990D-DAC6-434F-8884-C61E157D7F5E}"/>
              </a:ext>
            </a:extLst>
          </p:cNvPr>
          <p:cNvPicPr>
            <a:picLocks noChangeAspect="1"/>
          </p:cNvPicPr>
          <p:nvPr/>
        </p:nvPicPr>
        <p:blipFill>
          <a:blip r:embed="rId5"/>
          <a:stretch>
            <a:fillRect/>
          </a:stretch>
        </p:blipFill>
        <p:spPr>
          <a:xfrm>
            <a:off x="3367021" y="2272835"/>
            <a:ext cx="4755994" cy="4312692"/>
          </a:xfrm>
          <a:prstGeom prst="rect">
            <a:avLst/>
          </a:prstGeom>
        </p:spPr>
      </p:pic>
    </p:spTree>
    <p:extLst>
      <p:ext uri="{BB962C8B-B14F-4D97-AF65-F5344CB8AC3E}">
        <p14:creationId xmlns:p14="http://schemas.microsoft.com/office/powerpoint/2010/main" val="192898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Health Dataset</a:t>
            </a:r>
            <a:endParaRPr lang="en-IN" dirty="0"/>
          </a:p>
        </p:txBody>
      </p:sp>
      <p:sp>
        <p:nvSpPr>
          <p:cNvPr id="3" name="Content Placeholder 2">
            <a:extLst>
              <a:ext uri="{FF2B5EF4-FFF2-40B4-BE49-F238E27FC236}">
                <a16:creationId xmlns:a16="http://schemas.microsoft.com/office/drawing/2014/main" id="{76BD73D3-6682-43AF-AB85-C4199CAE063A}"/>
              </a:ext>
            </a:extLst>
          </p:cNvPr>
          <p:cNvSpPr>
            <a:spLocks noGrp="1"/>
          </p:cNvSpPr>
          <p:nvPr>
            <p:ph idx="1"/>
          </p:nvPr>
        </p:nvSpPr>
        <p:spPr/>
        <p:txBody>
          <a:bodyPr/>
          <a:lstStyle/>
          <a:p>
            <a:r>
              <a:rPr lang="en-US" dirty="0"/>
              <a:t>For this dataset, it doesn’t have a state code, but it has State Fips code, hence we created a Record set which contains the Fips code and the respective state and we used JOIN function to add the State code column in the dataset of the file </a:t>
            </a:r>
            <a:r>
              <a:rPr lang="en-IN" dirty="0"/>
              <a:t>BWR_AnalyzeHealth.</a:t>
            </a:r>
          </a:p>
          <a:p>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9" name="Picture 8">
            <a:extLst>
              <a:ext uri="{FF2B5EF4-FFF2-40B4-BE49-F238E27FC236}">
                <a16:creationId xmlns:a16="http://schemas.microsoft.com/office/drawing/2014/main" id="{8C3AF010-42B7-49C7-8284-E7B24110E100}"/>
              </a:ext>
            </a:extLst>
          </p:cNvPr>
          <p:cNvPicPr>
            <a:picLocks noChangeAspect="1"/>
          </p:cNvPicPr>
          <p:nvPr/>
        </p:nvPicPr>
        <p:blipFill>
          <a:blip r:embed="rId5"/>
          <a:stretch>
            <a:fillRect/>
          </a:stretch>
        </p:blipFill>
        <p:spPr>
          <a:xfrm>
            <a:off x="397163" y="2221037"/>
            <a:ext cx="5139183" cy="4006920"/>
          </a:xfrm>
          <a:prstGeom prst="rect">
            <a:avLst/>
          </a:prstGeom>
        </p:spPr>
      </p:pic>
      <p:pic>
        <p:nvPicPr>
          <p:cNvPr id="12" name="Picture 11">
            <a:extLst>
              <a:ext uri="{FF2B5EF4-FFF2-40B4-BE49-F238E27FC236}">
                <a16:creationId xmlns:a16="http://schemas.microsoft.com/office/drawing/2014/main" id="{996D09D5-B216-4B45-93FD-3C13C9C5268E}"/>
              </a:ext>
            </a:extLst>
          </p:cNvPr>
          <p:cNvPicPr>
            <a:picLocks noChangeAspect="1"/>
          </p:cNvPicPr>
          <p:nvPr/>
        </p:nvPicPr>
        <p:blipFill>
          <a:blip r:embed="rId6"/>
          <a:stretch>
            <a:fillRect/>
          </a:stretch>
        </p:blipFill>
        <p:spPr>
          <a:xfrm>
            <a:off x="6042569" y="2221037"/>
            <a:ext cx="5336702" cy="4006920"/>
          </a:xfrm>
          <a:prstGeom prst="rect">
            <a:avLst/>
          </a:prstGeom>
        </p:spPr>
      </p:pic>
    </p:spTree>
    <p:extLst>
      <p:ext uri="{BB962C8B-B14F-4D97-AF65-F5344CB8AC3E}">
        <p14:creationId xmlns:p14="http://schemas.microsoft.com/office/powerpoint/2010/main" val="286517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03B9-D42A-442B-B375-B647B2F461F9}"/>
              </a:ext>
            </a:extLst>
          </p:cNvPr>
          <p:cNvSpPr>
            <a:spLocks noGrp="1"/>
          </p:cNvSpPr>
          <p:nvPr>
            <p:ph type="title"/>
          </p:nvPr>
        </p:nvSpPr>
        <p:spPr/>
        <p:txBody>
          <a:bodyPr/>
          <a:lstStyle/>
          <a:p>
            <a:r>
              <a:rPr lang="en-US" dirty="0"/>
              <a:t>Health Dataset</a:t>
            </a:r>
            <a:endParaRPr lang="en-IN" dirty="0"/>
          </a:p>
        </p:txBody>
      </p:sp>
      <p:sp>
        <p:nvSpPr>
          <p:cNvPr id="2" name="Content Placeholder 1">
            <a:extLst>
              <a:ext uri="{FF2B5EF4-FFF2-40B4-BE49-F238E27FC236}">
                <a16:creationId xmlns:a16="http://schemas.microsoft.com/office/drawing/2014/main" id="{148700FF-9339-4605-A1AF-B7A07EC265F1}"/>
              </a:ext>
            </a:extLst>
          </p:cNvPr>
          <p:cNvSpPr>
            <a:spLocks noGrp="1"/>
          </p:cNvSpPr>
          <p:nvPr>
            <p:ph idx="1"/>
          </p:nvPr>
        </p:nvSpPr>
        <p:spPr/>
        <p:txBody>
          <a:bodyPr/>
          <a:lstStyle/>
          <a:p>
            <a:r>
              <a:rPr lang="en-IN" dirty="0"/>
              <a:t>Also we calculated the Average Mortality rate, Max and Min Mortality rates of respective states using GROUP function.</a:t>
            </a:r>
            <a:endParaRPr lang="en-US" dirty="0"/>
          </a:p>
          <a:p>
            <a:endParaRPr lang="en-IN" dirty="0"/>
          </a:p>
        </p:txBody>
      </p:sp>
      <p:sp>
        <p:nvSpPr>
          <p:cNvPr id="6" name="Rectangle 5">
            <a:extLst>
              <a:ext uri="{FF2B5EF4-FFF2-40B4-BE49-F238E27FC236}">
                <a16:creationId xmlns:a16="http://schemas.microsoft.com/office/drawing/2014/main" id="{BCF0EF11-08F3-4F86-8E4F-06F04E30C3AA}"/>
              </a:ext>
            </a:extLst>
          </p:cNvPr>
          <p:cNvSpPr/>
          <p:nvPr/>
        </p:nvSpPr>
        <p:spPr>
          <a:xfrm>
            <a:off x="22915" y="29361"/>
            <a:ext cx="1579628" cy="553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CABD087-0C1B-4D18-B26D-57B15C71B2B0}"/>
              </a:ext>
            </a:extLst>
          </p:cNvPr>
          <p:cNvPicPr>
            <a:picLocks noChangeAspect="1"/>
          </p:cNvPicPr>
          <p:nvPr/>
        </p:nvPicPr>
        <p:blipFill>
          <a:blip r:embed="rId2"/>
          <a:stretch>
            <a:fillRect/>
          </a:stretch>
        </p:blipFill>
        <p:spPr>
          <a:xfrm>
            <a:off x="9931932" y="16057"/>
            <a:ext cx="1912405" cy="566977"/>
          </a:xfrm>
          <a:prstGeom prst="rect">
            <a:avLst/>
          </a:prstGeom>
        </p:spPr>
      </p:pic>
      <p:pic>
        <p:nvPicPr>
          <p:cNvPr id="5" name="Picture 4">
            <a:extLst>
              <a:ext uri="{FF2B5EF4-FFF2-40B4-BE49-F238E27FC236}">
                <a16:creationId xmlns:a16="http://schemas.microsoft.com/office/drawing/2014/main" id="{7CB2C103-A764-40EE-B6EF-F9579369DCD3}"/>
              </a:ext>
            </a:extLst>
          </p:cNvPr>
          <p:cNvPicPr>
            <a:picLocks noChangeAspect="1"/>
          </p:cNvPicPr>
          <p:nvPr/>
        </p:nvPicPr>
        <p:blipFill>
          <a:blip r:embed="rId3"/>
          <a:stretch>
            <a:fillRect/>
          </a:stretch>
        </p:blipFill>
        <p:spPr>
          <a:xfrm>
            <a:off x="10589457" y="52070"/>
            <a:ext cx="1579628" cy="494950"/>
          </a:xfrm>
          <a:prstGeom prst="rect">
            <a:avLst/>
          </a:prstGeom>
        </p:spPr>
      </p:pic>
      <p:pic>
        <p:nvPicPr>
          <p:cNvPr id="8" name="Picture 7">
            <a:extLst>
              <a:ext uri="{FF2B5EF4-FFF2-40B4-BE49-F238E27FC236}">
                <a16:creationId xmlns:a16="http://schemas.microsoft.com/office/drawing/2014/main" id="{DEC69A75-814D-48EC-A71A-C99A285E8B69}"/>
              </a:ext>
            </a:extLst>
          </p:cNvPr>
          <p:cNvPicPr>
            <a:picLocks noChangeAspect="1"/>
          </p:cNvPicPr>
          <p:nvPr/>
        </p:nvPicPr>
        <p:blipFill>
          <a:blip r:embed="rId4"/>
          <a:stretch>
            <a:fillRect/>
          </a:stretch>
        </p:blipFill>
        <p:spPr>
          <a:xfrm>
            <a:off x="22915" y="0"/>
            <a:ext cx="598408" cy="598408"/>
          </a:xfrm>
          <a:prstGeom prst="rect">
            <a:avLst/>
          </a:prstGeom>
        </p:spPr>
      </p:pic>
      <p:pic>
        <p:nvPicPr>
          <p:cNvPr id="10" name="Picture 9">
            <a:extLst>
              <a:ext uri="{FF2B5EF4-FFF2-40B4-BE49-F238E27FC236}">
                <a16:creationId xmlns:a16="http://schemas.microsoft.com/office/drawing/2014/main" id="{43F0A9D4-5B26-4590-8233-26FD410675FB}"/>
              </a:ext>
            </a:extLst>
          </p:cNvPr>
          <p:cNvPicPr>
            <a:picLocks noChangeAspect="1"/>
          </p:cNvPicPr>
          <p:nvPr/>
        </p:nvPicPr>
        <p:blipFill>
          <a:blip r:embed="rId5"/>
          <a:stretch>
            <a:fillRect/>
          </a:stretch>
        </p:blipFill>
        <p:spPr>
          <a:xfrm>
            <a:off x="4621290" y="1459684"/>
            <a:ext cx="2473649" cy="5222147"/>
          </a:xfrm>
          <a:prstGeom prst="rect">
            <a:avLst/>
          </a:prstGeom>
        </p:spPr>
      </p:pic>
    </p:spTree>
    <p:extLst>
      <p:ext uri="{BB962C8B-B14F-4D97-AF65-F5344CB8AC3E}">
        <p14:creationId xmlns:p14="http://schemas.microsoft.com/office/powerpoint/2010/main" val="1661962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Ultrasonic Distance Sensor PPT</Template>
  <TotalTime>306</TotalTime>
  <Words>715</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Adobe Fan Heiti Std B</vt:lpstr>
      <vt:lpstr>Arial</vt:lpstr>
      <vt:lpstr>Bookman Old Style</vt:lpstr>
      <vt:lpstr>Calibri</vt:lpstr>
      <vt:lpstr>Calibri Light</vt:lpstr>
      <vt:lpstr>Symbol</vt:lpstr>
      <vt:lpstr>Times New Roman</vt:lpstr>
      <vt:lpstr>Trebuchet MS</vt:lpstr>
      <vt:lpstr>1_Office Theme</vt:lpstr>
      <vt:lpstr>Find Your Paradise! </vt:lpstr>
      <vt:lpstr>Crime Dataset</vt:lpstr>
      <vt:lpstr>Crime Dataset</vt:lpstr>
      <vt:lpstr>Crime Dataset</vt:lpstr>
      <vt:lpstr>Education Dataset</vt:lpstr>
      <vt:lpstr>Education Dataset</vt:lpstr>
      <vt:lpstr>Education Dataset</vt:lpstr>
      <vt:lpstr>Health Dataset</vt:lpstr>
      <vt:lpstr>Health Dataset</vt:lpstr>
      <vt:lpstr>Health Dataset</vt:lpstr>
      <vt:lpstr>Weather Dataset</vt:lpstr>
      <vt:lpstr>Weather Dataset</vt:lpstr>
      <vt:lpstr>Weather Dataset</vt:lpstr>
      <vt:lpstr>Composite Dataset</vt:lpstr>
      <vt:lpstr>Composite Dataset</vt:lpstr>
      <vt:lpstr>Data Delivery Using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Paradise! </dc:title>
  <dc:creator>Skanda P R</dc:creator>
  <cp:lastModifiedBy>Skanda P R</cp:lastModifiedBy>
  <cp:revision>5</cp:revision>
  <dcterms:created xsi:type="dcterms:W3CDTF">2023-06-10T06:46:49Z</dcterms:created>
  <dcterms:modified xsi:type="dcterms:W3CDTF">2023-07-29T08:47:21Z</dcterms:modified>
</cp:coreProperties>
</file>