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8" r:id="rId11"/>
    <p:sldId id="266" r:id="rId12"/>
    <p:sldId id="267" r:id="rId13"/>
    <p:sldId id="270" r:id="rId14"/>
    <p:sldId id="271" r:id="rId15"/>
    <p:sldId id="272" r:id="rId16"/>
    <p:sldId id="26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9032E10-21C7-4849-856B-5DA46D5C71CA}">
          <p14:sldIdLst>
            <p14:sldId id="257"/>
            <p14:sldId id="258"/>
            <p14:sldId id="259"/>
            <p14:sldId id="260"/>
            <p14:sldId id="261"/>
            <p14:sldId id="262"/>
            <p14:sldId id="263"/>
            <p14:sldId id="264"/>
            <p14:sldId id="265"/>
            <p14:sldId id="268"/>
            <p14:sldId id="266"/>
            <p14:sldId id="267"/>
            <p14:sldId id="270"/>
            <p14:sldId id="271"/>
            <p14:sldId id="272"/>
            <p14:sldId id="269"/>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753756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4" name="Google Shape;14;p2"/>
          <p:cNvPicPr preferRelativeResize="0"/>
          <p:nvPr/>
        </p:nvPicPr>
        <p:blipFill>
          <a:blip r:embed="rId2">
            <a:alphaModFix/>
          </a:blip>
          <a:stretch>
            <a:fillRect/>
          </a:stretch>
        </p:blipFill>
        <p:spPr>
          <a:xfrm>
            <a:off x="3463213" y="4730051"/>
            <a:ext cx="2217574" cy="337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6634-AA28-1789-0DF2-0C2993F9B1E7}"/>
              </a:ext>
            </a:extLst>
          </p:cNvPr>
          <p:cNvSpPr>
            <a:spLocks noGrp="1"/>
          </p:cNvSpPr>
          <p:nvPr>
            <p:ph type="ctrTitle"/>
          </p:nvPr>
        </p:nvSpPr>
        <p:spPr/>
        <p:txBody>
          <a:bodyPr/>
          <a:lstStyle/>
          <a:p>
            <a:r>
              <a:rPr lang="en-US" dirty="0"/>
              <a:t>ECL Workshop</a:t>
            </a:r>
            <a:endParaRPr lang="en-IN" dirty="0"/>
          </a:p>
        </p:txBody>
      </p:sp>
      <p:sp>
        <p:nvSpPr>
          <p:cNvPr id="3" name="Subtitle 2">
            <a:extLst>
              <a:ext uri="{FF2B5EF4-FFF2-40B4-BE49-F238E27FC236}">
                <a16:creationId xmlns:a16="http://schemas.microsoft.com/office/drawing/2014/main" id="{85CAB866-575E-4EFE-5A90-C58BC85C2227}"/>
              </a:ext>
            </a:extLst>
          </p:cNvPr>
          <p:cNvSpPr>
            <a:spLocks noGrp="1"/>
          </p:cNvSpPr>
          <p:nvPr>
            <p:ph type="subTitle" idx="1"/>
          </p:nvPr>
        </p:nvSpPr>
        <p:spPr/>
        <p:txBody>
          <a:bodyPr/>
          <a:lstStyle/>
          <a:p>
            <a:r>
              <a:rPr lang="en-US" dirty="0"/>
              <a:t>Day 1 and Day 2</a:t>
            </a:r>
            <a:endParaRPr lang="en-IN" dirty="0"/>
          </a:p>
        </p:txBody>
      </p:sp>
    </p:spTree>
    <p:extLst>
      <p:ext uri="{BB962C8B-B14F-4D97-AF65-F5344CB8AC3E}">
        <p14:creationId xmlns:p14="http://schemas.microsoft.com/office/powerpoint/2010/main" val="243941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0EC838-A283-66BD-87F2-F2B8832BE08E}"/>
              </a:ext>
            </a:extLst>
          </p:cNvPr>
          <p:cNvSpPr>
            <a:spLocks noGrp="1"/>
          </p:cNvSpPr>
          <p:nvPr>
            <p:ph type="title"/>
          </p:nvPr>
        </p:nvSpPr>
        <p:spPr/>
        <p:txBody>
          <a:bodyPr>
            <a:normAutofit fontScale="90000"/>
          </a:bodyPr>
          <a:lstStyle/>
          <a:p>
            <a:r>
              <a:rPr lang="en-US" dirty="0"/>
              <a:t>TABLE Function</a:t>
            </a:r>
            <a:endParaRPr lang="en-IN" dirty="0"/>
          </a:p>
        </p:txBody>
      </p:sp>
      <p:sp>
        <p:nvSpPr>
          <p:cNvPr id="5" name="Text Placeholder 4">
            <a:extLst>
              <a:ext uri="{FF2B5EF4-FFF2-40B4-BE49-F238E27FC236}">
                <a16:creationId xmlns:a16="http://schemas.microsoft.com/office/drawing/2014/main" id="{CED2378A-5C22-3A41-69A5-A5579D551847}"/>
              </a:ext>
            </a:extLst>
          </p:cNvPr>
          <p:cNvSpPr>
            <a:spLocks noGrp="1"/>
          </p:cNvSpPr>
          <p:nvPr>
            <p:ph type="body" idx="2"/>
          </p:nvPr>
        </p:nvSpPr>
        <p:spPr>
          <a:xfrm>
            <a:off x="391725" y="1559617"/>
            <a:ext cx="8520600" cy="3416400"/>
          </a:xfrm>
        </p:spPr>
        <p:txBody>
          <a:bodyPr>
            <a:normAutofit lnSpcReduction="10000"/>
          </a:bodyPr>
          <a:lstStyle/>
          <a:p>
            <a:pPr marL="139700" indent="0">
              <a:buNone/>
            </a:pPr>
            <a:r>
              <a:rPr lang="en-US" b="1" u="sng" dirty="0"/>
              <a:t>Syntax:</a:t>
            </a:r>
          </a:p>
          <a:p>
            <a:pPr marL="139700" indent="0">
              <a:buNone/>
            </a:pPr>
            <a:endParaRPr lang="en-US" b="1" u="sng" dirty="0"/>
          </a:p>
          <a:p>
            <a:pPr marL="139700" indent="0">
              <a:buNone/>
            </a:pPr>
            <a:r>
              <a:rPr lang="en-US" dirty="0"/>
              <a:t>TABLE</a:t>
            </a:r>
            <a:r>
              <a:rPr lang="en-US" i="1" dirty="0"/>
              <a:t>(</a:t>
            </a:r>
            <a:r>
              <a:rPr lang="en-US" i="1" dirty="0" err="1"/>
              <a:t>recordset</a:t>
            </a:r>
            <a:r>
              <a:rPr lang="en-US" i="1" dirty="0"/>
              <a:t>, format [,expression])</a:t>
            </a:r>
          </a:p>
          <a:p>
            <a:r>
              <a:rPr lang="en-US" dirty="0" err="1"/>
              <a:t>recordset</a:t>
            </a:r>
            <a:r>
              <a:rPr lang="en-US" dirty="0"/>
              <a:t> – The set of records to process. </a:t>
            </a:r>
          </a:p>
          <a:p>
            <a:r>
              <a:rPr lang="en-US" dirty="0"/>
              <a:t>format – The RECORD structure of the output records.</a:t>
            </a:r>
          </a:p>
          <a:p>
            <a:r>
              <a:rPr lang="en-US" dirty="0"/>
              <a:t>expression – The "group by" clause for crosstab reports. Multiple comma-delimited expressions create one logical "group by" clause. </a:t>
            </a:r>
          </a:p>
          <a:p>
            <a:pPr marL="139700" indent="0">
              <a:buNone/>
            </a:pPr>
            <a:endParaRPr lang="en-US" dirty="0"/>
          </a:p>
          <a:p>
            <a:pPr marL="139700" indent="0">
              <a:buNone/>
            </a:pPr>
            <a:r>
              <a:rPr lang="en-US" dirty="0"/>
              <a:t>The TABLE function is similar to OUTPUT, but instead of writing records to a file, it outputs those records into a new memory table (a new dataset in the supercomputer). The new table inherits any implicit relationality the </a:t>
            </a:r>
            <a:r>
              <a:rPr lang="en-US" dirty="0" err="1"/>
              <a:t>recordset</a:t>
            </a:r>
            <a:r>
              <a:rPr lang="en-US" dirty="0"/>
              <a:t> has unless an expression is present. The new table is temporary, and exists only while the query is running. </a:t>
            </a:r>
          </a:p>
          <a:p>
            <a:pPr marL="139700" indent="0">
              <a:buNone/>
            </a:pPr>
            <a:r>
              <a:rPr lang="en-US" dirty="0"/>
              <a:t>So TABLE is basically used for vertical slicing of the dataset, which allows you to work only with the fields you actually need.</a:t>
            </a:r>
          </a:p>
        </p:txBody>
      </p:sp>
    </p:spTree>
    <p:extLst>
      <p:ext uri="{BB962C8B-B14F-4D97-AF65-F5344CB8AC3E}">
        <p14:creationId xmlns:p14="http://schemas.microsoft.com/office/powerpoint/2010/main" val="2045603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0EC838-A283-66BD-87F2-F2B8832BE08E}"/>
              </a:ext>
            </a:extLst>
          </p:cNvPr>
          <p:cNvSpPr>
            <a:spLocks noGrp="1"/>
          </p:cNvSpPr>
          <p:nvPr>
            <p:ph type="title"/>
          </p:nvPr>
        </p:nvSpPr>
        <p:spPr/>
        <p:txBody>
          <a:bodyPr>
            <a:normAutofit fontScale="90000"/>
          </a:bodyPr>
          <a:lstStyle/>
          <a:p>
            <a:r>
              <a:rPr lang="en-US" dirty="0"/>
              <a:t>TRANSFORM</a:t>
            </a:r>
            <a:endParaRPr lang="en-IN" dirty="0"/>
          </a:p>
        </p:txBody>
      </p:sp>
      <p:sp>
        <p:nvSpPr>
          <p:cNvPr id="5" name="Text Placeholder 4">
            <a:extLst>
              <a:ext uri="{FF2B5EF4-FFF2-40B4-BE49-F238E27FC236}">
                <a16:creationId xmlns:a16="http://schemas.microsoft.com/office/drawing/2014/main" id="{CED2378A-5C22-3A41-69A5-A5579D551847}"/>
              </a:ext>
            </a:extLst>
          </p:cNvPr>
          <p:cNvSpPr>
            <a:spLocks noGrp="1"/>
          </p:cNvSpPr>
          <p:nvPr>
            <p:ph type="body" idx="2"/>
          </p:nvPr>
        </p:nvSpPr>
        <p:spPr>
          <a:xfrm>
            <a:off x="391725" y="1559617"/>
            <a:ext cx="8520600" cy="3416400"/>
          </a:xfrm>
        </p:spPr>
        <p:txBody>
          <a:bodyPr>
            <a:normAutofit/>
          </a:bodyPr>
          <a:lstStyle/>
          <a:p>
            <a:pPr marL="139700" indent="0">
              <a:buNone/>
            </a:pPr>
            <a:endParaRPr lang="en-IN" dirty="0"/>
          </a:p>
        </p:txBody>
      </p:sp>
      <p:pic>
        <p:nvPicPr>
          <p:cNvPr id="4" name="Picture 3">
            <a:extLst>
              <a:ext uri="{FF2B5EF4-FFF2-40B4-BE49-F238E27FC236}">
                <a16:creationId xmlns:a16="http://schemas.microsoft.com/office/drawing/2014/main" id="{D368A68D-3821-7264-AA39-FFF85FC0A420}"/>
              </a:ext>
            </a:extLst>
          </p:cNvPr>
          <p:cNvPicPr>
            <a:picLocks noChangeAspect="1"/>
          </p:cNvPicPr>
          <p:nvPr/>
        </p:nvPicPr>
        <p:blipFill>
          <a:blip r:embed="rId2"/>
          <a:stretch>
            <a:fillRect/>
          </a:stretch>
        </p:blipFill>
        <p:spPr>
          <a:xfrm>
            <a:off x="140163" y="913670"/>
            <a:ext cx="8956535" cy="4125542"/>
          </a:xfrm>
          <a:prstGeom prst="rect">
            <a:avLst/>
          </a:prstGeom>
        </p:spPr>
      </p:pic>
    </p:spTree>
    <p:extLst>
      <p:ext uri="{BB962C8B-B14F-4D97-AF65-F5344CB8AC3E}">
        <p14:creationId xmlns:p14="http://schemas.microsoft.com/office/powerpoint/2010/main" val="239197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0EC838-A283-66BD-87F2-F2B8832BE08E}"/>
              </a:ext>
            </a:extLst>
          </p:cNvPr>
          <p:cNvSpPr>
            <a:spLocks noGrp="1"/>
          </p:cNvSpPr>
          <p:nvPr>
            <p:ph type="title"/>
          </p:nvPr>
        </p:nvSpPr>
        <p:spPr/>
        <p:txBody>
          <a:bodyPr>
            <a:normAutofit fontScale="90000"/>
          </a:bodyPr>
          <a:lstStyle/>
          <a:p>
            <a:r>
              <a:rPr lang="en-US" dirty="0"/>
              <a:t>TRANSFORM</a:t>
            </a:r>
            <a:endParaRPr lang="en-IN" dirty="0"/>
          </a:p>
        </p:txBody>
      </p:sp>
      <p:sp>
        <p:nvSpPr>
          <p:cNvPr id="5" name="Text Placeholder 4">
            <a:extLst>
              <a:ext uri="{FF2B5EF4-FFF2-40B4-BE49-F238E27FC236}">
                <a16:creationId xmlns:a16="http://schemas.microsoft.com/office/drawing/2014/main" id="{CED2378A-5C22-3A41-69A5-A5579D551847}"/>
              </a:ext>
            </a:extLst>
          </p:cNvPr>
          <p:cNvSpPr>
            <a:spLocks noGrp="1"/>
          </p:cNvSpPr>
          <p:nvPr>
            <p:ph type="body" idx="2"/>
          </p:nvPr>
        </p:nvSpPr>
        <p:spPr>
          <a:xfrm>
            <a:off x="391725" y="1559617"/>
            <a:ext cx="8520600" cy="3416400"/>
          </a:xfrm>
        </p:spPr>
        <p:txBody>
          <a:bodyPr>
            <a:normAutofit/>
          </a:bodyPr>
          <a:lstStyle/>
          <a:p>
            <a:pPr marL="139700" indent="0">
              <a:buNone/>
            </a:pPr>
            <a:endParaRPr lang="en-IN" dirty="0"/>
          </a:p>
        </p:txBody>
      </p:sp>
      <p:pic>
        <p:nvPicPr>
          <p:cNvPr id="6" name="Picture 5">
            <a:extLst>
              <a:ext uri="{FF2B5EF4-FFF2-40B4-BE49-F238E27FC236}">
                <a16:creationId xmlns:a16="http://schemas.microsoft.com/office/drawing/2014/main" id="{5F1F5536-E8AD-9EA0-A51D-0462A85CDD6E}"/>
              </a:ext>
            </a:extLst>
          </p:cNvPr>
          <p:cNvPicPr>
            <a:picLocks noChangeAspect="1"/>
          </p:cNvPicPr>
          <p:nvPr/>
        </p:nvPicPr>
        <p:blipFill>
          <a:blip r:embed="rId2"/>
          <a:stretch>
            <a:fillRect/>
          </a:stretch>
        </p:blipFill>
        <p:spPr>
          <a:xfrm>
            <a:off x="231675" y="881768"/>
            <a:ext cx="8731584" cy="4190815"/>
          </a:xfrm>
          <a:prstGeom prst="rect">
            <a:avLst/>
          </a:prstGeom>
        </p:spPr>
      </p:pic>
    </p:spTree>
    <p:extLst>
      <p:ext uri="{BB962C8B-B14F-4D97-AF65-F5344CB8AC3E}">
        <p14:creationId xmlns:p14="http://schemas.microsoft.com/office/powerpoint/2010/main" val="2551756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0EC838-A283-66BD-87F2-F2B8832BE08E}"/>
              </a:ext>
            </a:extLst>
          </p:cNvPr>
          <p:cNvSpPr>
            <a:spLocks noGrp="1"/>
          </p:cNvSpPr>
          <p:nvPr>
            <p:ph type="title"/>
          </p:nvPr>
        </p:nvSpPr>
        <p:spPr/>
        <p:txBody>
          <a:bodyPr>
            <a:normAutofit fontScale="90000"/>
          </a:bodyPr>
          <a:lstStyle/>
          <a:p>
            <a:r>
              <a:rPr lang="en-US" dirty="0"/>
              <a:t>TRANSFORM</a:t>
            </a:r>
            <a:endParaRPr lang="en-IN" dirty="0"/>
          </a:p>
        </p:txBody>
      </p:sp>
      <p:sp>
        <p:nvSpPr>
          <p:cNvPr id="5" name="Text Placeholder 4">
            <a:extLst>
              <a:ext uri="{FF2B5EF4-FFF2-40B4-BE49-F238E27FC236}">
                <a16:creationId xmlns:a16="http://schemas.microsoft.com/office/drawing/2014/main" id="{CED2378A-5C22-3A41-69A5-A5579D551847}"/>
              </a:ext>
            </a:extLst>
          </p:cNvPr>
          <p:cNvSpPr>
            <a:spLocks noGrp="1"/>
          </p:cNvSpPr>
          <p:nvPr>
            <p:ph type="body" idx="2"/>
          </p:nvPr>
        </p:nvSpPr>
        <p:spPr>
          <a:xfrm>
            <a:off x="391725" y="1559617"/>
            <a:ext cx="8520600" cy="3416400"/>
          </a:xfrm>
        </p:spPr>
        <p:txBody>
          <a:bodyPr>
            <a:normAutofit fontScale="92500" lnSpcReduction="20000"/>
          </a:bodyPr>
          <a:lstStyle/>
          <a:p>
            <a:pPr marL="139700" indent="0">
              <a:buNone/>
            </a:pPr>
            <a:r>
              <a:rPr lang="en-US" b="1" u="sng" dirty="0"/>
              <a:t>Syntax:</a:t>
            </a:r>
          </a:p>
          <a:p>
            <a:pPr marL="139700" indent="0">
              <a:buNone/>
            </a:pPr>
            <a:endParaRPr lang="en-US" b="1" u="sng" dirty="0"/>
          </a:p>
          <a:p>
            <a:pPr marL="139700" indent="0">
              <a:buNone/>
            </a:pPr>
            <a:r>
              <a:rPr lang="en-IN" i="1" dirty="0" err="1"/>
              <a:t>resulttype</a:t>
            </a:r>
            <a:r>
              <a:rPr lang="en-IN" dirty="0"/>
              <a:t> </a:t>
            </a:r>
            <a:r>
              <a:rPr lang="en-IN" dirty="0" err="1"/>
              <a:t>funcname</a:t>
            </a:r>
            <a:r>
              <a:rPr lang="en-IN" dirty="0"/>
              <a:t>( </a:t>
            </a:r>
            <a:r>
              <a:rPr lang="en-IN" i="1" dirty="0" err="1"/>
              <a:t>parameterlist</a:t>
            </a:r>
            <a:r>
              <a:rPr lang="en-IN" dirty="0"/>
              <a:t> ) := TRANSFORM </a:t>
            </a:r>
          </a:p>
          <a:p>
            <a:pPr marL="139700" indent="0">
              <a:buNone/>
            </a:pPr>
            <a:r>
              <a:rPr lang="en-IN" dirty="0" err="1"/>
              <a:t>SELF.outfield</a:t>
            </a:r>
            <a:r>
              <a:rPr lang="en-IN" dirty="0"/>
              <a:t> := transformation; </a:t>
            </a:r>
          </a:p>
          <a:p>
            <a:pPr marL="139700" indent="0">
              <a:buNone/>
            </a:pPr>
            <a:r>
              <a:rPr lang="en-IN" dirty="0"/>
              <a:t>END;</a:t>
            </a:r>
          </a:p>
          <a:p>
            <a:r>
              <a:rPr lang="en-US" dirty="0" err="1"/>
              <a:t>resulttype</a:t>
            </a:r>
            <a:r>
              <a:rPr lang="en-US" dirty="0"/>
              <a:t> – The name of a RECORD structure definition specifying the output format of the function. </a:t>
            </a:r>
          </a:p>
          <a:p>
            <a:r>
              <a:rPr lang="en-US" dirty="0" err="1"/>
              <a:t>funcname</a:t>
            </a:r>
            <a:r>
              <a:rPr lang="en-US" dirty="0"/>
              <a:t> – The name of the function the TRANSFORM structure defines.</a:t>
            </a:r>
          </a:p>
          <a:p>
            <a:r>
              <a:rPr lang="en-US" dirty="0" err="1"/>
              <a:t>parameterlist</a:t>
            </a:r>
            <a:r>
              <a:rPr lang="en-US" dirty="0"/>
              <a:t> – The value types and labels of the parameters that will be passed to the TRANSFORM function.</a:t>
            </a:r>
          </a:p>
          <a:p>
            <a:r>
              <a:rPr lang="en-US" dirty="0"/>
              <a:t>SELF – Indicates the </a:t>
            </a:r>
            <a:r>
              <a:rPr lang="en-US" dirty="0" err="1"/>
              <a:t>resulttype</a:t>
            </a:r>
            <a:r>
              <a:rPr lang="en-US" dirty="0"/>
              <a:t> structure.</a:t>
            </a:r>
          </a:p>
          <a:p>
            <a:r>
              <a:rPr lang="en-US" dirty="0"/>
              <a:t>outfield – The name of a field in the </a:t>
            </a:r>
            <a:r>
              <a:rPr lang="en-US" dirty="0" err="1"/>
              <a:t>resulttype</a:t>
            </a:r>
            <a:r>
              <a:rPr lang="en-US" dirty="0"/>
              <a:t> structure.</a:t>
            </a:r>
          </a:p>
          <a:p>
            <a:r>
              <a:rPr lang="en-US" dirty="0"/>
              <a:t>transformation – An expression specifying how to produce the value assigned to the outfield.</a:t>
            </a:r>
          </a:p>
          <a:p>
            <a:pPr marL="139700" indent="0">
              <a:buNone/>
            </a:pPr>
            <a:endParaRPr lang="en-US" dirty="0"/>
          </a:p>
          <a:p>
            <a:pPr marL="139700" indent="0">
              <a:buNone/>
            </a:pPr>
            <a:r>
              <a:rPr lang="en-US" dirty="0"/>
              <a:t>The transform function must take at least one parameter: a LEFT record of the same format as the </a:t>
            </a:r>
            <a:r>
              <a:rPr lang="en-US" dirty="0" err="1"/>
              <a:t>recordset</a:t>
            </a:r>
            <a:r>
              <a:rPr lang="en-US" dirty="0"/>
              <a:t>. It may take an optional second parameter: an integer COUNTER specifying the number of times the transform has been called.</a:t>
            </a:r>
          </a:p>
        </p:txBody>
      </p:sp>
    </p:spTree>
    <p:extLst>
      <p:ext uri="{BB962C8B-B14F-4D97-AF65-F5344CB8AC3E}">
        <p14:creationId xmlns:p14="http://schemas.microsoft.com/office/powerpoint/2010/main" val="3949864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0EC838-A283-66BD-87F2-F2B8832BE08E}"/>
              </a:ext>
            </a:extLst>
          </p:cNvPr>
          <p:cNvSpPr>
            <a:spLocks noGrp="1"/>
          </p:cNvSpPr>
          <p:nvPr>
            <p:ph type="title"/>
          </p:nvPr>
        </p:nvSpPr>
        <p:spPr/>
        <p:txBody>
          <a:bodyPr>
            <a:normAutofit fontScale="90000"/>
          </a:bodyPr>
          <a:lstStyle/>
          <a:p>
            <a:r>
              <a:rPr lang="en-US" dirty="0"/>
              <a:t>PROJECT Function</a:t>
            </a:r>
            <a:endParaRPr lang="en-IN" dirty="0"/>
          </a:p>
        </p:txBody>
      </p:sp>
      <p:sp>
        <p:nvSpPr>
          <p:cNvPr id="5" name="Text Placeholder 4">
            <a:extLst>
              <a:ext uri="{FF2B5EF4-FFF2-40B4-BE49-F238E27FC236}">
                <a16:creationId xmlns:a16="http://schemas.microsoft.com/office/drawing/2014/main" id="{CED2378A-5C22-3A41-69A5-A5579D551847}"/>
              </a:ext>
            </a:extLst>
          </p:cNvPr>
          <p:cNvSpPr>
            <a:spLocks noGrp="1"/>
          </p:cNvSpPr>
          <p:nvPr>
            <p:ph type="body" idx="2"/>
          </p:nvPr>
        </p:nvSpPr>
        <p:spPr>
          <a:xfrm>
            <a:off x="391725" y="1559617"/>
            <a:ext cx="8520600" cy="3416400"/>
          </a:xfrm>
        </p:spPr>
        <p:txBody>
          <a:bodyPr>
            <a:normAutofit/>
          </a:bodyPr>
          <a:lstStyle/>
          <a:p>
            <a:pPr marL="139700" indent="0">
              <a:buNone/>
            </a:pPr>
            <a:r>
              <a:rPr lang="en-US" b="1" u="sng" dirty="0"/>
              <a:t>Syntax:</a:t>
            </a:r>
          </a:p>
          <a:p>
            <a:pPr marL="139700" indent="0">
              <a:buNone/>
            </a:pPr>
            <a:endParaRPr lang="en-US" b="1" u="sng" dirty="0"/>
          </a:p>
          <a:p>
            <a:pPr marL="139700" indent="0">
              <a:buNone/>
            </a:pPr>
            <a:r>
              <a:rPr lang="en-IN" dirty="0"/>
              <a:t>PROJECT(</a:t>
            </a:r>
            <a:r>
              <a:rPr lang="en-IN" i="1" dirty="0" err="1"/>
              <a:t>recordset</a:t>
            </a:r>
            <a:r>
              <a:rPr lang="en-IN" i="1" dirty="0"/>
              <a:t>, transform</a:t>
            </a:r>
            <a:r>
              <a:rPr lang="en-IN" dirty="0"/>
              <a:t>)</a:t>
            </a:r>
          </a:p>
          <a:p>
            <a:pPr marL="139700" indent="0">
              <a:buNone/>
            </a:pPr>
            <a:endParaRPr lang="en-IN" dirty="0"/>
          </a:p>
          <a:p>
            <a:r>
              <a:rPr lang="en-US" dirty="0" err="1"/>
              <a:t>recordset</a:t>
            </a:r>
            <a:r>
              <a:rPr lang="en-US" dirty="0"/>
              <a:t> – The set of records to process. </a:t>
            </a:r>
          </a:p>
          <a:p>
            <a:r>
              <a:rPr lang="en-US" dirty="0"/>
              <a:t>transform – The TRANSFORM function to call for each record in the </a:t>
            </a:r>
            <a:r>
              <a:rPr lang="en-US" dirty="0" err="1"/>
              <a:t>recordset</a:t>
            </a:r>
            <a:r>
              <a:rPr lang="en-US" dirty="0"/>
              <a:t>.</a:t>
            </a:r>
          </a:p>
          <a:p>
            <a:pPr marL="139700" indent="0">
              <a:buNone/>
            </a:pPr>
            <a:endParaRPr lang="en-US" dirty="0"/>
          </a:p>
          <a:p>
            <a:pPr marL="139700" indent="0">
              <a:buNone/>
            </a:pPr>
            <a:r>
              <a:rPr lang="en-US" dirty="0"/>
              <a:t>The PROJECT function processes through all the records in the </a:t>
            </a:r>
            <a:r>
              <a:rPr lang="en-US" dirty="0" err="1"/>
              <a:t>recordset</a:t>
            </a:r>
            <a:r>
              <a:rPr lang="en-US" dirty="0"/>
              <a:t> performing the transform function on each record in turn. The resulting record format can be different from the input.</a:t>
            </a:r>
          </a:p>
        </p:txBody>
      </p:sp>
    </p:spTree>
    <p:extLst>
      <p:ext uri="{BB962C8B-B14F-4D97-AF65-F5344CB8AC3E}">
        <p14:creationId xmlns:p14="http://schemas.microsoft.com/office/powerpoint/2010/main" val="168333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0EC838-A283-66BD-87F2-F2B8832BE08E}"/>
              </a:ext>
            </a:extLst>
          </p:cNvPr>
          <p:cNvSpPr>
            <a:spLocks noGrp="1"/>
          </p:cNvSpPr>
          <p:nvPr>
            <p:ph type="title"/>
          </p:nvPr>
        </p:nvSpPr>
        <p:spPr/>
        <p:txBody>
          <a:bodyPr>
            <a:normAutofit fontScale="90000"/>
          </a:bodyPr>
          <a:lstStyle/>
          <a:p>
            <a:r>
              <a:rPr lang="en-US" dirty="0"/>
              <a:t>ITERATE Function</a:t>
            </a:r>
            <a:endParaRPr lang="en-IN" dirty="0"/>
          </a:p>
        </p:txBody>
      </p:sp>
      <p:sp>
        <p:nvSpPr>
          <p:cNvPr id="5" name="Text Placeholder 4">
            <a:extLst>
              <a:ext uri="{FF2B5EF4-FFF2-40B4-BE49-F238E27FC236}">
                <a16:creationId xmlns:a16="http://schemas.microsoft.com/office/drawing/2014/main" id="{CED2378A-5C22-3A41-69A5-A5579D551847}"/>
              </a:ext>
            </a:extLst>
          </p:cNvPr>
          <p:cNvSpPr>
            <a:spLocks noGrp="1"/>
          </p:cNvSpPr>
          <p:nvPr>
            <p:ph type="body" idx="2"/>
          </p:nvPr>
        </p:nvSpPr>
        <p:spPr>
          <a:xfrm>
            <a:off x="391725" y="1559617"/>
            <a:ext cx="8520600" cy="3416400"/>
          </a:xfrm>
        </p:spPr>
        <p:txBody>
          <a:bodyPr>
            <a:normAutofit lnSpcReduction="10000"/>
          </a:bodyPr>
          <a:lstStyle/>
          <a:p>
            <a:pPr marL="139700" indent="0">
              <a:buNone/>
            </a:pPr>
            <a:r>
              <a:rPr lang="en-US" b="1" u="sng" dirty="0"/>
              <a:t>Syntax:</a:t>
            </a:r>
          </a:p>
          <a:p>
            <a:pPr marL="139700" indent="0">
              <a:buNone/>
            </a:pPr>
            <a:endParaRPr lang="en-US" b="1" u="sng" dirty="0"/>
          </a:p>
          <a:p>
            <a:pPr marL="139700" indent="0">
              <a:buNone/>
            </a:pPr>
            <a:r>
              <a:rPr lang="en-IN" dirty="0"/>
              <a:t>ITERATE(</a:t>
            </a:r>
            <a:r>
              <a:rPr lang="en-IN" i="1" dirty="0" err="1"/>
              <a:t>recordset</a:t>
            </a:r>
            <a:r>
              <a:rPr lang="en-IN" i="1" dirty="0"/>
              <a:t>, transform</a:t>
            </a:r>
            <a:r>
              <a:rPr lang="en-IN" dirty="0"/>
              <a:t>)</a:t>
            </a:r>
          </a:p>
          <a:p>
            <a:pPr marL="139700" indent="0">
              <a:buNone/>
            </a:pPr>
            <a:endParaRPr lang="en-IN" dirty="0"/>
          </a:p>
          <a:p>
            <a:r>
              <a:rPr lang="en-US" dirty="0" err="1"/>
              <a:t>recordset</a:t>
            </a:r>
            <a:r>
              <a:rPr lang="en-US" dirty="0"/>
              <a:t> – The set of records to process. </a:t>
            </a:r>
          </a:p>
          <a:p>
            <a:r>
              <a:rPr lang="en-US" dirty="0"/>
              <a:t>transform – The TRANSFORM function to call for each record in the </a:t>
            </a:r>
            <a:r>
              <a:rPr lang="en-US" dirty="0" err="1"/>
              <a:t>recordset</a:t>
            </a:r>
            <a:r>
              <a:rPr lang="en-US" dirty="0"/>
              <a:t>.</a:t>
            </a:r>
          </a:p>
          <a:p>
            <a:pPr marL="139700" indent="0">
              <a:buNone/>
            </a:pPr>
            <a:endParaRPr lang="en-US" dirty="0"/>
          </a:p>
          <a:p>
            <a:pPr marL="139700" indent="0">
              <a:buNone/>
            </a:pPr>
            <a:r>
              <a:rPr lang="en-US" dirty="0"/>
              <a:t>The ITERATE function processes sequentially through all records in a </a:t>
            </a:r>
            <a:r>
              <a:rPr lang="en-US" dirty="0" err="1"/>
              <a:t>recordset</a:t>
            </a:r>
            <a:r>
              <a:rPr lang="en-US" dirty="0"/>
              <a:t> one pair of records at a time, performing the transform function on each pair in turn. The LEFT record passed to the transform is always the result record from the previous iteration, making the first left record always all blanks and/or zeroes. </a:t>
            </a:r>
          </a:p>
          <a:p>
            <a:pPr marL="139700" indent="0">
              <a:buNone/>
            </a:pPr>
            <a:r>
              <a:rPr lang="en-US" dirty="0"/>
              <a:t>The transform function must take at least 2 parameters: a LEFT record and a RIGHT record that must both be of the same format as the resulting </a:t>
            </a:r>
            <a:r>
              <a:rPr lang="en-US" dirty="0" err="1"/>
              <a:t>recordset</a:t>
            </a:r>
            <a:r>
              <a:rPr lang="en-US" dirty="0"/>
              <a:t>. So the input and output </a:t>
            </a:r>
            <a:r>
              <a:rPr lang="en-US" dirty="0" err="1"/>
              <a:t>recordset</a:t>
            </a:r>
            <a:r>
              <a:rPr lang="en-US" dirty="0"/>
              <a:t> must be same for ITERATE.</a:t>
            </a:r>
          </a:p>
        </p:txBody>
      </p:sp>
    </p:spTree>
    <p:extLst>
      <p:ext uri="{BB962C8B-B14F-4D97-AF65-F5344CB8AC3E}">
        <p14:creationId xmlns:p14="http://schemas.microsoft.com/office/powerpoint/2010/main" val="253152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0EC838-A283-66BD-87F2-F2B8832BE08E}"/>
              </a:ext>
            </a:extLst>
          </p:cNvPr>
          <p:cNvSpPr>
            <a:spLocks noGrp="1"/>
          </p:cNvSpPr>
          <p:nvPr>
            <p:ph type="title"/>
          </p:nvPr>
        </p:nvSpPr>
        <p:spPr/>
        <p:txBody>
          <a:bodyPr>
            <a:normAutofit fontScale="90000"/>
          </a:bodyPr>
          <a:lstStyle/>
          <a:p>
            <a:r>
              <a:rPr lang="en-US" dirty="0"/>
              <a:t>Lab Exercise 2</a:t>
            </a:r>
            <a:endParaRPr lang="en-IN" dirty="0"/>
          </a:p>
        </p:txBody>
      </p:sp>
      <p:sp>
        <p:nvSpPr>
          <p:cNvPr id="5" name="Text Placeholder 4">
            <a:extLst>
              <a:ext uri="{FF2B5EF4-FFF2-40B4-BE49-F238E27FC236}">
                <a16:creationId xmlns:a16="http://schemas.microsoft.com/office/drawing/2014/main" id="{CED2378A-5C22-3A41-69A5-A5579D551847}"/>
              </a:ext>
            </a:extLst>
          </p:cNvPr>
          <p:cNvSpPr>
            <a:spLocks noGrp="1"/>
          </p:cNvSpPr>
          <p:nvPr>
            <p:ph type="body" idx="2"/>
          </p:nvPr>
        </p:nvSpPr>
        <p:spPr>
          <a:xfrm>
            <a:off x="391725" y="1559617"/>
            <a:ext cx="8520600" cy="3416400"/>
          </a:xfrm>
        </p:spPr>
        <p:txBody>
          <a:bodyPr>
            <a:normAutofit/>
          </a:bodyPr>
          <a:lstStyle/>
          <a:p>
            <a:endParaRPr lang="en-US" dirty="0"/>
          </a:p>
          <a:p>
            <a:r>
              <a:rPr lang="en-US" dirty="0"/>
              <a:t>Generate a dataset, which contains the parameters </a:t>
            </a:r>
            <a:r>
              <a:rPr lang="en-US" b="1" dirty="0" err="1"/>
              <a:t>lastname</a:t>
            </a:r>
            <a:r>
              <a:rPr lang="en-US" dirty="0"/>
              <a:t>, and the </a:t>
            </a:r>
            <a:r>
              <a:rPr lang="en-US" b="1" dirty="0"/>
              <a:t>count</a:t>
            </a:r>
            <a:r>
              <a:rPr lang="en-US" dirty="0"/>
              <a:t> of persons having the same </a:t>
            </a:r>
            <a:r>
              <a:rPr lang="en-US" dirty="0" err="1"/>
              <a:t>lastname</a:t>
            </a:r>
            <a:r>
              <a:rPr lang="en-US" dirty="0"/>
              <a:t>. (Hint: Use TABLE and GROUP)</a:t>
            </a:r>
          </a:p>
          <a:p>
            <a:endParaRPr lang="en-US" dirty="0"/>
          </a:p>
          <a:p>
            <a:endParaRPr lang="en-US" dirty="0"/>
          </a:p>
          <a:p>
            <a:r>
              <a:rPr lang="en-US" dirty="0"/>
              <a:t>Generate a Dataset containing the following columns:</a:t>
            </a:r>
          </a:p>
          <a:p>
            <a:pPr lvl="1"/>
            <a:r>
              <a:rPr lang="en-US" b="1" dirty="0"/>
              <a:t>ID</a:t>
            </a:r>
            <a:r>
              <a:rPr lang="en-US" dirty="0"/>
              <a:t> – Generate unique ID using </a:t>
            </a:r>
            <a:r>
              <a:rPr lang="en-US" b="1" dirty="0"/>
              <a:t>Counter</a:t>
            </a:r>
          </a:p>
          <a:p>
            <a:pPr lvl="1"/>
            <a:r>
              <a:rPr lang="en-US" b="1" dirty="0" err="1"/>
              <a:t>FullName</a:t>
            </a:r>
            <a:r>
              <a:rPr lang="en-US" dirty="0"/>
              <a:t> – Combination of </a:t>
            </a:r>
            <a:r>
              <a:rPr lang="en-US" b="1" dirty="0" err="1"/>
              <a:t>Firstname</a:t>
            </a:r>
            <a:r>
              <a:rPr lang="en-US" dirty="0"/>
              <a:t>, </a:t>
            </a:r>
            <a:r>
              <a:rPr lang="en-US" b="1" dirty="0" err="1"/>
              <a:t>middlename</a:t>
            </a:r>
            <a:r>
              <a:rPr lang="en-US" dirty="0"/>
              <a:t> and </a:t>
            </a:r>
            <a:r>
              <a:rPr lang="en-US" b="1" dirty="0" err="1"/>
              <a:t>lastname</a:t>
            </a:r>
            <a:endParaRPr lang="en-US" b="1" dirty="0"/>
          </a:p>
          <a:p>
            <a:pPr lvl="1"/>
            <a:r>
              <a:rPr lang="en-US" b="1" dirty="0"/>
              <a:t>Address</a:t>
            </a:r>
            <a:r>
              <a:rPr lang="en-US" dirty="0"/>
              <a:t> – Combination of </a:t>
            </a:r>
            <a:r>
              <a:rPr lang="en-US" b="1" dirty="0"/>
              <a:t>Street</a:t>
            </a:r>
            <a:r>
              <a:rPr lang="en-US" dirty="0"/>
              <a:t>, </a:t>
            </a:r>
            <a:r>
              <a:rPr lang="en-US" b="1" dirty="0"/>
              <a:t>City</a:t>
            </a:r>
            <a:r>
              <a:rPr lang="en-US" dirty="0"/>
              <a:t>, </a:t>
            </a:r>
            <a:r>
              <a:rPr lang="en-US" b="1" dirty="0"/>
              <a:t>State</a:t>
            </a:r>
            <a:r>
              <a:rPr lang="en-US" dirty="0"/>
              <a:t> and </a:t>
            </a:r>
            <a:r>
              <a:rPr lang="en-US" b="1" dirty="0"/>
              <a:t>Zip</a:t>
            </a:r>
            <a:r>
              <a:rPr lang="en-US" dirty="0"/>
              <a:t> Code</a:t>
            </a:r>
          </a:p>
          <a:p>
            <a:pPr marL="609600" lvl="1" indent="0">
              <a:buNone/>
            </a:pPr>
            <a:r>
              <a:rPr lang="en-US" dirty="0"/>
              <a:t>(Hint: Use PROJECT function)</a:t>
            </a:r>
          </a:p>
          <a:p>
            <a:endParaRPr lang="en-US" dirty="0"/>
          </a:p>
        </p:txBody>
      </p:sp>
    </p:spTree>
    <p:extLst>
      <p:ext uri="{BB962C8B-B14F-4D97-AF65-F5344CB8AC3E}">
        <p14:creationId xmlns:p14="http://schemas.microsoft.com/office/powerpoint/2010/main" val="120935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0EC838-A283-66BD-87F2-F2B8832BE08E}"/>
              </a:ext>
            </a:extLst>
          </p:cNvPr>
          <p:cNvSpPr>
            <a:spLocks noGrp="1"/>
          </p:cNvSpPr>
          <p:nvPr>
            <p:ph type="title"/>
          </p:nvPr>
        </p:nvSpPr>
        <p:spPr/>
        <p:txBody>
          <a:bodyPr>
            <a:normAutofit fontScale="90000"/>
          </a:bodyPr>
          <a:lstStyle/>
          <a:p>
            <a:r>
              <a:rPr lang="en-US" dirty="0"/>
              <a:t>Math Functions</a:t>
            </a:r>
            <a:endParaRPr lang="en-IN" dirty="0"/>
          </a:p>
        </p:txBody>
      </p:sp>
      <p:sp>
        <p:nvSpPr>
          <p:cNvPr id="5" name="Text Placeholder 4">
            <a:extLst>
              <a:ext uri="{FF2B5EF4-FFF2-40B4-BE49-F238E27FC236}">
                <a16:creationId xmlns:a16="http://schemas.microsoft.com/office/drawing/2014/main" id="{CED2378A-5C22-3A41-69A5-A5579D551847}"/>
              </a:ext>
            </a:extLst>
          </p:cNvPr>
          <p:cNvSpPr>
            <a:spLocks noGrp="1"/>
          </p:cNvSpPr>
          <p:nvPr>
            <p:ph type="body" idx="2"/>
          </p:nvPr>
        </p:nvSpPr>
        <p:spPr>
          <a:xfrm>
            <a:off x="391725" y="1559617"/>
            <a:ext cx="8520600" cy="3416400"/>
          </a:xfrm>
        </p:spPr>
        <p:txBody>
          <a:bodyPr/>
          <a:lstStyle/>
          <a:p>
            <a:r>
              <a:rPr lang="en-US" dirty="0"/>
              <a:t>There are different Math functions supported in ECL. Some of them are:</a:t>
            </a:r>
          </a:p>
          <a:p>
            <a:pPr lvl="1"/>
            <a:r>
              <a:rPr lang="en-US" dirty="0"/>
              <a:t>ABS</a:t>
            </a:r>
          </a:p>
          <a:p>
            <a:pPr lvl="1"/>
            <a:r>
              <a:rPr lang="en-US" dirty="0"/>
              <a:t>ROUND</a:t>
            </a:r>
          </a:p>
          <a:p>
            <a:pPr lvl="1"/>
            <a:r>
              <a:rPr lang="en-US" dirty="0"/>
              <a:t>SIN</a:t>
            </a:r>
          </a:p>
          <a:p>
            <a:pPr lvl="1"/>
            <a:r>
              <a:rPr lang="en-US" dirty="0"/>
              <a:t>COS</a:t>
            </a:r>
          </a:p>
          <a:p>
            <a:pPr lvl="1"/>
            <a:r>
              <a:rPr lang="en-US" dirty="0"/>
              <a:t>TAN</a:t>
            </a:r>
          </a:p>
          <a:p>
            <a:pPr lvl="1"/>
            <a:r>
              <a:rPr lang="en-IN" dirty="0"/>
              <a:t>AVE</a:t>
            </a:r>
          </a:p>
          <a:p>
            <a:pPr lvl="1"/>
            <a:r>
              <a:rPr lang="en-IN" dirty="0"/>
              <a:t>MIN</a:t>
            </a:r>
          </a:p>
          <a:p>
            <a:pPr lvl="1"/>
            <a:r>
              <a:rPr lang="en-IN" dirty="0"/>
              <a:t>MAX</a:t>
            </a:r>
          </a:p>
          <a:p>
            <a:pPr lvl="1"/>
            <a:r>
              <a:rPr lang="en-IN" dirty="0"/>
              <a:t>EXP</a:t>
            </a:r>
          </a:p>
          <a:p>
            <a:pPr lvl="1"/>
            <a:r>
              <a:rPr lang="en-IN" dirty="0"/>
              <a:t>LOG</a:t>
            </a:r>
          </a:p>
          <a:p>
            <a:pPr lvl="1"/>
            <a:r>
              <a:rPr lang="en-IN" dirty="0"/>
              <a:t>RANK</a:t>
            </a:r>
          </a:p>
          <a:p>
            <a:pPr lvl="1"/>
            <a:r>
              <a:rPr lang="en-IN" dirty="0"/>
              <a:t>POWER</a:t>
            </a:r>
          </a:p>
          <a:p>
            <a:pPr lvl="1"/>
            <a:r>
              <a:rPr lang="en-IN" dirty="0"/>
              <a:t>SQRT</a:t>
            </a:r>
          </a:p>
          <a:p>
            <a:pPr lvl="1"/>
            <a:r>
              <a:rPr lang="en-IN" dirty="0"/>
              <a:t>And so on..</a:t>
            </a:r>
          </a:p>
        </p:txBody>
      </p:sp>
    </p:spTree>
    <p:extLst>
      <p:ext uri="{BB962C8B-B14F-4D97-AF65-F5344CB8AC3E}">
        <p14:creationId xmlns:p14="http://schemas.microsoft.com/office/powerpoint/2010/main" val="720160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0EC838-A283-66BD-87F2-F2B8832BE08E}"/>
              </a:ext>
            </a:extLst>
          </p:cNvPr>
          <p:cNvSpPr>
            <a:spLocks noGrp="1"/>
          </p:cNvSpPr>
          <p:nvPr>
            <p:ph type="title"/>
          </p:nvPr>
        </p:nvSpPr>
        <p:spPr/>
        <p:txBody>
          <a:bodyPr>
            <a:normAutofit fontScale="90000"/>
          </a:bodyPr>
          <a:lstStyle/>
          <a:p>
            <a:r>
              <a:rPr lang="en-US" dirty="0"/>
              <a:t>Standard Library Functions</a:t>
            </a:r>
            <a:endParaRPr lang="en-IN" dirty="0"/>
          </a:p>
        </p:txBody>
      </p:sp>
      <p:sp>
        <p:nvSpPr>
          <p:cNvPr id="5" name="Text Placeholder 4">
            <a:extLst>
              <a:ext uri="{FF2B5EF4-FFF2-40B4-BE49-F238E27FC236}">
                <a16:creationId xmlns:a16="http://schemas.microsoft.com/office/drawing/2014/main" id="{CED2378A-5C22-3A41-69A5-A5579D551847}"/>
              </a:ext>
            </a:extLst>
          </p:cNvPr>
          <p:cNvSpPr>
            <a:spLocks noGrp="1"/>
          </p:cNvSpPr>
          <p:nvPr>
            <p:ph type="body" idx="2"/>
          </p:nvPr>
        </p:nvSpPr>
        <p:spPr>
          <a:xfrm>
            <a:off x="391725" y="1559617"/>
            <a:ext cx="8520600" cy="3416400"/>
          </a:xfrm>
        </p:spPr>
        <p:txBody>
          <a:bodyPr>
            <a:normAutofit/>
          </a:bodyPr>
          <a:lstStyle/>
          <a:p>
            <a:r>
              <a:rPr lang="en-US" dirty="0"/>
              <a:t>There are different String Handling functions supported in ECL. Some of them are:</a:t>
            </a:r>
          </a:p>
          <a:p>
            <a:pPr lvl="1"/>
            <a:r>
              <a:rPr lang="en-IN" dirty="0" err="1"/>
              <a:t>CleanSpaces</a:t>
            </a:r>
            <a:endParaRPr lang="en-IN" dirty="0"/>
          </a:p>
          <a:p>
            <a:pPr lvl="1"/>
            <a:r>
              <a:rPr lang="en-IN" dirty="0"/>
              <a:t>Contains</a:t>
            </a:r>
          </a:p>
          <a:p>
            <a:pPr lvl="1"/>
            <a:r>
              <a:rPr lang="en-IN" dirty="0" err="1"/>
              <a:t>CountWords</a:t>
            </a:r>
            <a:endParaRPr lang="en-IN" dirty="0"/>
          </a:p>
          <a:p>
            <a:pPr lvl="1"/>
            <a:r>
              <a:rPr lang="en-IN" dirty="0" err="1"/>
              <a:t>EndsWith</a:t>
            </a:r>
            <a:endParaRPr lang="en-IN" dirty="0"/>
          </a:p>
          <a:p>
            <a:pPr lvl="1"/>
            <a:r>
              <a:rPr lang="en-IN" dirty="0" err="1"/>
              <a:t>ExcludeNthWord</a:t>
            </a:r>
            <a:endParaRPr lang="en-IN" dirty="0"/>
          </a:p>
          <a:p>
            <a:pPr lvl="1"/>
            <a:r>
              <a:rPr lang="en-IN" dirty="0"/>
              <a:t>Extract</a:t>
            </a:r>
          </a:p>
          <a:p>
            <a:pPr lvl="1"/>
            <a:r>
              <a:rPr lang="en-IN" dirty="0"/>
              <a:t>Find, </a:t>
            </a:r>
            <a:r>
              <a:rPr lang="en-IN" dirty="0" err="1"/>
              <a:t>FindCount</a:t>
            </a:r>
            <a:r>
              <a:rPr lang="en-IN" dirty="0"/>
              <a:t>, </a:t>
            </a:r>
            <a:r>
              <a:rPr lang="en-IN" dirty="0" err="1"/>
              <a:t>FindReplace</a:t>
            </a:r>
            <a:endParaRPr lang="en-IN" dirty="0"/>
          </a:p>
          <a:p>
            <a:pPr lvl="1"/>
            <a:r>
              <a:rPr lang="en-IN" dirty="0"/>
              <a:t>Reverse</a:t>
            </a:r>
          </a:p>
          <a:p>
            <a:pPr lvl="1"/>
            <a:r>
              <a:rPr lang="en-IN" dirty="0" err="1"/>
              <a:t>SplitWords</a:t>
            </a:r>
            <a:endParaRPr lang="en-IN" dirty="0"/>
          </a:p>
          <a:p>
            <a:pPr lvl="1"/>
            <a:r>
              <a:rPr lang="en-IN" dirty="0" err="1"/>
              <a:t>ToLowerCase</a:t>
            </a:r>
            <a:r>
              <a:rPr lang="en-IN" dirty="0"/>
              <a:t>, </a:t>
            </a:r>
            <a:r>
              <a:rPr lang="en-IN" dirty="0" err="1"/>
              <a:t>ToTitleCase</a:t>
            </a:r>
            <a:r>
              <a:rPr lang="en-IN" dirty="0"/>
              <a:t>, </a:t>
            </a:r>
            <a:r>
              <a:rPr lang="en-IN" dirty="0" err="1"/>
              <a:t>ToUpperCase</a:t>
            </a:r>
            <a:endParaRPr lang="en-IN" dirty="0"/>
          </a:p>
          <a:p>
            <a:pPr lvl="1"/>
            <a:r>
              <a:rPr lang="en-IN" dirty="0"/>
              <a:t>And so on..</a:t>
            </a:r>
          </a:p>
        </p:txBody>
      </p:sp>
    </p:spTree>
    <p:extLst>
      <p:ext uri="{BB962C8B-B14F-4D97-AF65-F5344CB8AC3E}">
        <p14:creationId xmlns:p14="http://schemas.microsoft.com/office/powerpoint/2010/main" val="1087833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0EC838-A283-66BD-87F2-F2B8832BE08E}"/>
              </a:ext>
            </a:extLst>
          </p:cNvPr>
          <p:cNvSpPr>
            <a:spLocks noGrp="1"/>
          </p:cNvSpPr>
          <p:nvPr>
            <p:ph type="title"/>
          </p:nvPr>
        </p:nvSpPr>
        <p:spPr/>
        <p:txBody>
          <a:bodyPr>
            <a:normAutofit fontScale="90000"/>
          </a:bodyPr>
          <a:lstStyle/>
          <a:p>
            <a:r>
              <a:rPr lang="en-US" dirty="0"/>
              <a:t>Standard Library Functions (contd.)</a:t>
            </a:r>
            <a:endParaRPr lang="en-IN" dirty="0"/>
          </a:p>
        </p:txBody>
      </p:sp>
      <p:sp>
        <p:nvSpPr>
          <p:cNvPr id="5" name="Text Placeholder 4">
            <a:extLst>
              <a:ext uri="{FF2B5EF4-FFF2-40B4-BE49-F238E27FC236}">
                <a16:creationId xmlns:a16="http://schemas.microsoft.com/office/drawing/2014/main" id="{CED2378A-5C22-3A41-69A5-A5579D551847}"/>
              </a:ext>
            </a:extLst>
          </p:cNvPr>
          <p:cNvSpPr>
            <a:spLocks noGrp="1"/>
          </p:cNvSpPr>
          <p:nvPr>
            <p:ph type="body" idx="2"/>
          </p:nvPr>
        </p:nvSpPr>
        <p:spPr>
          <a:xfrm>
            <a:off x="391725" y="1559617"/>
            <a:ext cx="8520600" cy="3416400"/>
          </a:xfrm>
        </p:spPr>
        <p:txBody>
          <a:bodyPr>
            <a:normAutofit/>
          </a:bodyPr>
          <a:lstStyle/>
          <a:p>
            <a:r>
              <a:rPr lang="en-US" dirty="0"/>
              <a:t>There are also different Time and Date Handling functions supported in ECL. Some of them are:</a:t>
            </a:r>
          </a:p>
          <a:p>
            <a:pPr lvl="1"/>
            <a:r>
              <a:rPr lang="en-IN" dirty="0"/>
              <a:t>Today</a:t>
            </a:r>
          </a:p>
          <a:p>
            <a:pPr lvl="1"/>
            <a:r>
              <a:rPr lang="en-IN" dirty="0"/>
              <a:t>Year, Month, Day</a:t>
            </a:r>
          </a:p>
          <a:p>
            <a:pPr lvl="1"/>
            <a:r>
              <a:rPr lang="en-IN" dirty="0" err="1"/>
              <a:t>CurrentTime</a:t>
            </a:r>
            <a:endParaRPr lang="en-IN" dirty="0"/>
          </a:p>
          <a:p>
            <a:pPr lvl="1"/>
            <a:r>
              <a:rPr lang="en-IN" dirty="0"/>
              <a:t>Hour, Minute, Second</a:t>
            </a:r>
          </a:p>
          <a:p>
            <a:pPr lvl="1"/>
            <a:r>
              <a:rPr lang="en-IN" dirty="0" err="1"/>
              <a:t>IsLeapYear</a:t>
            </a:r>
            <a:r>
              <a:rPr lang="en-IN" dirty="0"/>
              <a:t>, </a:t>
            </a:r>
            <a:r>
              <a:rPr lang="en-IN" dirty="0" err="1"/>
              <a:t>IsDateLeapYear</a:t>
            </a:r>
            <a:endParaRPr lang="en-IN" dirty="0"/>
          </a:p>
          <a:p>
            <a:pPr lvl="1"/>
            <a:r>
              <a:rPr lang="en-IN" dirty="0" err="1"/>
              <a:t>IsValidDate</a:t>
            </a:r>
            <a:endParaRPr lang="en-IN" dirty="0"/>
          </a:p>
          <a:p>
            <a:pPr lvl="1"/>
            <a:r>
              <a:rPr lang="en-IN" dirty="0" err="1"/>
              <a:t>FromStringToDate</a:t>
            </a:r>
            <a:endParaRPr lang="en-IN" dirty="0"/>
          </a:p>
          <a:p>
            <a:pPr lvl="1"/>
            <a:r>
              <a:rPr lang="en-IN" dirty="0" err="1"/>
              <a:t>DaysBetween</a:t>
            </a:r>
            <a:endParaRPr lang="en-IN" dirty="0"/>
          </a:p>
          <a:p>
            <a:pPr lvl="1"/>
            <a:r>
              <a:rPr lang="en-IN" dirty="0"/>
              <a:t>And so on..</a:t>
            </a:r>
          </a:p>
        </p:txBody>
      </p:sp>
    </p:spTree>
    <p:extLst>
      <p:ext uri="{BB962C8B-B14F-4D97-AF65-F5344CB8AC3E}">
        <p14:creationId xmlns:p14="http://schemas.microsoft.com/office/powerpoint/2010/main" val="4033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0EC838-A283-66BD-87F2-F2B8832BE08E}"/>
              </a:ext>
            </a:extLst>
          </p:cNvPr>
          <p:cNvSpPr>
            <a:spLocks noGrp="1"/>
          </p:cNvSpPr>
          <p:nvPr>
            <p:ph type="title"/>
          </p:nvPr>
        </p:nvSpPr>
        <p:spPr/>
        <p:txBody>
          <a:bodyPr>
            <a:normAutofit fontScale="90000"/>
          </a:bodyPr>
          <a:lstStyle/>
          <a:p>
            <a:r>
              <a:rPr lang="en-US" dirty="0"/>
              <a:t>ECL User Defined Functions</a:t>
            </a:r>
            <a:endParaRPr lang="en-IN" dirty="0"/>
          </a:p>
        </p:txBody>
      </p:sp>
      <p:sp>
        <p:nvSpPr>
          <p:cNvPr id="5" name="Text Placeholder 4">
            <a:extLst>
              <a:ext uri="{FF2B5EF4-FFF2-40B4-BE49-F238E27FC236}">
                <a16:creationId xmlns:a16="http://schemas.microsoft.com/office/drawing/2014/main" id="{CED2378A-5C22-3A41-69A5-A5579D551847}"/>
              </a:ext>
            </a:extLst>
          </p:cNvPr>
          <p:cNvSpPr>
            <a:spLocks noGrp="1"/>
          </p:cNvSpPr>
          <p:nvPr>
            <p:ph type="body" idx="2"/>
          </p:nvPr>
        </p:nvSpPr>
        <p:spPr>
          <a:xfrm>
            <a:off x="391725" y="1559617"/>
            <a:ext cx="8520600" cy="3416400"/>
          </a:xfrm>
        </p:spPr>
        <p:txBody>
          <a:bodyPr>
            <a:normAutofit/>
          </a:bodyPr>
          <a:lstStyle/>
          <a:p>
            <a:pPr marL="139700" indent="0">
              <a:buNone/>
            </a:pPr>
            <a:r>
              <a:rPr lang="en-US" dirty="0"/>
              <a:t>The FUNCTION structure allows you to pass parameters to a set of related attribute definitions.</a:t>
            </a:r>
          </a:p>
          <a:p>
            <a:pPr marL="139700" indent="0">
              <a:buNone/>
            </a:pPr>
            <a:r>
              <a:rPr lang="en-US" u="sng" dirty="0"/>
              <a:t>Syntax</a:t>
            </a:r>
            <a:r>
              <a:rPr lang="en-US" dirty="0"/>
              <a:t>: </a:t>
            </a:r>
          </a:p>
          <a:p>
            <a:pPr marL="139700" indent="0">
              <a:buNone/>
            </a:pPr>
            <a:endParaRPr lang="en-US" dirty="0"/>
          </a:p>
          <a:p>
            <a:pPr marL="139700" indent="0">
              <a:buNone/>
            </a:pPr>
            <a:r>
              <a:rPr lang="en-US" i="1" dirty="0"/>
              <a:t>[</a:t>
            </a:r>
            <a:r>
              <a:rPr lang="en-US" i="1" dirty="0" err="1"/>
              <a:t>resulttype</a:t>
            </a:r>
            <a:r>
              <a:rPr lang="en-US" i="1" dirty="0"/>
              <a:t>] </a:t>
            </a:r>
            <a:r>
              <a:rPr lang="en-US" dirty="0" err="1"/>
              <a:t>funcname</a:t>
            </a:r>
            <a:r>
              <a:rPr lang="en-US" dirty="0"/>
              <a:t> (</a:t>
            </a:r>
            <a:r>
              <a:rPr lang="en-US" i="1" dirty="0" err="1"/>
              <a:t>parameterlist</a:t>
            </a:r>
            <a:r>
              <a:rPr lang="en-US" dirty="0"/>
              <a:t>) := FUNCTION</a:t>
            </a:r>
          </a:p>
          <a:p>
            <a:pPr marL="139700" indent="0">
              <a:buNone/>
            </a:pPr>
            <a:endParaRPr lang="en-US" dirty="0"/>
          </a:p>
          <a:p>
            <a:pPr marL="139700" indent="0">
              <a:buNone/>
            </a:pPr>
            <a:r>
              <a:rPr lang="en-US" i="1" dirty="0"/>
              <a:t>code</a:t>
            </a:r>
          </a:p>
          <a:p>
            <a:pPr marL="139700" indent="0">
              <a:buNone/>
            </a:pPr>
            <a:endParaRPr lang="en-US" dirty="0"/>
          </a:p>
          <a:p>
            <a:pPr marL="139700" indent="0">
              <a:buNone/>
            </a:pPr>
            <a:r>
              <a:rPr lang="en-US" dirty="0"/>
              <a:t>RETURN </a:t>
            </a:r>
            <a:r>
              <a:rPr lang="en-US" dirty="0" err="1"/>
              <a:t>retval</a:t>
            </a:r>
            <a:r>
              <a:rPr lang="en-US" dirty="0"/>
              <a:t>;</a:t>
            </a:r>
          </a:p>
          <a:p>
            <a:pPr marL="139700" indent="0">
              <a:buNone/>
            </a:pPr>
            <a:endParaRPr lang="en-US" dirty="0"/>
          </a:p>
          <a:p>
            <a:pPr marL="139700" indent="0">
              <a:buNone/>
            </a:pPr>
            <a:r>
              <a:rPr lang="en-US" dirty="0"/>
              <a:t>END;</a:t>
            </a:r>
          </a:p>
          <a:p>
            <a:pPr marL="139700" indent="0">
              <a:buNone/>
            </a:pPr>
            <a:endParaRPr lang="en-IN" dirty="0"/>
          </a:p>
        </p:txBody>
      </p:sp>
    </p:spTree>
    <p:extLst>
      <p:ext uri="{BB962C8B-B14F-4D97-AF65-F5344CB8AC3E}">
        <p14:creationId xmlns:p14="http://schemas.microsoft.com/office/powerpoint/2010/main" val="316466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0EC838-A283-66BD-87F2-F2B8832BE08E}"/>
              </a:ext>
            </a:extLst>
          </p:cNvPr>
          <p:cNvSpPr>
            <a:spLocks noGrp="1"/>
          </p:cNvSpPr>
          <p:nvPr>
            <p:ph type="title"/>
          </p:nvPr>
        </p:nvSpPr>
        <p:spPr/>
        <p:txBody>
          <a:bodyPr>
            <a:normAutofit fontScale="90000"/>
          </a:bodyPr>
          <a:lstStyle/>
          <a:p>
            <a:r>
              <a:rPr lang="en-US" dirty="0"/>
              <a:t>Lab Exercise 1</a:t>
            </a:r>
            <a:endParaRPr lang="en-IN" dirty="0"/>
          </a:p>
        </p:txBody>
      </p:sp>
      <p:sp>
        <p:nvSpPr>
          <p:cNvPr id="5" name="Text Placeholder 4">
            <a:extLst>
              <a:ext uri="{FF2B5EF4-FFF2-40B4-BE49-F238E27FC236}">
                <a16:creationId xmlns:a16="http://schemas.microsoft.com/office/drawing/2014/main" id="{CED2378A-5C22-3A41-69A5-A5579D551847}"/>
              </a:ext>
            </a:extLst>
          </p:cNvPr>
          <p:cNvSpPr>
            <a:spLocks noGrp="1"/>
          </p:cNvSpPr>
          <p:nvPr>
            <p:ph type="body" idx="2"/>
          </p:nvPr>
        </p:nvSpPr>
        <p:spPr>
          <a:xfrm>
            <a:off x="391725" y="1559617"/>
            <a:ext cx="8520600" cy="3416400"/>
          </a:xfrm>
        </p:spPr>
        <p:txBody>
          <a:bodyPr>
            <a:normAutofit lnSpcReduction="10000"/>
          </a:bodyPr>
          <a:lstStyle/>
          <a:p>
            <a:r>
              <a:rPr lang="en-US" dirty="0"/>
              <a:t>Create an ECL function to return maximum of Two Values.</a:t>
            </a:r>
          </a:p>
          <a:p>
            <a:endParaRPr lang="en-US" dirty="0"/>
          </a:p>
          <a:p>
            <a:pPr marL="139700" indent="0">
              <a:buNone/>
            </a:pPr>
            <a:r>
              <a:rPr lang="en-US" dirty="0"/>
              <a:t>	</a:t>
            </a:r>
            <a:r>
              <a:rPr lang="en-US" b="1" dirty="0" err="1"/>
              <a:t>max_val</a:t>
            </a:r>
            <a:r>
              <a:rPr lang="en-US" b="1" dirty="0"/>
              <a:t>(num1,num2)</a:t>
            </a:r>
          </a:p>
          <a:p>
            <a:endParaRPr lang="en-US" dirty="0"/>
          </a:p>
          <a:p>
            <a:endParaRPr lang="en-US" dirty="0"/>
          </a:p>
          <a:p>
            <a:r>
              <a:rPr lang="en-US" dirty="0"/>
              <a:t>Create an ECL function to check whether the number is in the given range.</a:t>
            </a:r>
          </a:p>
          <a:p>
            <a:endParaRPr lang="en-US" dirty="0"/>
          </a:p>
          <a:p>
            <a:pPr marL="609600" lvl="1" indent="0">
              <a:buNone/>
            </a:pPr>
            <a:r>
              <a:rPr lang="en-US" dirty="0"/>
              <a:t>	</a:t>
            </a:r>
            <a:r>
              <a:rPr lang="en-US" sz="1400" b="1" dirty="0" err="1"/>
              <a:t>IsInRange</a:t>
            </a:r>
            <a:r>
              <a:rPr lang="en-US" sz="1400" b="1" dirty="0"/>
              <a:t>(</a:t>
            </a:r>
            <a:r>
              <a:rPr lang="en-US" sz="1400" b="1" dirty="0" err="1"/>
              <a:t>val,from,to</a:t>
            </a:r>
            <a:r>
              <a:rPr lang="en-US" sz="1400" b="1" dirty="0"/>
              <a:t>)</a:t>
            </a:r>
          </a:p>
          <a:p>
            <a:pPr marL="609600" lvl="1" indent="0">
              <a:buNone/>
            </a:pPr>
            <a:endParaRPr lang="en-US" dirty="0"/>
          </a:p>
          <a:p>
            <a:pPr marL="609600" lvl="1" indent="0">
              <a:buNone/>
            </a:pPr>
            <a:r>
              <a:rPr lang="en-US" dirty="0"/>
              <a:t>It should return the following based on the inputs:</a:t>
            </a:r>
          </a:p>
          <a:p>
            <a:pPr lvl="1"/>
            <a:r>
              <a:rPr lang="en-US" b="1" dirty="0"/>
              <a:t>In Range </a:t>
            </a:r>
            <a:r>
              <a:rPr lang="en-US" dirty="0"/>
              <a:t>(for </a:t>
            </a:r>
            <a:r>
              <a:rPr lang="en-US" b="1" dirty="0" err="1"/>
              <a:t>val</a:t>
            </a:r>
            <a:r>
              <a:rPr lang="en-US" dirty="0"/>
              <a:t> between </a:t>
            </a:r>
            <a:r>
              <a:rPr lang="en-US" b="1" dirty="0"/>
              <a:t>from</a:t>
            </a:r>
            <a:r>
              <a:rPr lang="en-US" dirty="0"/>
              <a:t> and </a:t>
            </a:r>
            <a:r>
              <a:rPr lang="en-US" b="1" dirty="0"/>
              <a:t>to</a:t>
            </a:r>
            <a:r>
              <a:rPr lang="en-US" dirty="0"/>
              <a:t>)</a:t>
            </a:r>
          </a:p>
          <a:p>
            <a:pPr lvl="1"/>
            <a:r>
              <a:rPr lang="en-US" b="1" dirty="0"/>
              <a:t>More than right limit</a:t>
            </a:r>
            <a:r>
              <a:rPr lang="en-US" dirty="0"/>
              <a:t> (for </a:t>
            </a:r>
            <a:r>
              <a:rPr lang="en-US" b="1" dirty="0" err="1"/>
              <a:t>val</a:t>
            </a:r>
            <a:r>
              <a:rPr lang="en-US" b="1" dirty="0"/>
              <a:t> </a:t>
            </a:r>
            <a:r>
              <a:rPr lang="en-US" dirty="0"/>
              <a:t>greater than </a:t>
            </a:r>
            <a:r>
              <a:rPr lang="en-US" b="1" dirty="0"/>
              <a:t>to</a:t>
            </a:r>
            <a:r>
              <a:rPr lang="en-US" dirty="0"/>
              <a:t>)</a:t>
            </a:r>
          </a:p>
          <a:p>
            <a:pPr lvl="1"/>
            <a:r>
              <a:rPr lang="en-US" b="1" dirty="0"/>
              <a:t>Less than left limit </a:t>
            </a:r>
            <a:r>
              <a:rPr lang="en-US" dirty="0"/>
              <a:t>(for </a:t>
            </a:r>
            <a:r>
              <a:rPr lang="en-US" b="1" dirty="0" err="1"/>
              <a:t>val</a:t>
            </a:r>
            <a:r>
              <a:rPr lang="en-US" dirty="0"/>
              <a:t> less than </a:t>
            </a:r>
            <a:r>
              <a:rPr lang="en-US" b="1" dirty="0"/>
              <a:t>from</a:t>
            </a:r>
            <a:r>
              <a:rPr lang="en-US" dirty="0"/>
              <a:t>)</a:t>
            </a:r>
          </a:p>
          <a:p>
            <a:pPr marL="139700" indent="0">
              <a:buNone/>
            </a:pPr>
            <a:r>
              <a:rPr lang="en-US" dirty="0"/>
              <a:t>	</a:t>
            </a:r>
          </a:p>
          <a:p>
            <a:pPr marL="139700" indent="0">
              <a:buNone/>
            </a:pPr>
            <a:r>
              <a:rPr lang="en-US" dirty="0"/>
              <a:t>	</a:t>
            </a:r>
          </a:p>
          <a:p>
            <a:pPr marL="482600" indent="-342900">
              <a:buAutoNum type="arabicPeriod"/>
            </a:pPr>
            <a:endParaRPr lang="en-US" dirty="0"/>
          </a:p>
          <a:p>
            <a:pPr marL="482600" indent="-342900">
              <a:buAutoNum type="arabicPeriod"/>
            </a:pPr>
            <a:endParaRPr lang="en-US" dirty="0"/>
          </a:p>
          <a:p>
            <a:pPr marL="139700" indent="0">
              <a:buNone/>
            </a:pPr>
            <a:endParaRPr lang="en-IN" dirty="0"/>
          </a:p>
        </p:txBody>
      </p:sp>
    </p:spTree>
    <p:extLst>
      <p:ext uri="{BB962C8B-B14F-4D97-AF65-F5344CB8AC3E}">
        <p14:creationId xmlns:p14="http://schemas.microsoft.com/office/powerpoint/2010/main" val="175072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0EC838-A283-66BD-87F2-F2B8832BE08E}"/>
              </a:ext>
            </a:extLst>
          </p:cNvPr>
          <p:cNvSpPr>
            <a:spLocks noGrp="1"/>
          </p:cNvSpPr>
          <p:nvPr>
            <p:ph type="title"/>
          </p:nvPr>
        </p:nvSpPr>
        <p:spPr/>
        <p:txBody>
          <a:bodyPr>
            <a:normAutofit fontScale="90000"/>
          </a:bodyPr>
          <a:lstStyle/>
          <a:p>
            <a:r>
              <a:rPr lang="en-US" dirty="0"/>
              <a:t>SORT Function</a:t>
            </a:r>
            <a:endParaRPr lang="en-IN" dirty="0"/>
          </a:p>
        </p:txBody>
      </p:sp>
      <p:sp>
        <p:nvSpPr>
          <p:cNvPr id="5" name="Text Placeholder 4">
            <a:extLst>
              <a:ext uri="{FF2B5EF4-FFF2-40B4-BE49-F238E27FC236}">
                <a16:creationId xmlns:a16="http://schemas.microsoft.com/office/drawing/2014/main" id="{CED2378A-5C22-3A41-69A5-A5579D551847}"/>
              </a:ext>
            </a:extLst>
          </p:cNvPr>
          <p:cNvSpPr>
            <a:spLocks noGrp="1"/>
          </p:cNvSpPr>
          <p:nvPr>
            <p:ph type="body" idx="2"/>
          </p:nvPr>
        </p:nvSpPr>
        <p:spPr>
          <a:xfrm>
            <a:off x="391725" y="1559617"/>
            <a:ext cx="8520600" cy="3416400"/>
          </a:xfrm>
        </p:spPr>
        <p:txBody>
          <a:bodyPr>
            <a:normAutofit/>
          </a:bodyPr>
          <a:lstStyle/>
          <a:p>
            <a:pPr marL="139700" indent="0">
              <a:buNone/>
            </a:pPr>
            <a:r>
              <a:rPr lang="en-US" b="1" u="sng" dirty="0"/>
              <a:t>Syntax:</a:t>
            </a:r>
          </a:p>
          <a:p>
            <a:pPr marL="139700" indent="0">
              <a:buNone/>
            </a:pPr>
            <a:r>
              <a:rPr lang="en-IN" dirty="0"/>
              <a:t>SORT(</a:t>
            </a:r>
            <a:r>
              <a:rPr lang="en-IN" i="1" dirty="0" err="1"/>
              <a:t>recordset,value</a:t>
            </a:r>
            <a:r>
              <a:rPr lang="en-IN" dirty="0"/>
              <a:t>) </a:t>
            </a:r>
          </a:p>
          <a:p>
            <a:r>
              <a:rPr lang="en-US" dirty="0" err="1"/>
              <a:t>recordset</a:t>
            </a:r>
            <a:r>
              <a:rPr lang="en-US" dirty="0"/>
              <a:t> – The set of records to process. </a:t>
            </a:r>
          </a:p>
          <a:p>
            <a:r>
              <a:rPr lang="en-US" dirty="0"/>
              <a:t>value – An expression or key field in the </a:t>
            </a:r>
            <a:r>
              <a:rPr lang="en-US" dirty="0" err="1"/>
              <a:t>recordset</a:t>
            </a:r>
            <a:r>
              <a:rPr lang="en-US" dirty="0"/>
              <a:t> on which to sort. A leading minus sign (-) indicates a descending order sort. You may have multiple value parameters to indicate sorts within sorts.</a:t>
            </a:r>
            <a:endParaRPr lang="en-IN" dirty="0"/>
          </a:p>
          <a:p>
            <a:pPr marL="139700" indent="0">
              <a:buNone/>
            </a:pPr>
            <a:endParaRPr lang="en-IN" dirty="0"/>
          </a:p>
          <a:p>
            <a:pPr marL="139700" indent="0">
              <a:buNone/>
            </a:pPr>
            <a:r>
              <a:rPr lang="en-US" dirty="0"/>
              <a:t>The SORT function orders the </a:t>
            </a:r>
            <a:r>
              <a:rPr lang="en-US" dirty="0" err="1"/>
              <a:t>recordset</a:t>
            </a:r>
            <a:r>
              <a:rPr lang="en-US" dirty="0"/>
              <a:t> according to the values specified</a:t>
            </a:r>
            <a:r>
              <a:rPr lang="en-IN" dirty="0"/>
              <a:t>.</a:t>
            </a:r>
            <a:r>
              <a:rPr lang="en-US" dirty="0"/>
              <a:t> Any number of value parameters may be supplied, with the leftmost being the most significant sort criteria. A leading minus sign (-) on any value parameter indicates a descending sort for that one parameter.</a:t>
            </a:r>
            <a:endParaRPr lang="en-IN" dirty="0"/>
          </a:p>
          <a:p>
            <a:pPr marL="139700" indent="0">
              <a:buNone/>
            </a:pPr>
            <a:r>
              <a:rPr lang="en-US" dirty="0"/>
              <a:t>	</a:t>
            </a:r>
          </a:p>
          <a:p>
            <a:pPr marL="139700" indent="0">
              <a:buNone/>
            </a:pPr>
            <a:r>
              <a:rPr lang="en-US" dirty="0"/>
              <a:t>	</a:t>
            </a:r>
          </a:p>
          <a:p>
            <a:pPr marL="482600" indent="-342900">
              <a:buAutoNum type="arabicPeriod"/>
            </a:pPr>
            <a:endParaRPr lang="en-US" dirty="0"/>
          </a:p>
          <a:p>
            <a:pPr marL="482600" indent="-342900">
              <a:buAutoNum type="arabicPeriod"/>
            </a:pPr>
            <a:endParaRPr lang="en-US" dirty="0"/>
          </a:p>
          <a:p>
            <a:pPr marL="139700" indent="0">
              <a:buNone/>
            </a:pPr>
            <a:endParaRPr lang="en-IN" dirty="0"/>
          </a:p>
        </p:txBody>
      </p:sp>
    </p:spTree>
    <p:extLst>
      <p:ext uri="{BB962C8B-B14F-4D97-AF65-F5344CB8AC3E}">
        <p14:creationId xmlns:p14="http://schemas.microsoft.com/office/powerpoint/2010/main" val="26870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0EC838-A283-66BD-87F2-F2B8832BE08E}"/>
              </a:ext>
            </a:extLst>
          </p:cNvPr>
          <p:cNvSpPr>
            <a:spLocks noGrp="1"/>
          </p:cNvSpPr>
          <p:nvPr>
            <p:ph type="title"/>
          </p:nvPr>
        </p:nvSpPr>
        <p:spPr/>
        <p:txBody>
          <a:bodyPr>
            <a:normAutofit fontScale="90000"/>
          </a:bodyPr>
          <a:lstStyle/>
          <a:p>
            <a:r>
              <a:rPr lang="en-US" dirty="0"/>
              <a:t>DEDUP Function</a:t>
            </a:r>
            <a:endParaRPr lang="en-IN" dirty="0"/>
          </a:p>
        </p:txBody>
      </p:sp>
      <p:sp>
        <p:nvSpPr>
          <p:cNvPr id="5" name="Text Placeholder 4">
            <a:extLst>
              <a:ext uri="{FF2B5EF4-FFF2-40B4-BE49-F238E27FC236}">
                <a16:creationId xmlns:a16="http://schemas.microsoft.com/office/drawing/2014/main" id="{CED2378A-5C22-3A41-69A5-A5579D551847}"/>
              </a:ext>
            </a:extLst>
          </p:cNvPr>
          <p:cNvSpPr>
            <a:spLocks noGrp="1"/>
          </p:cNvSpPr>
          <p:nvPr>
            <p:ph type="body" idx="2"/>
          </p:nvPr>
        </p:nvSpPr>
        <p:spPr>
          <a:xfrm>
            <a:off x="391725" y="1559617"/>
            <a:ext cx="8520600" cy="3416400"/>
          </a:xfrm>
        </p:spPr>
        <p:txBody>
          <a:bodyPr>
            <a:normAutofit/>
          </a:bodyPr>
          <a:lstStyle/>
          <a:p>
            <a:pPr marL="139700" indent="0">
              <a:buNone/>
            </a:pPr>
            <a:r>
              <a:rPr lang="en-US" b="1" u="sng" dirty="0"/>
              <a:t>Syntax:</a:t>
            </a:r>
          </a:p>
          <a:p>
            <a:pPr marL="139700" indent="0">
              <a:buNone/>
            </a:pPr>
            <a:r>
              <a:rPr lang="en-US" dirty="0"/>
              <a:t>DEDUP(</a:t>
            </a:r>
            <a:r>
              <a:rPr lang="en-US" i="1" dirty="0" err="1"/>
              <a:t>recset</a:t>
            </a:r>
            <a:r>
              <a:rPr lang="en-US" i="1" dirty="0"/>
              <a:t> [,condition [,ALL][KEEP n] [,keep]]</a:t>
            </a:r>
            <a:r>
              <a:rPr lang="en-US" dirty="0"/>
              <a:t>)</a:t>
            </a:r>
          </a:p>
          <a:p>
            <a:r>
              <a:rPr lang="en-US" dirty="0" err="1"/>
              <a:t>recset</a:t>
            </a:r>
            <a:r>
              <a:rPr lang="en-US" dirty="0"/>
              <a:t> – The set of records to process. </a:t>
            </a:r>
          </a:p>
          <a:p>
            <a:r>
              <a:rPr lang="en-US" dirty="0"/>
              <a:t>condition – The expression that defines “duplicate” records. </a:t>
            </a:r>
          </a:p>
          <a:p>
            <a:r>
              <a:rPr lang="en-US" dirty="0"/>
              <a:t>ALL –Matches all records to each other using the condition, not just adjacent records.</a:t>
            </a:r>
          </a:p>
          <a:p>
            <a:r>
              <a:rPr lang="en-US" dirty="0"/>
              <a:t>KEEP n –Specifies keeping n number of duplicates. The default is 1. </a:t>
            </a:r>
          </a:p>
          <a:p>
            <a:r>
              <a:rPr lang="en-US" dirty="0"/>
              <a:t>keep –LEFT (the default) keeps the first and RIGHT keeps the last</a:t>
            </a:r>
          </a:p>
          <a:p>
            <a:pPr marL="139700" indent="0">
              <a:buNone/>
            </a:pPr>
            <a:endParaRPr lang="en-IN" dirty="0"/>
          </a:p>
          <a:p>
            <a:pPr marL="139700" indent="0">
              <a:buNone/>
            </a:pPr>
            <a:r>
              <a:rPr lang="en-US" dirty="0"/>
              <a:t>The DEDUP function removes duplicate records from the </a:t>
            </a:r>
            <a:r>
              <a:rPr lang="en-US" dirty="0" err="1"/>
              <a:t>recordset</a:t>
            </a:r>
            <a:r>
              <a:rPr lang="en-US" dirty="0"/>
              <a:t>. The condition defines what constitutes “duplicate” records.	</a:t>
            </a:r>
          </a:p>
          <a:p>
            <a:pPr marL="139700" indent="0">
              <a:buNone/>
            </a:pPr>
            <a:r>
              <a:rPr lang="en-US" dirty="0"/>
              <a:t>	</a:t>
            </a:r>
          </a:p>
          <a:p>
            <a:pPr marL="482600" indent="-342900">
              <a:buAutoNum type="arabicPeriod"/>
            </a:pPr>
            <a:endParaRPr lang="en-US" dirty="0"/>
          </a:p>
          <a:p>
            <a:pPr marL="482600" indent="-342900">
              <a:buAutoNum type="arabicPeriod"/>
            </a:pPr>
            <a:endParaRPr lang="en-US" dirty="0"/>
          </a:p>
          <a:p>
            <a:pPr marL="139700" indent="0">
              <a:buNone/>
            </a:pPr>
            <a:endParaRPr lang="en-IN" dirty="0"/>
          </a:p>
        </p:txBody>
      </p:sp>
    </p:spTree>
    <p:extLst>
      <p:ext uri="{BB962C8B-B14F-4D97-AF65-F5344CB8AC3E}">
        <p14:creationId xmlns:p14="http://schemas.microsoft.com/office/powerpoint/2010/main" val="492452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0EC838-A283-66BD-87F2-F2B8832BE08E}"/>
              </a:ext>
            </a:extLst>
          </p:cNvPr>
          <p:cNvSpPr>
            <a:spLocks noGrp="1"/>
          </p:cNvSpPr>
          <p:nvPr>
            <p:ph type="title"/>
          </p:nvPr>
        </p:nvSpPr>
        <p:spPr/>
        <p:txBody>
          <a:bodyPr>
            <a:normAutofit fontScale="90000"/>
          </a:bodyPr>
          <a:lstStyle/>
          <a:p>
            <a:r>
              <a:rPr lang="en-US" dirty="0"/>
              <a:t>DEDUP Function (contd.)</a:t>
            </a:r>
            <a:endParaRPr lang="en-IN" dirty="0"/>
          </a:p>
        </p:txBody>
      </p:sp>
      <p:sp>
        <p:nvSpPr>
          <p:cNvPr id="5" name="Text Placeholder 4">
            <a:extLst>
              <a:ext uri="{FF2B5EF4-FFF2-40B4-BE49-F238E27FC236}">
                <a16:creationId xmlns:a16="http://schemas.microsoft.com/office/drawing/2014/main" id="{CED2378A-5C22-3A41-69A5-A5579D551847}"/>
              </a:ext>
            </a:extLst>
          </p:cNvPr>
          <p:cNvSpPr>
            <a:spLocks noGrp="1"/>
          </p:cNvSpPr>
          <p:nvPr>
            <p:ph type="body" idx="2"/>
          </p:nvPr>
        </p:nvSpPr>
        <p:spPr>
          <a:xfrm>
            <a:off x="391725" y="1559617"/>
            <a:ext cx="8520600" cy="3416400"/>
          </a:xfrm>
        </p:spPr>
        <p:txBody>
          <a:bodyPr>
            <a:normAutofit/>
          </a:bodyPr>
          <a:lstStyle/>
          <a:p>
            <a:pPr marL="139700" indent="0">
              <a:buNone/>
            </a:pPr>
            <a:r>
              <a:rPr lang="en-US" dirty="0"/>
              <a:t>Before understanding DEDUP, lets understand the </a:t>
            </a:r>
            <a:r>
              <a:rPr lang="en-IN" dirty="0"/>
              <a:t>LEFT and RIGHT Keywords.</a:t>
            </a:r>
          </a:p>
          <a:p>
            <a:pPr marL="139700" indent="0">
              <a:buNone/>
            </a:pPr>
            <a:endParaRPr lang="en-IN" dirty="0"/>
          </a:p>
          <a:p>
            <a:pPr marL="139700" indent="0">
              <a:buNone/>
            </a:pPr>
            <a:r>
              <a:rPr lang="en-US" dirty="0"/>
              <a:t>The LEFT and RIGHT keywords qualify which record a field is from in those operations that use pairs of records, such as DEDUP, JOIN, etc. This helps prevent any code ambiguity for the compiler.</a:t>
            </a:r>
          </a:p>
          <a:p>
            <a:pPr marL="139700" indent="0">
              <a:buNone/>
            </a:pPr>
            <a:endParaRPr lang="en-US" dirty="0"/>
          </a:p>
          <a:p>
            <a:pPr marL="139700" indent="0">
              <a:buNone/>
            </a:pPr>
            <a:r>
              <a:rPr lang="en-US" dirty="0"/>
              <a:t>In a single dataset, the LEFT pointer initially points to NULL, and RIGHT pointer points to the first record. After each iteration, these pointers will be incremented to point to the next records. </a:t>
            </a:r>
          </a:p>
          <a:p>
            <a:pPr marL="139700" indent="0">
              <a:buNone/>
            </a:pPr>
            <a:endParaRPr lang="en-US" dirty="0"/>
          </a:p>
          <a:p>
            <a:pPr marL="139700" indent="0">
              <a:buNone/>
            </a:pPr>
            <a:r>
              <a:rPr lang="en-US" dirty="0"/>
              <a:t>But while using JOIN, the LEFT pointer points to a record in the first dataset, and the RIGHT pointer points to the corresponding record in the second dataset.</a:t>
            </a:r>
          </a:p>
          <a:p>
            <a:pPr marL="139700" indent="0">
              <a:buNone/>
            </a:pPr>
            <a:endParaRPr lang="en-US" dirty="0"/>
          </a:p>
          <a:p>
            <a:pPr marL="139700" indent="0">
              <a:buNone/>
            </a:pPr>
            <a:r>
              <a:rPr lang="en-US" dirty="0"/>
              <a:t>By default, DEDUP keeps the LEFT record, if the condition is satisfied, but if mentioned RIGHT, it will keep the RIGHT record, discarding the LEFT one.</a:t>
            </a:r>
          </a:p>
          <a:p>
            <a:pPr marL="482600" indent="-342900">
              <a:buAutoNum type="arabicPeriod"/>
            </a:pPr>
            <a:endParaRPr lang="en-US" dirty="0"/>
          </a:p>
          <a:p>
            <a:pPr marL="139700" indent="0">
              <a:buNone/>
            </a:pPr>
            <a:endParaRPr lang="en-IN" dirty="0"/>
          </a:p>
        </p:txBody>
      </p:sp>
    </p:spTree>
    <p:extLst>
      <p:ext uri="{BB962C8B-B14F-4D97-AF65-F5344CB8AC3E}">
        <p14:creationId xmlns:p14="http://schemas.microsoft.com/office/powerpoint/2010/main" val="17658919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1189</Words>
  <Application>Microsoft Office PowerPoint</Application>
  <PresentationFormat>On-screen Show (16:9)</PresentationFormat>
  <Paragraphs>157</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ECL Workshop</vt:lpstr>
      <vt:lpstr>Math Functions</vt:lpstr>
      <vt:lpstr>Standard Library Functions</vt:lpstr>
      <vt:lpstr>Standard Library Functions (contd.)</vt:lpstr>
      <vt:lpstr>ECL User Defined Functions</vt:lpstr>
      <vt:lpstr>Lab Exercise 1</vt:lpstr>
      <vt:lpstr>SORT Function</vt:lpstr>
      <vt:lpstr>DEDUP Function</vt:lpstr>
      <vt:lpstr>DEDUP Function (contd.)</vt:lpstr>
      <vt:lpstr>TABLE Function</vt:lpstr>
      <vt:lpstr>TRANSFORM</vt:lpstr>
      <vt:lpstr>TRANSFORM</vt:lpstr>
      <vt:lpstr>TRANSFORM</vt:lpstr>
      <vt:lpstr>PROJECT Function</vt:lpstr>
      <vt:lpstr>ITERATE Function</vt:lpstr>
      <vt:lpstr>Lab Exercise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Skanda P R</cp:lastModifiedBy>
  <cp:revision>17</cp:revision>
  <dcterms:modified xsi:type="dcterms:W3CDTF">2024-06-05T13:43:29Z</dcterms:modified>
</cp:coreProperties>
</file>