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elegraf Bold" charset="1" panose="00000800000000000000"/>
      <p:regular r:id="rId19"/>
    </p:embeddedFont>
    <p:embeddedFont>
      <p:font typeface="Telegraf"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grpSp>
        <p:nvGrpSpPr>
          <p:cNvPr name="Group 2" id="2"/>
          <p:cNvGrpSpPr/>
          <p:nvPr/>
        </p:nvGrpSpPr>
        <p:grpSpPr>
          <a:xfrm rot="0">
            <a:off x="0" y="0"/>
            <a:ext cx="3238500" cy="10287000"/>
            <a:chOff x="0" y="0"/>
            <a:chExt cx="852938" cy="2709333"/>
          </a:xfrm>
        </p:grpSpPr>
        <p:sp>
          <p:nvSpPr>
            <p:cNvPr name="Freeform 3" id="3"/>
            <p:cNvSpPr/>
            <p:nvPr/>
          </p:nvSpPr>
          <p:spPr>
            <a:xfrm flipH="false" flipV="false" rot="0">
              <a:off x="0" y="0"/>
              <a:ext cx="852938" cy="2709333"/>
            </a:xfrm>
            <a:custGeom>
              <a:avLst/>
              <a:gdLst/>
              <a:ahLst/>
              <a:cxnLst/>
              <a:rect r="r" b="b" t="t" l="l"/>
              <a:pathLst>
                <a:path h="2709333" w="852938">
                  <a:moveTo>
                    <a:pt x="0" y="0"/>
                  </a:moveTo>
                  <a:lnTo>
                    <a:pt x="852938" y="0"/>
                  </a:lnTo>
                  <a:lnTo>
                    <a:pt x="852938" y="2709333"/>
                  </a:lnTo>
                  <a:lnTo>
                    <a:pt x="0" y="2709333"/>
                  </a:lnTo>
                  <a:close/>
                </a:path>
              </a:pathLst>
            </a:custGeom>
            <a:solidFill>
              <a:srgbClr val="2C3E50"/>
            </a:solidFill>
          </p:spPr>
        </p:sp>
        <p:sp>
          <p:nvSpPr>
            <p:cNvPr name="TextBox 4" id="4"/>
            <p:cNvSpPr txBox="true"/>
            <p:nvPr/>
          </p:nvSpPr>
          <p:spPr>
            <a:xfrm>
              <a:off x="0" y="-76200"/>
              <a:ext cx="852938" cy="2785533"/>
            </a:xfrm>
            <a:prstGeom prst="rect">
              <a:avLst/>
            </a:prstGeom>
          </p:spPr>
          <p:txBody>
            <a:bodyPr anchor="ctr" rtlCol="false" tIns="50800" lIns="50800" bIns="50800" rIns="50800"/>
            <a:lstStyle/>
            <a:p>
              <a:pPr algn="ctr" marL="0" indent="0" lvl="0">
                <a:lnSpc>
                  <a:spcPts val="2800"/>
                </a:lnSpc>
              </a:pPr>
            </a:p>
          </p:txBody>
        </p:sp>
      </p:grpSp>
      <p:grpSp>
        <p:nvGrpSpPr>
          <p:cNvPr name="Group 5" id="5"/>
          <p:cNvGrpSpPr/>
          <p:nvPr/>
        </p:nvGrpSpPr>
        <p:grpSpPr>
          <a:xfrm rot="0">
            <a:off x="666750" y="666750"/>
            <a:ext cx="7191375" cy="8953500"/>
            <a:chOff x="0" y="0"/>
            <a:chExt cx="928643" cy="1156192"/>
          </a:xfrm>
        </p:grpSpPr>
        <p:sp>
          <p:nvSpPr>
            <p:cNvPr name="Freeform 6" id="6"/>
            <p:cNvSpPr/>
            <p:nvPr/>
          </p:nvSpPr>
          <p:spPr>
            <a:xfrm flipH="false" flipV="false" rot="0">
              <a:off x="0" y="0"/>
              <a:ext cx="928643" cy="1156192"/>
            </a:xfrm>
            <a:custGeom>
              <a:avLst/>
              <a:gdLst/>
              <a:ahLst/>
              <a:cxnLst/>
              <a:rect r="r" b="b" t="t" l="l"/>
              <a:pathLst>
                <a:path h="1156192" w="928643">
                  <a:moveTo>
                    <a:pt x="37679" y="0"/>
                  </a:moveTo>
                  <a:lnTo>
                    <a:pt x="890964" y="0"/>
                  </a:lnTo>
                  <a:cubicBezTo>
                    <a:pt x="900957" y="0"/>
                    <a:pt x="910541" y="3970"/>
                    <a:pt x="917607" y="11036"/>
                  </a:cubicBezTo>
                  <a:cubicBezTo>
                    <a:pt x="924673" y="18102"/>
                    <a:pt x="928643" y="27686"/>
                    <a:pt x="928643" y="37679"/>
                  </a:cubicBezTo>
                  <a:lnTo>
                    <a:pt x="928643" y="1118512"/>
                  </a:lnTo>
                  <a:cubicBezTo>
                    <a:pt x="928643" y="1139322"/>
                    <a:pt x="911774" y="1156192"/>
                    <a:pt x="890964" y="1156192"/>
                  </a:cubicBezTo>
                  <a:lnTo>
                    <a:pt x="37679" y="1156192"/>
                  </a:lnTo>
                  <a:cubicBezTo>
                    <a:pt x="16870" y="1156192"/>
                    <a:pt x="0" y="1139322"/>
                    <a:pt x="0" y="1118512"/>
                  </a:cubicBezTo>
                  <a:lnTo>
                    <a:pt x="0" y="37679"/>
                  </a:lnTo>
                  <a:cubicBezTo>
                    <a:pt x="0" y="16870"/>
                    <a:pt x="16870" y="0"/>
                    <a:pt x="37679" y="0"/>
                  </a:cubicBezTo>
                  <a:close/>
                </a:path>
              </a:pathLst>
            </a:custGeom>
            <a:blipFill>
              <a:blip r:embed="rId2"/>
              <a:stretch>
                <a:fillRect l="0" t="-199" r="0" b="-199"/>
              </a:stretch>
            </a:blipFill>
            <a:ln cap="rnd">
              <a:noFill/>
              <a:prstDash val="solid"/>
              <a:round/>
            </a:ln>
          </p:spPr>
        </p:sp>
      </p:grpSp>
      <p:grpSp>
        <p:nvGrpSpPr>
          <p:cNvPr name="Group 7" id="7"/>
          <p:cNvGrpSpPr/>
          <p:nvPr/>
        </p:nvGrpSpPr>
        <p:grpSpPr>
          <a:xfrm rot="0">
            <a:off x="9144000" y="146138"/>
            <a:ext cx="8324850" cy="4781550"/>
            <a:chOff x="0" y="0"/>
            <a:chExt cx="11099800" cy="6375400"/>
          </a:xfrm>
        </p:grpSpPr>
        <p:sp>
          <p:nvSpPr>
            <p:cNvPr name="TextBox 8" id="8"/>
            <p:cNvSpPr txBox="true"/>
            <p:nvPr/>
          </p:nvSpPr>
          <p:spPr>
            <a:xfrm rot="0">
              <a:off x="0" y="1174750"/>
              <a:ext cx="11099800" cy="5200650"/>
            </a:xfrm>
            <a:prstGeom prst="rect">
              <a:avLst/>
            </a:prstGeom>
          </p:spPr>
          <p:txBody>
            <a:bodyPr anchor="t" rtlCol="false" tIns="0" lIns="0" bIns="0" rIns="0">
              <a:spAutoFit/>
            </a:bodyPr>
            <a:lstStyle/>
            <a:p>
              <a:pPr algn="l" marL="0" indent="0" lvl="0">
                <a:lnSpc>
                  <a:spcPts val="9900"/>
                </a:lnSpc>
              </a:pPr>
              <a:r>
                <a:rPr lang="en-US" b="true" sz="9000" spc="-89">
                  <a:solidFill>
                    <a:srgbClr val="2C3E50"/>
                  </a:solidFill>
                  <a:latin typeface="Telegraf Bold"/>
                  <a:ea typeface="Telegraf Bold"/>
                  <a:cs typeface="Telegraf Bold"/>
                  <a:sym typeface="Telegraf Bold"/>
                </a:rPr>
                <a:t>Full Stack Development Tools</a:t>
              </a:r>
            </a:p>
          </p:txBody>
        </p:sp>
        <p:sp>
          <p:nvSpPr>
            <p:cNvPr name="TextBox 9" id="9"/>
            <p:cNvSpPr txBox="true"/>
            <p:nvPr/>
          </p:nvSpPr>
          <p:spPr>
            <a:xfrm rot="0">
              <a:off x="0" y="-9525"/>
              <a:ext cx="11099800" cy="606425"/>
            </a:xfrm>
            <a:prstGeom prst="rect">
              <a:avLst/>
            </a:prstGeom>
          </p:spPr>
          <p:txBody>
            <a:bodyPr anchor="t" rtlCol="false" tIns="0" lIns="0" bIns="0" rIns="0">
              <a:spAutoFit/>
            </a:bodyPr>
            <a:lstStyle/>
            <a:p>
              <a:pPr algn="l" marL="0" indent="0" lvl="0">
                <a:lnSpc>
                  <a:spcPts val="3299"/>
                </a:lnSpc>
              </a:pPr>
              <a:r>
                <a:rPr lang="en-US" b="true" sz="2999" spc="-29">
                  <a:solidFill>
                    <a:srgbClr val="2980B9"/>
                  </a:solidFill>
                  <a:latin typeface="Telegraf Bold"/>
                  <a:ea typeface="Telegraf Bold"/>
                  <a:cs typeface="Telegraf Bold"/>
                  <a:sym typeface="Telegraf Bold"/>
                </a:rPr>
                <a:t>Overview of Development Tools</a:t>
              </a:r>
            </a:p>
          </p:txBody>
        </p:sp>
      </p:grpSp>
      <p:sp>
        <p:nvSpPr>
          <p:cNvPr name="TextBox 10" id="10"/>
          <p:cNvSpPr txBox="true"/>
          <p:nvPr/>
        </p:nvSpPr>
        <p:spPr>
          <a:xfrm rot="0">
            <a:off x="9144000" y="5252085"/>
            <a:ext cx="8324850" cy="653415"/>
          </a:xfrm>
          <a:prstGeom prst="rect">
            <a:avLst/>
          </a:prstGeom>
        </p:spPr>
        <p:txBody>
          <a:bodyPr anchor="t" rtlCol="false" tIns="0" lIns="0" bIns="0" rIns="0">
            <a:spAutoFit/>
          </a:bodyPr>
          <a:lstStyle/>
          <a:p>
            <a:pPr algn="l" marL="0" indent="0" lvl="0">
              <a:lnSpc>
                <a:spcPts val="4619"/>
              </a:lnSpc>
            </a:pPr>
            <a:r>
              <a:rPr lang="en-US" sz="4199" spc="-41">
                <a:solidFill>
                  <a:srgbClr val="2C3E50"/>
                </a:solidFill>
                <a:latin typeface="Telegraf"/>
                <a:ea typeface="Telegraf"/>
                <a:cs typeface="Telegraf"/>
                <a:sym typeface="Telegraf"/>
              </a:rPr>
              <a:t>Shree Skanda V</a:t>
            </a:r>
          </a:p>
        </p:txBody>
      </p:sp>
      <p:sp>
        <p:nvSpPr>
          <p:cNvPr name="TextBox 11" id="11"/>
          <p:cNvSpPr txBox="true"/>
          <p:nvPr/>
        </p:nvSpPr>
        <p:spPr>
          <a:xfrm rot="0">
            <a:off x="9144000" y="6125003"/>
            <a:ext cx="8324850" cy="601980"/>
          </a:xfrm>
          <a:prstGeom prst="rect">
            <a:avLst/>
          </a:prstGeom>
        </p:spPr>
        <p:txBody>
          <a:bodyPr anchor="t" rtlCol="false" tIns="0" lIns="0" bIns="0" rIns="0">
            <a:spAutoFit/>
          </a:bodyPr>
          <a:lstStyle/>
          <a:p>
            <a:pPr algn="l" marL="0" indent="0" lvl="0">
              <a:lnSpc>
                <a:spcPts val="4289"/>
              </a:lnSpc>
            </a:pPr>
            <a:r>
              <a:rPr lang="en-US" sz="3899" spc="-38">
                <a:solidFill>
                  <a:srgbClr val="2C3E50"/>
                </a:solidFill>
                <a:latin typeface="Telegraf"/>
                <a:ea typeface="Telegraf"/>
                <a:cs typeface="Telegraf"/>
                <a:sym typeface="Telegraf"/>
              </a:rPr>
              <a:t>Raghav Singh Rajpurohit</a:t>
            </a:r>
          </a:p>
        </p:txBody>
      </p:sp>
      <p:sp>
        <p:nvSpPr>
          <p:cNvPr name="TextBox 12" id="12"/>
          <p:cNvSpPr txBox="true"/>
          <p:nvPr/>
        </p:nvSpPr>
        <p:spPr>
          <a:xfrm rot="0">
            <a:off x="9144000" y="7249017"/>
            <a:ext cx="8324850" cy="612775"/>
          </a:xfrm>
          <a:prstGeom prst="rect">
            <a:avLst/>
          </a:prstGeom>
        </p:spPr>
        <p:txBody>
          <a:bodyPr anchor="t" rtlCol="false" tIns="0" lIns="0" bIns="0" rIns="0">
            <a:spAutoFit/>
          </a:bodyPr>
          <a:lstStyle/>
          <a:p>
            <a:pPr algn="l" marL="0" indent="0" lvl="0">
              <a:lnSpc>
                <a:spcPts val="4399"/>
              </a:lnSpc>
            </a:pPr>
            <a:r>
              <a:rPr lang="en-US" b="true" sz="3999" spc="-39">
                <a:solidFill>
                  <a:srgbClr val="2C3E50"/>
                </a:solidFill>
                <a:latin typeface="Telegraf Bold"/>
                <a:ea typeface="Telegraf Bold"/>
                <a:cs typeface="Telegraf Bold"/>
                <a:sym typeface="Telegraf Bold"/>
              </a:rPr>
              <a:t>CITY    ENGINEERING   COLLEGE</a:t>
            </a:r>
          </a:p>
        </p:txBody>
      </p:sp>
      <p:sp>
        <p:nvSpPr>
          <p:cNvPr name="TextBox 13" id="13"/>
          <p:cNvSpPr txBox="true"/>
          <p:nvPr/>
        </p:nvSpPr>
        <p:spPr>
          <a:xfrm rot="0">
            <a:off x="9144000" y="8376141"/>
            <a:ext cx="8324850" cy="476250"/>
          </a:xfrm>
          <a:prstGeom prst="rect">
            <a:avLst/>
          </a:prstGeom>
        </p:spPr>
        <p:txBody>
          <a:bodyPr anchor="t" rtlCol="false" tIns="0" lIns="0" bIns="0" rIns="0">
            <a:spAutoFit/>
          </a:bodyPr>
          <a:lstStyle/>
          <a:p>
            <a:pPr algn="l" marL="0" indent="0" lvl="0">
              <a:lnSpc>
                <a:spcPts val="3300"/>
              </a:lnSpc>
            </a:pPr>
            <a:r>
              <a:rPr lang="en-US" sz="3000" spc="-30">
                <a:solidFill>
                  <a:srgbClr val="2C3E50"/>
                </a:solidFill>
                <a:latin typeface="Telegraf"/>
                <a:ea typeface="Telegraf"/>
                <a:cs typeface="Telegraf"/>
                <a:sym typeface="Telegraf"/>
              </a:rPr>
              <a:t>08/10/2025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grpSp>
        <p:nvGrpSpPr>
          <p:cNvPr name="Group 2" id="2"/>
          <p:cNvGrpSpPr/>
          <p:nvPr/>
        </p:nvGrpSpPr>
        <p:grpSpPr>
          <a:xfrm rot="0">
            <a:off x="0" y="0"/>
            <a:ext cx="3238500" cy="10287000"/>
            <a:chOff x="0" y="0"/>
            <a:chExt cx="852938" cy="2709333"/>
          </a:xfrm>
        </p:grpSpPr>
        <p:sp>
          <p:nvSpPr>
            <p:cNvPr name="Freeform 3" id="3"/>
            <p:cNvSpPr/>
            <p:nvPr/>
          </p:nvSpPr>
          <p:spPr>
            <a:xfrm flipH="false" flipV="false" rot="0">
              <a:off x="0" y="0"/>
              <a:ext cx="852938" cy="2709333"/>
            </a:xfrm>
            <a:custGeom>
              <a:avLst/>
              <a:gdLst/>
              <a:ahLst/>
              <a:cxnLst/>
              <a:rect r="r" b="b" t="t" l="l"/>
              <a:pathLst>
                <a:path h="2709333" w="852938">
                  <a:moveTo>
                    <a:pt x="0" y="0"/>
                  </a:moveTo>
                  <a:lnTo>
                    <a:pt x="852938" y="0"/>
                  </a:lnTo>
                  <a:lnTo>
                    <a:pt x="852938" y="2709333"/>
                  </a:lnTo>
                  <a:lnTo>
                    <a:pt x="0" y="2709333"/>
                  </a:lnTo>
                  <a:close/>
                </a:path>
              </a:pathLst>
            </a:custGeom>
            <a:solidFill>
              <a:srgbClr val="4C9AD5"/>
            </a:solidFill>
          </p:spPr>
        </p:sp>
        <p:sp>
          <p:nvSpPr>
            <p:cNvPr name="TextBox 4" id="4"/>
            <p:cNvSpPr txBox="true"/>
            <p:nvPr/>
          </p:nvSpPr>
          <p:spPr>
            <a:xfrm>
              <a:off x="0" y="-76200"/>
              <a:ext cx="852938" cy="2785533"/>
            </a:xfrm>
            <a:prstGeom prst="rect">
              <a:avLst/>
            </a:prstGeom>
          </p:spPr>
          <p:txBody>
            <a:bodyPr anchor="ctr" rtlCol="false" tIns="50800" lIns="50800" bIns="50800" rIns="50800"/>
            <a:lstStyle/>
            <a:p>
              <a:pPr algn="ctr" marL="0" indent="0" lvl="0">
                <a:lnSpc>
                  <a:spcPts val="2800"/>
                </a:lnSpc>
              </a:pPr>
            </a:p>
          </p:txBody>
        </p:sp>
      </p:grpSp>
      <p:grpSp>
        <p:nvGrpSpPr>
          <p:cNvPr name="Group 5" id="5"/>
          <p:cNvGrpSpPr/>
          <p:nvPr/>
        </p:nvGrpSpPr>
        <p:grpSpPr>
          <a:xfrm rot="0">
            <a:off x="666750" y="666750"/>
            <a:ext cx="8157470" cy="3142424"/>
            <a:chOff x="0" y="0"/>
            <a:chExt cx="964019" cy="371360"/>
          </a:xfrm>
        </p:grpSpPr>
        <p:sp>
          <p:nvSpPr>
            <p:cNvPr name="Freeform 6" id="6"/>
            <p:cNvSpPr/>
            <p:nvPr/>
          </p:nvSpPr>
          <p:spPr>
            <a:xfrm flipH="false" flipV="false" rot="0">
              <a:off x="0" y="0"/>
              <a:ext cx="964019" cy="371360"/>
            </a:xfrm>
            <a:custGeom>
              <a:avLst/>
              <a:gdLst/>
              <a:ahLst/>
              <a:cxnLst/>
              <a:rect r="r" b="b" t="t" l="l"/>
              <a:pathLst>
                <a:path h="371360" w="964019">
                  <a:moveTo>
                    <a:pt x="33217" y="0"/>
                  </a:moveTo>
                  <a:lnTo>
                    <a:pt x="930802" y="0"/>
                  </a:lnTo>
                  <a:cubicBezTo>
                    <a:pt x="939611" y="0"/>
                    <a:pt x="948060" y="3500"/>
                    <a:pt x="954290" y="9729"/>
                  </a:cubicBezTo>
                  <a:cubicBezTo>
                    <a:pt x="960519" y="15958"/>
                    <a:pt x="964019" y="24407"/>
                    <a:pt x="964019" y="33217"/>
                  </a:cubicBezTo>
                  <a:lnTo>
                    <a:pt x="964019" y="338143"/>
                  </a:lnTo>
                  <a:cubicBezTo>
                    <a:pt x="964019" y="346952"/>
                    <a:pt x="960519" y="355401"/>
                    <a:pt x="954290" y="361631"/>
                  </a:cubicBezTo>
                  <a:cubicBezTo>
                    <a:pt x="948060" y="367860"/>
                    <a:pt x="939611" y="371360"/>
                    <a:pt x="930802" y="371360"/>
                  </a:cubicBezTo>
                  <a:lnTo>
                    <a:pt x="33217" y="371360"/>
                  </a:lnTo>
                  <a:cubicBezTo>
                    <a:pt x="24407" y="371360"/>
                    <a:pt x="15958" y="367860"/>
                    <a:pt x="9729" y="361631"/>
                  </a:cubicBezTo>
                  <a:cubicBezTo>
                    <a:pt x="3500" y="355401"/>
                    <a:pt x="0" y="346952"/>
                    <a:pt x="0" y="338143"/>
                  </a:cubicBezTo>
                  <a:lnTo>
                    <a:pt x="0" y="33217"/>
                  </a:lnTo>
                  <a:cubicBezTo>
                    <a:pt x="0" y="24407"/>
                    <a:pt x="3500" y="15958"/>
                    <a:pt x="9729" y="9729"/>
                  </a:cubicBezTo>
                  <a:cubicBezTo>
                    <a:pt x="15958" y="3500"/>
                    <a:pt x="24407" y="0"/>
                    <a:pt x="33217" y="0"/>
                  </a:cubicBezTo>
                  <a:close/>
                </a:path>
              </a:pathLst>
            </a:custGeom>
            <a:blipFill>
              <a:blip r:embed="rId2"/>
              <a:stretch>
                <a:fillRect l="-230" t="0" r="-230" b="0"/>
              </a:stretch>
            </a:blipFill>
          </p:spPr>
        </p:sp>
      </p:grpSp>
      <p:sp>
        <p:nvSpPr>
          <p:cNvPr name="AutoShape 7" id="7"/>
          <p:cNvSpPr/>
          <p:nvPr/>
        </p:nvSpPr>
        <p:spPr>
          <a:xfrm>
            <a:off x="666750" y="9620250"/>
            <a:ext cx="16954500" cy="0"/>
          </a:xfrm>
          <a:prstGeom prst="line">
            <a:avLst/>
          </a:prstGeom>
          <a:ln cap="flat" w="9525">
            <a:solidFill>
              <a:srgbClr val="2C3E50"/>
            </a:solidFill>
            <a:prstDash val="solid"/>
            <a:headEnd type="none" len="sm" w="sm"/>
            <a:tailEnd type="none" len="sm" w="sm"/>
          </a:ln>
        </p:spPr>
      </p:sp>
      <p:grpSp>
        <p:nvGrpSpPr>
          <p:cNvPr name="Group 8" id="8"/>
          <p:cNvGrpSpPr/>
          <p:nvPr/>
        </p:nvGrpSpPr>
        <p:grpSpPr>
          <a:xfrm rot="0">
            <a:off x="666750" y="4181953"/>
            <a:ext cx="8157470" cy="5438297"/>
            <a:chOff x="0" y="0"/>
            <a:chExt cx="964019" cy="642677"/>
          </a:xfrm>
        </p:grpSpPr>
        <p:sp>
          <p:nvSpPr>
            <p:cNvPr name="Freeform 9" id="9"/>
            <p:cNvSpPr/>
            <p:nvPr/>
          </p:nvSpPr>
          <p:spPr>
            <a:xfrm flipH="false" flipV="false" rot="0">
              <a:off x="0" y="0"/>
              <a:ext cx="964019" cy="642677"/>
            </a:xfrm>
            <a:custGeom>
              <a:avLst/>
              <a:gdLst/>
              <a:ahLst/>
              <a:cxnLst/>
              <a:rect r="r" b="b" t="t" l="l"/>
              <a:pathLst>
                <a:path h="642677" w="964019">
                  <a:moveTo>
                    <a:pt x="33217" y="0"/>
                  </a:moveTo>
                  <a:lnTo>
                    <a:pt x="930802" y="0"/>
                  </a:lnTo>
                  <a:cubicBezTo>
                    <a:pt x="939611" y="0"/>
                    <a:pt x="948060" y="3500"/>
                    <a:pt x="954290" y="9729"/>
                  </a:cubicBezTo>
                  <a:cubicBezTo>
                    <a:pt x="960519" y="15958"/>
                    <a:pt x="964019" y="24407"/>
                    <a:pt x="964019" y="33217"/>
                  </a:cubicBezTo>
                  <a:lnTo>
                    <a:pt x="964019" y="609460"/>
                  </a:lnTo>
                  <a:cubicBezTo>
                    <a:pt x="964019" y="618270"/>
                    <a:pt x="960519" y="626719"/>
                    <a:pt x="954290" y="632948"/>
                  </a:cubicBezTo>
                  <a:cubicBezTo>
                    <a:pt x="948060" y="639178"/>
                    <a:pt x="939611" y="642677"/>
                    <a:pt x="930802" y="642677"/>
                  </a:cubicBezTo>
                  <a:lnTo>
                    <a:pt x="33217" y="642677"/>
                  </a:lnTo>
                  <a:cubicBezTo>
                    <a:pt x="24407" y="642677"/>
                    <a:pt x="15958" y="639178"/>
                    <a:pt x="9729" y="632948"/>
                  </a:cubicBezTo>
                  <a:cubicBezTo>
                    <a:pt x="3500" y="626719"/>
                    <a:pt x="0" y="618270"/>
                    <a:pt x="0" y="609460"/>
                  </a:cubicBezTo>
                  <a:lnTo>
                    <a:pt x="0" y="33217"/>
                  </a:lnTo>
                  <a:cubicBezTo>
                    <a:pt x="0" y="24407"/>
                    <a:pt x="3500" y="15958"/>
                    <a:pt x="9729" y="9729"/>
                  </a:cubicBezTo>
                  <a:cubicBezTo>
                    <a:pt x="15958" y="3500"/>
                    <a:pt x="24407" y="0"/>
                    <a:pt x="33217" y="0"/>
                  </a:cubicBezTo>
                  <a:close/>
                </a:path>
              </a:pathLst>
            </a:custGeom>
            <a:blipFill>
              <a:blip r:embed="rId3"/>
              <a:stretch>
                <a:fillRect l="0" t="-1709" r="0" b="-1709"/>
              </a:stretch>
            </a:blipFill>
          </p:spPr>
        </p:sp>
      </p:grpSp>
      <p:sp>
        <p:nvSpPr>
          <p:cNvPr name="TextBox 10" id="10"/>
          <p:cNvSpPr txBox="true"/>
          <p:nvPr/>
        </p:nvSpPr>
        <p:spPr>
          <a:xfrm rot="0">
            <a:off x="9144000" y="143206"/>
            <a:ext cx="8324850" cy="4810760"/>
          </a:xfrm>
          <a:prstGeom prst="rect">
            <a:avLst/>
          </a:prstGeom>
        </p:spPr>
        <p:txBody>
          <a:bodyPr anchor="t" rtlCol="false" tIns="0" lIns="0" bIns="0" rIns="0">
            <a:spAutoFit/>
          </a:bodyPr>
          <a:lstStyle/>
          <a:p>
            <a:pPr algn="l" marL="0" indent="0" lvl="0">
              <a:lnSpc>
                <a:spcPts val="7480"/>
              </a:lnSpc>
            </a:pPr>
            <a:r>
              <a:rPr lang="en-US" b="true" sz="6800" spc="-68">
                <a:solidFill>
                  <a:srgbClr val="2C3E50"/>
                </a:solidFill>
                <a:latin typeface="Telegraf Bold"/>
                <a:ea typeface="Telegraf Bold"/>
                <a:cs typeface="Telegraf Bold"/>
                <a:sym typeface="Telegraf Bold"/>
              </a:rPr>
              <a:t>Integrating Tools for the Game Members Management System</a:t>
            </a:r>
          </a:p>
        </p:txBody>
      </p:sp>
      <p:sp>
        <p:nvSpPr>
          <p:cNvPr name="TextBox 11" id="11"/>
          <p:cNvSpPr txBox="true"/>
          <p:nvPr/>
        </p:nvSpPr>
        <p:spPr>
          <a:xfrm rot="0">
            <a:off x="666750" y="9676455"/>
            <a:ext cx="2571750" cy="217170"/>
          </a:xfrm>
          <a:prstGeom prst="rect">
            <a:avLst/>
          </a:prstGeom>
        </p:spPr>
        <p:txBody>
          <a:bodyPr anchor="t" rtlCol="false" tIns="0" lIns="0" bIns="0" rIns="0">
            <a:spAutoFit/>
          </a:bodyPr>
          <a:lstStyle/>
          <a:p>
            <a:pPr algn="l" marL="0" indent="0" lvl="0">
              <a:lnSpc>
                <a:spcPts val="1679"/>
              </a:lnSpc>
              <a:spcBef>
                <a:spcPct val="0"/>
              </a:spcBef>
            </a:pPr>
            <a:r>
              <a:rPr lang="en-US" b="true" sz="1200" spc="-12">
                <a:solidFill>
                  <a:srgbClr val="2C3E50"/>
                </a:solidFill>
                <a:latin typeface="Telegraf Bold"/>
                <a:ea typeface="Telegraf Bold"/>
                <a:cs typeface="Telegraf Bold"/>
                <a:sym typeface="Telegraf Bold"/>
              </a:rPr>
              <a:t>TOOL INTEGRATION OVERVIEW</a:t>
            </a:r>
          </a:p>
        </p:txBody>
      </p:sp>
      <p:sp>
        <p:nvSpPr>
          <p:cNvPr name="TextBox 12" id="12"/>
          <p:cNvSpPr txBox="true"/>
          <p:nvPr/>
        </p:nvSpPr>
        <p:spPr>
          <a:xfrm rot="0">
            <a:off x="17526744" y="9676442"/>
            <a:ext cx="152400" cy="190500"/>
          </a:xfrm>
          <a:prstGeom prst="rect">
            <a:avLst/>
          </a:prstGeom>
        </p:spPr>
        <p:txBody>
          <a:bodyPr anchor="t" rtlCol="false" tIns="0" lIns="0" bIns="0" rIns="0" wrap="none">
            <a:spAutoFit/>
          </a:bodyPr>
          <a:lstStyle/>
          <a:p>
            <a:pPr algn="r" marL="0" indent="0" lvl="0">
              <a:lnSpc>
                <a:spcPts val="1679"/>
              </a:lnSpc>
              <a:spcBef>
                <a:spcPct val="0"/>
              </a:spcBef>
            </a:pPr>
            <a:r>
              <a:rPr lang="en-US" b="true" sz="1200">
                <a:solidFill>
                  <a:srgbClr val="2C3E50"/>
                </a:solidFill>
                <a:latin typeface="Telegraf Bold"/>
                <a:ea typeface="Telegraf Bold"/>
                <a:cs typeface="Telegraf Bold"/>
                <a:sym typeface="Telegraf Bold"/>
              </a:rPr>
              <a:t>10</a:t>
            </a:r>
          </a:p>
        </p:txBody>
      </p:sp>
      <p:sp>
        <p:nvSpPr>
          <p:cNvPr name="TextBox 13" id="13"/>
          <p:cNvSpPr txBox="true"/>
          <p:nvPr/>
        </p:nvSpPr>
        <p:spPr>
          <a:xfrm rot="0">
            <a:off x="9144000" y="5004131"/>
            <a:ext cx="8382744" cy="4397109"/>
          </a:xfrm>
          <a:prstGeom prst="rect">
            <a:avLst/>
          </a:prstGeom>
        </p:spPr>
        <p:txBody>
          <a:bodyPr anchor="t" rtlCol="false" tIns="0" lIns="0" bIns="0" rIns="0">
            <a:spAutoFit/>
          </a:bodyPr>
          <a:lstStyle/>
          <a:p>
            <a:pPr algn="l">
              <a:lnSpc>
                <a:spcPts val="3864"/>
              </a:lnSpc>
              <a:spcBef>
                <a:spcPct val="0"/>
              </a:spcBef>
            </a:pPr>
            <a:r>
              <a:rPr lang="en-US" sz="2760" spc="-27">
                <a:solidFill>
                  <a:srgbClr val="2C3E50"/>
                </a:solidFill>
                <a:latin typeface="Telegraf"/>
                <a:ea typeface="Telegraf"/>
                <a:cs typeface="Telegraf"/>
                <a:sym typeface="Telegraf"/>
              </a:rPr>
              <a:t>An web-based application exhibiting CRUD operations whose role is to keep the track of games to which an end users had enrolled himself and providing the access to the game based on a subscription process.</a:t>
            </a:r>
          </a:p>
          <a:p>
            <a:pPr algn="l">
              <a:lnSpc>
                <a:spcPts val="3864"/>
              </a:lnSpc>
              <a:spcBef>
                <a:spcPct val="0"/>
              </a:spcBef>
            </a:pPr>
            <a:r>
              <a:rPr lang="en-US" sz="2760" spc="-27">
                <a:solidFill>
                  <a:srgbClr val="2C3E50"/>
                </a:solidFill>
                <a:latin typeface="Telegraf"/>
                <a:ea typeface="Telegraf"/>
                <a:cs typeface="Telegraf"/>
                <a:sym typeface="Telegraf"/>
              </a:rPr>
              <a:t>This application or project provides the following services:</a:t>
            </a:r>
          </a:p>
          <a:p>
            <a:pPr algn="l">
              <a:lnSpc>
                <a:spcPts val="3864"/>
              </a:lnSpc>
              <a:spcBef>
                <a:spcPct val="0"/>
              </a:spcBef>
            </a:pPr>
            <a:r>
              <a:rPr lang="en-US" sz="2760" spc="-27">
                <a:solidFill>
                  <a:srgbClr val="2C3E50"/>
                </a:solidFill>
                <a:latin typeface="Telegraf"/>
                <a:ea typeface="Telegraf"/>
                <a:cs typeface="Telegraf"/>
                <a:sym typeface="Telegraf"/>
              </a:rPr>
              <a:t>-&gt;Adding an member and the game he/she wants to play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grpSp>
        <p:nvGrpSpPr>
          <p:cNvPr name="Group 2" id="2"/>
          <p:cNvGrpSpPr/>
          <p:nvPr/>
        </p:nvGrpSpPr>
        <p:grpSpPr>
          <a:xfrm rot="0">
            <a:off x="0" y="0"/>
            <a:ext cx="3238500" cy="10287000"/>
            <a:chOff x="0" y="0"/>
            <a:chExt cx="852938" cy="2709333"/>
          </a:xfrm>
        </p:grpSpPr>
        <p:sp>
          <p:nvSpPr>
            <p:cNvPr name="Freeform 3" id="3"/>
            <p:cNvSpPr/>
            <p:nvPr/>
          </p:nvSpPr>
          <p:spPr>
            <a:xfrm flipH="false" flipV="false" rot="0">
              <a:off x="0" y="0"/>
              <a:ext cx="852938" cy="2709333"/>
            </a:xfrm>
            <a:custGeom>
              <a:avLst/>
              <a:gdLst/>
              <a:ahLst/>
              <a:cxnLst/>
              <a:rect r="r" b="b" t="t" l="l"/>
              <a:pathLst>
                <a:path h="2709333" w="852938">
                  <a:moveTo>
                    <a:pt x="0" y="0"/>
                  </a:moveTo>
                  <a:lnTo>
                    <a:pt x="852938" y="0"/>
                  </a:lnTo>
                  <a:lnTo>
                    <a:pt x="852938" y="2709333"/>
                  </a:lnTo>
                  <a:lnTo>
                    <a:pt x="0" y="2709333"/>
                  </a:lnTo>
                  <a:close/>
                </a:path>
              </a:pathLst>
            </a:custGeom>
            <a:solidFill>
              <a:srgbClr val="4C9AD5"/>
            </a:solidFill>
          </p:spPr>
        </p:sp>
        <p:sp>
          <p:nvSpPr>
            <p:cNvPr name="TextBox 4" id="4"/>
            <p:cNvSpPr txBox="true"/>
            <p:nvPr/>
          </p:nvSpPr>
          <p:spPr>
            <a:xfrm>
              <a:off x="0" y="-76200"/>
              <a:ext cx="852938" cy="2785533"/>
            </a:xfrm>
            <a:prstGeom prst="rect">
              <a:avLst/>
            </a:prstGeom>
          </p:spPr>
          <p:txBody>
            <a:bodyPr anchor="ctr" rtlCol="false" tIns="50800" lIns="50800" bIns="50800" rIns="50800"/>
            <a:lstStyle/>
            <a:p>
              <a:pPr algn="ctr" marL="0" indent="0" lvl="0">
                <a:lnSpc>
                  <a:spcPts val="2800"/>
                </a:lnSpc>
              </a:pPr>
            </a:p>
          </p:txBody>
        </p:sp>
      </p:grpSp>
      <p:grpSp>
        <p:nvGrpSpPr>
          <p:cNvPr name="Group 5" id="5"/>
          <p:cNvGrpSpPr/>
          <p:nvPr/>
        </p:nvGrpSpPr>
        <p:grpSpPr>
          <a:xfrm rot="0">
            <a:off x="666750" y="666750"/>
            <a:ext cx="6886575" cy="8058150"/>
            <a:chOff x="0" y="0"/>
            <a:chExt cx="813829" cy="952281"/>
          </a:xfrm>
        </p:grpSpPr>
        <p:sp>
          <p:nvSpPr>
            <p:cNvPr name="Freeform 6" id="6"/>
            <p:cNvSpPr/>
            <p:nvPr/>
          </p:nvSpPr>
          <p:spPr>
            <a:xfrm flipH="false" flipV="false" rot="0">
              <a:off x="0" y="0"/>
              <a:ext cx="813829" cy="952281"/>
            </a:xfrm>
            <a:custGeom>
              <a:avLst/>
              <a:gdLst/>
              <a:ahLst/>
              <a:cxnLst/>
              <a:rect r="r" b="b" t="t" l="l"/>
              <a:pathLst>
                <a:path h="952281" w="813829">
                  <a:moveTo>
                    <a:pt x="39347" y="0"/>
                  </a:moveTo>
                  <a:lnTo>
                    <a:pt x="774482" y="0"/>
                  </a:lnTo>
                  <a:cubicBezTo>
                    <a:pt x="796213" y="0"/>
                    <a:pt x="813829" y="17616"/>
                    <a:pt x="813829" y="39347"/>
                  </a:cubicBezTo>
                  <a:lnTo>
                    <a:pt x="813829" y="912934"/>
                  </a:lnTo>
                  <a:cubicBezTo>
                    <a:pt x="813829" y="934665"/>
                    <a:pt x="796213" y="952281"/>
                    <a:pt x="774482" y="952281"/>
                  </a:cubicBezTo>
                  <a:lnTo>
                    <a:pt x="39347" y="952281"/>
                  </a:lnTo>
                  <a:cubicBezTo>
                    <a:pt x="17616" y="952281"/>
                    <a:pt x="0" y="934665"/>
                    <a:pt x="0" y="912934"/>
                  </a:cubicBezTo>
                  <a:lnTo>
                    <a:pt x="0" y="39347"/>
                  </a:lnTo>
                  <a:cubicBezTo>
                    <a:pt x="0" y="17616"/>
                    <a:pt x="17616" y="0"/>
                    <a:pt x="39347" y="0"/>
                  </a:cubicBezTo>
                  <a:close/>
                </a:path>
              </a:pathLst>
            </a:custGeom>
            <a:blipFill>
              <a:blip r:embed="rId2"/>
              <a:stretch>
                <a:fillRect l="0" t="-197" r="0" b="-197"/>
              </a:stretch>
            </a:blipFill>
          </p:spPr>
        </p:sp>
      </p:grpSp>
      <p:grpSp>
        <p:nvGrpSpPr>
          <p:cNvPr name="Group 7" id="7"/>
          <p:cNvGrpSpPr/>
          <p:nvPr/>
        </p:nvGrpSpPr>
        <p:grpSpPr>
          <a:xfrm rot="0">
            <a:off x="9296400" y="666750"/>
            <a:ext cx="8324850" cy="6779801"/>
            <a:chOff x="0" y="0"/>
            <a:chExt cx="11099800" cy="9039735"/>
          </a:xfrm>
        </p:grpSpPr>
        <p:sp>
          <p:nvSpPr>
            <p:cNvPr name="TextBox 8" id="8"/>
            <p:cNvSpPr txBox="true"/>
            <p:nvPr/>
          </p:nvSpPr>
          <p:spPr>
            <a:xfrm rot="0">
              <a:off x="0" y="6211869"/>
              <a:ext cx="11099800" cy="2827866"/>
            </a:xfrm>
            <a:prstGeom prst="rect">
              <a:avLst/>
            </a:prstGeom>
          </p:spPr>
          <p:txBody>
            <a:bodyPr anchor="t" rtlCol="false" tIns="0" lIns="0" bIns="0" rIns="0">
              <a:spAutoFit/>
            </a:bodyPr>
            <a:lstStyle/>
            <a:p>
              <a:pPr algn="l" marL="0" indent="0" lvl="0">
                <a:lnSpc>
                  <a:spcPts val="2800"/>
                </a:lnSpc>
              </a:pPr>
              <a:r>
                <a:rPr lang="en-US" sz="2000" spc="-20">
                  <a:solidFill>
                    <a:srgbClr val="2C3E50"/>
                  </a:solidFill>
                  <a:latin typeface="Telegraf"/>
                  <a:ea typeface="Telegraf"/>
                  <a:cs typeface="Telegraf"/>
                  <a:sym typeface="Telegraf"/>
                </a:rPr>
                <a:t>Mastering full stack development tools is crucial for software development success. From </a:t>
              </a:r>
              <a:r>
                <a:rPr lang="en-US" b="true" sz="2000" spc="-20">
                  <a:solidFill>
                    <a:srgbClr val="2C3E50"/>
                  </a:solidFill>
                  <a:latin typeface="Telegraf Bold"/>
                  <a:ea typeface="Telegraf Bold"/>
                  <a:cs typeface="Telegraf Bold"/>
                  <a:sym typeface="Telegraf Bold"/>
                </a:rPr>
                <a:t>Postman for API testing</a:t>
              </a:r>
              <a:r>
                <a:rPr lang="en-US" sz="2000" spc="-20">
                  <a:solidFill>
                    <a:srgbClr val="2C3E50"/>
                  </a:solidFill>
                  <a:latin typeface="Telegraf"/>
                  <a:ea typeface="Telegraf"/>
                  <a:cs typeface="Telegraf"/>
                  <a:sym typeface="Telegraf"/>
                </a:rPr>
                <a:t> to </a:t>
              </a:r>
              <a:r>
                <a:rPr lang="en-US" b="true" sz="2000" spc="-20">
                  <a:solidFill>
                    <a:srgbClr val="2C3E50"/>
                  </a:solidFill>
                  <a:latin typeface="Telegraf Bold"/>
                  <a:ea typeface="Telegraf Bold"/>
                  <a:cs typeface="Telegraf Bold"/>
                  <a:sym typeface="Telegraf Bold"/>
                </a:rPr>
                <a:t>Eclipse for Java coding</a:t>
              </a:r>
              <a:r>
                <a:rPr lang="en-US" sz="2000" spc="-20">
                  <a:solidFill>
                    <a:srgbClr val="2C3E50"/>
                  </a:solidFill>
                  <a:latin typeface="Telegraf"/>
                  <a:ea typeface="Telegraf"/>
                  <a:cs typeface="Telegraf"/>
                  <a:sym typeface="Telegraf"/>
                </a:rPr>
                <a:t>, each tool plays a vital role. Emphasizing integration between frontend and backend technologies strengthens project execution and enhances collaboration, ensuring efficient workflows and robust application development.</a:t>
              </a:r>
            </a:p>
          </p:txBody>
        </p:sp>
        <p:sp>
          <p:nvSpPr>
            <p:cNvPr name="TextBox 9" id="9"/>
            <p:cNvSpPr txBox="true"/>
            <p:nvPr/>
          </p:nvSpPr>
          <p:spPr>
            <a:xfrm rot="0">
              <a:off x="0" y="4857750"/>
              <a:ext cx="11099800" cy="1187450"/>
            </a:xfrm>
            <a:prstGeom prst="rect">
              <a:avLst/>
            </a:prstGeom>
          </p:spPr>
          <p:txBody>
            <a:bodyPr anchor="t" rtlCol="false" tIns="0" lIns="0" bIns="0" rIns="0">
              <a:spAutoFit/>
            </a:bodyPr>
            <a:lstStyle/>
            <a:p>
              <a:pPr algn="l" marL="0" indent="0" lvl="0">
                <a:lnSpc>
                  <a:spcPts val="3300"/>
                </a:lnSpc>
              </a:pPr>
              <a:r>
                <a:rPr lang="en-US" b="true" sz="3000" spc="-30">
                  <a:solidFill>
                    <a:srgbClr val="2980B9"/>
                  </a:solidFill>
                  <a:latin typeface="Telegraf Bold"/>
                  <a:ea typeface="Telegraf Bold"/>
                  <a:cs typeface="Telegraf Bold"/>
                  <a:sym typeface="Telegraf Bold"/>
                </a:rPr>
                <a:t>Understanding essential tools for building modern applications</a:t>
              </a:r>
            </a:p>
          </p:txBody>
        </p:sp>
        <p:sp>
          <p:nvSpPr>
            <p:cNvPr name="TextBox 10" id="10"/>
            <p:cNvSpPr txBox="true"/>
            <p:nvPr/>
          </p:nvSpPr>
          <p:spPr>
            <a:xfrm rot="0">
              <a:off x="0" y="-9525"/>
              <a:ext cx="11099800" cy="4014258"/>
            </a:xfrm>
            <a:prstGeom prst="rect">
              <a:avLst/>
            </a:prstGeom>
          </p:spPr>
          <p:txBody>
            <a:bodyPr anchor="t" rtlCol="false" tIns="0" lIns="0" bIns="0" rIns="0">
              <a:spAutoFit/>
            </a:bodyPr>
            <a:lstStyle/>
            <a:p>
              <a:pPr algn="l" marL="0" indent="0" lvl="0">
                <a:lnSpc>
                  <a:spcPts val="7699"/>
                </a:lnSpc>
              </a:pPr>
              <a:r>
                <a:rPr lang="en-US" b="true" sz="6999" spc="-69">
                  <a:solidFill>
                    <a:srgbClr val="2C3E50"/>
                  </a:solidFill>
                  <a:latin typeface="Telegraf Bold"/>
                  <a:ea typeface="Telegraf Bold"/>
                  <a:cs typeface="Telegraf Bold"/>
                  <a:sym typeface="Telegraf Bold"/>
                </a:rPr>
                <a:t>Key Takeaways on Full Stack Development Tools</a:t>
              </a:r>
            </a:p>
          </p:txBody>
        </p:sp>
      </p:grpSp>
      <p:sp>
        <p:nvSpPr>
          <p:cNvPr name="AutoShape 11" id="11"/>
          <p:cNvSpPr/>
          <p:nvPr/>
        </p:nvSpPr>
        <p:spPr>
          <a:xfrm>
            <a:off x="666750" y="9620250"/>
            <a:ext cx="16954500" cy="0"/>
          </a:xfrm>
          <a:prstGeom prst="line">
            <a:avLst/>
          </a:prstGeom>
          <a:ln cap="flat" w="9525">
            <a:solidFill>
              <a:srgbClr val="2C3E50"/>
            </a:solidFill>
            <a:prstDash val="solid"/>
            <a:headEnd type="none" len="sm" w="sm"/>
            <a:tailEnd type="none" len="sm" w="sm"/>
          </a:ln>
        </p:spPr>
      </p:sp>
      <p:sp>
        <p:nvSpPr>
          <p:cNvPr name="TextBox 12" id="12"/>
          <p:cNvSpPr txBox="true"/>
          <p:nvPr/>
        </p:nvSpPr>
        <p:spPr>
          <a:xfrm rot="0">
            <a:off x="666750" y="9571680"/>
            <a:ext cx="2571750" cy="426720"/>
          </a:xfrm>
          <a:prstGeom prst="rect">
            <a:avLst/>
          </a:prstGeom>
        </p:spPr>
        <p:txBody>
          <a:bodyPr anchor="t" rtlCol="false" tIns="0" lIns="0" bIns="0" rIns="0">
            <a:spAutoFit/>
          </a:bodyPr>
          <a:lstStyle/>
          <a:p>
            <a:pPr algn="l" marL="0" indent="0" lvl="0">
              <a:lnSpc>
                <a:spcPts val="1679"/>
              </a:lnSpc>
              <a:spcBef>
                <a:spcPct val="0"/>
              </a:spcBef>
            </a:pPr>
            <a:r>
              <a:rPr lang="en-US" b="true" sz="1200" spc="-12">
                <a:solidFill>
                  <a:srgbClr val="2C3E50"/>
                </a:solidFill>
                <a:latin typeface="Telegraf Bold"/>
                <a:ea typeface="Telegraf Bold"/>
                <a:cs typeface="Telegraf Bold"/>
                <a:sym typeface="Telegraf Bold"/>
              </a:rPr>
              <a:t>FULL STACK DEVELOPMENT TOOLS</a:t>
            </a:r>
          </a:p>
        </p:txBody>
      </p:sp>
      <p:sp>
        <p:nvSpPr>
          <p:cNvPr name="TextBox 13" id="13"/>
          <p:cNvSpPr txBox="true"/>
          <p:nvPr/>
        </p:nvSpPr>
        <p:spPr>
          <a:xfrm rot="0">
            <a:off x="17526744" y="9676442"/>
            <a:ext cx="152400" cy="190500"/>
          </a:xfrm>
          <a:prstGeom prst="rect">
            <a:avLst/>
          </a:prstGeom>
        </p:spPr>
        <p:txBody>
          <a:bodyPr anchor="t" rtlCol="false" tIns="0" lIns="0" bIns="0" rIns="0" wrap="none">
            <a:spAutoFit/>
          </a:bodyPr>
          <a:lstStyle/>
          <a:p>
            <a:pPr algn="r" marL="0" indent="0" lvl="0">
              <a:lnSpc>
                <a:spcPts val="1679"/>
              </a:lnSpc>
              <a:spcBef>
                <a:spcPct val="0"/>
              </a:spcBef>
            </a:pPr>
            <a:r>
              <a:rPr lang="en-US" b="true" sz="1200">
                <a:solidFill>
                  <a:srgbClr val="2C3E50"/>
                </a:solidFill>
                <a:latin typeface="Telegraf Bold"/>
                <a:ea typeface="Telegraf Bold"/>
                <a:cs typeface="Telegraf Bold"/>
                <a:sym typeface="Telegraf Bold"/>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grpSp>
        <p:nvGrpSpPr>
          <p:cNvPr name="Group 2" id="2"/>
          <p:cNvGrpSpPr/>
          <p:nvPr/>
        </p:nvGrpSpPr>
        <p:grpSpPr>
          <a:xfrm rot="0">
            <a:off x="0" y="0"/>
            <a:ext cx="6419850" cy="10287000"/>
            <a:chOff x="0" y="0"/>
            <a:chExt cx="758673" cy="1215678"/>
          </a:xfrm>
        </p:grpSpPr>
        <p:sp>
          <p:nvSpPr>
            <p:cNvPr name="Freeform 3" id="3"/>
            <p:cNvSpPr/>
            <p:nvPr/>
          </p:nvSpPr>
          <p:spPr>
            <a:xfrm flipH="false" flipV="false" rot="0">
              <a:off x="0" y="0"/>
              <a:ext cx="758673" cy="1215678"/>
            </a:xfrm>
            <a:custGeom>
              <a:avLst/>
              <a:gdLst/>
              <a:ahLst/>
              <a:cxnLst/>
              <a:rect r="r" b="b" t="t" l="l"/>
              <a:pathLst>
                <a:path h="1215678" w="758673">
                  <a:moveTo>
                    <a:pt x="0" y="0"/>
                  </a:moveTo>
                  <a:lnTo>
                    <a:pt x="758673" y="0"/>
                  </a:lnTo>
                  <a:lnTo>
                    <a:pt x="758673" y="1215678"/>
                  </a:lnTo>
                  <a:lnTo>
                    <a:pt x="0" y="1215678"/>
                  </a:lnTo>
                  <a:close/>
                </a:path>
              </a:pathLst>
            </a:custGeom>
            <a:blipFill>
              <a:blip r:embed="rId2"/>
              <a:stretch>
                <a:fillRect l="0" t="-126" r="0" b="-126"/>
              </a:stretch>
            </a:blipFill>
          </p:spPr>
        </p:sp>
      </p:grpSp>
      <p:grpSp>
        <p:nvGrpSpPr>
          <p:cNvPr name="Group 4" id="4"/>
          <p:cNvGrpSpPr/>
          <p:nvPr/>
        </p:nvGrpSpPr>
        <p:grpSpPr>
          <a:xfrm rot="0">
            <a:off x="7858125" y="775555"/>
            <a:ext cx="8324850" cy="2385927"/>
            <a:chOff x="0" y="0"/>
            <a:chExt cx="11099800" cy="3181236"/>
          </a:xfrm>
        </p:grpSpPr>
        <p:sp>
          <p:nvSpPr>
            <p:cNvPr name="TextBox 5" id="5"/>
            <p:cNvSpPr txBox="true"/>
            <p:nvPr/>
          </p:nvSpPr>
          <p:spPr>
            <a:xfrm rot="0">
              <a:off x="0" y="-9525"/>
              <a:ext cx="11099800" cy="2718858"/>
            </a:xfrm>
            <a:prstGeom prst="rect">
              <a:avLst/>
            </a:prstGeom>
          </p:spPr>
          <p:txBody>
            <a:bodyPr anchor="t" rtlCol="false" tIns="0" lIns="0" bIns="0" rIns="0">
              <a:spAutoFit/>
            </a:bodyPr>
            <a:lstStyle/>
            <a:p>
              <a:pPr algn="l" marL="0" indent="0" lvl="0">
                <a:lnSpc>
                  <a:spcPts val="7699"/>
                </a:lnSpc>
              </a:pPr>
              <a:r>
                <a:rPr lang="en-US" b="true" sz="6999" spc="-69">
                  <a:solidFill>
                    <a:srgbClr val="2C3E50"/>
                  </a:solidFill>
                  <a:latin typeface="Telegraf Bold"/>
                  <a:ea typeface="Telegraf Bold"/>
                  <a:cs typeface="Telegraf Bold"/>
                  <a:sym typeface="Telegraf Bold"/>
                </a:rPr>
                <a:t>Q&amp;A and Contact Information</a:t>
              </a:r>
            </a:p>
          </p:txBody>
        </p:sp>
        <p:sp>
          <p:nvSpPr>
            <p:cNvPr name="TextBox 6" id="6"/>
            <p:cNvSpPr txBox="true"/>
            <p:nvPr/>
          </p:nvSpPr>
          <p:spPr>
            <a:xfrm rot="0">
              <a:off x="0" y="2861783"/>
              <a:ext cx="11099800" cy="319453"/>
            </a:xfrm>
            <a:prstGeom prst="rect">
              <a:avLst/>
            </a:prstGeom>
          </p:spPr>
          <p:txBody>
            <a:bodyPr anchor="t" rtlCol="false" tIns="0" lIns="0" bIns="0" rIns="0">
              <a:spAutoFit/>
            </a:bodyPr>
            <a:lstStyle/>
            <a:p>
              <a:pPr algn="l" marL="0" indent="0" lvl="0">
                <a:lnSpc>
                  <a:spcPts val="1776"/>
                </a:lnSpc>
              </a:pPr>
              <a:r>
                <a:rPr lang="en-US" b="true" sz="1615" spc="-16">
                  <a:solidFill>
                    <a:srgbClr val="2C3E50"/>
                  </a:solidFill>
                  <a:latin typeface="Telegraf Bold"/>
                  <a:ea typeface="Telegraf Bold"/>
                  <a:cs typeface="Telegraf Bold"/>
                  <a:sym typeface="Telegraf Bold"/>
                </a:rPr>
                <a:t>Explore Full Stack Tools Hands-on with the Employee Management System example.</a:t>
              </a:r>
            </a:p>
          </p:txBody>
        </p:sp>
      </p:grpSp>
      <p:grpSp>
        <p:nvGrpSpPr>
          <p:cNvPr name="Group 7" id="7"/>
          <p:cNvGrpSpPr/>
          <p:nvPr/>
        </p:nvGrpSpPr>
        <p:grpSpPr>
          <a:xfrm rot="0">
            <a:off x="7858125" y="4381282"/>
            <a:ext cx="5753100" cy="629086"/>
            <a:chOff x="0" y="0"/>
            <a:chExt cx="7670800" cy="838782"/>
          </a:xfrm>
        </p:grpSpPr>
        <p:sp>
          <p:nvSpPr>
            <p:cNvPr name="TextBox 8" id="8"/>
            <p:cNvSpPr txBox="true"/>
            <p:nvPr/>
          </p:nvSpPr>
          <p:spPr>
            <a:xfrm rot="0">
              <a:off x="0" y="-47625"/>
              <a:ext cx="7670800" cy="373920"/>
            </a:xfrm>
            <a:prstGeom prst="rect">
              <a:avLst/>
            </a:prstGeom>
          </p:spPr>
          <p:txBody>
            <a:bodyPr anchor="t" rtlCol="false" tIns="0" lIns="0" bIns="0" rIns="0">
              <a:spAutoFit/>
            </a:bodyPr>
            <a:lstStyle/>
            <a:p>
              <a:pPr algn="l" marL="0" indent="0" lvl="0">
                <a:lnSpc>
                  <a:spcPts val="2261"/>
                </a:lnSpc>
              </a:pPr>
              <a:r>
                <a:rPr lang="en-US" b="true" sz="1615" spc="-16">
                  <a:solidFill>
                    <a:srgbClr val="2C3E50"/>
                  </a:solidFill>
                  <a:latin typeface="Telegraf Bold"/>
                  <a:ea typeface="Telegraf Bold"/>
                  <a:cs typeface="Telegraf Bold"/>
                  <a:sym typeface="Telegraf Bold"/>
                </a:rPr>
                <a:t>Phone Number</a:t>
              </a:r>
            </a:p>
          </p:txBody>
        </p:sp>
        <p:sp>
          <p:nvSpPr>
            <p:cNvPr name="TextBox 9" id="9"/>
            <p:cNvSpPr txBox="true"/>
            <p:nvPr/>
          </p:nvSpPr>
          <p:spPr>
            <a:xfrm rot="0">
              <a:off x="0" y="464862"/>
              <a:ext cx="7670800" cy="373920"/>
            </a:xfrm>
            <a:prstGeom prst="rect">
              <a:avLst/>
            </a:prstGeom>
          </p:spPr>
          <p:txBody>
            <a:bodyPr anchor="t" rtlCol="false" tIns="0" lIns="0" bIns="0" rIns="0">
              <a:spAutoFit/>
            </a:bodyPr>
            <a:lstStyle/>
            <a:p>
              <a:pPr algn="l" marL="0" indent="0" lvl="0">
                <a:lnSpc>
                  <a:spcPts val="2261"/>
                </a:lnSpc>
              </a:pPr>
              <a:r>
                <a:rPr lang="en-US" sz="1615" spc="-16">
                  <a:solidFill>
                    <a:srgbClr val="2C3E50"/>
                  </a:solidFill>
                  <a:latin typeface="Telegraf"/>
                  <a:ea typeface="Telegraf"/>
                  <a:cs typeface="Telegraf"/>
                  <a:sym typeface="Telegraf"/>
                </a:rPr>
                <a:t>123-456-7890</a:t>
              </a:r>
            </a:p>
          </p:txBody>
        </p:sp>
      </p:grpSp>
      <p:grpSp>
        <p:nvGrpSpPr>
          <p:cNvPr name="Group 10" id="10"/>
          <p:cNvGrpSpPr/>
          <p:nvPr/>
        </p:nvGrpSpPr>
        <p:grpSpPr>
          <a:xfrm rot="0">
            <a:off x="7858125" y="6166985"/>
            <a:ext cx="5753100" cy="632523"/>
            <a:chOff x="0" y="0"/>
            <a:chExt cx="7670800" cy="843364"/>
          </a:xfrm>
        </p:grpSpPr>
        <p:sp>
          <p:nvSpPr>
            <p:cNvPr name="TextBox 11" id="11"/>
            <p:cNvSpPr txBox="true"/>
            <p:nvPr/>
          </p:nvSpPr>
          <p:spPr>
            <a:xfrm rot="0">
              <a:off x="0" y="-47625"/>
              <a:ext cx="7670800" cy="373920"/>
            </a:xfrm>
            <a:prstGeom prst="rect">
              <a:avLst/>
            </a:prstGeom>
          </p:spPr>
          <p:txBody>
            <a:bodyPr anchor="t" rtlCol="false" tIns="0" lIns="0" bIns="0" rIns="0">
              <a:spAutoFit/>
            </a:bodyPr>
            <a:lstStyle/>
            <a:p>
              <a:pPr algn="l" marL="0" indent="0" lvl="0">
                <a:lnSpc>
                  <a:spcPts val="2261"/>
                </a:lnSpc>
              </a:pPr>
              <a:r>
                <a:rPr lang="en-US" b="true" sz="1615" spc="-16" strike="noStrike" u="none">
                  <a:solidFill>
                    <a:srgbClr val="2C3E50"/>
                  </a:solidFill>
                  <a:latin typeface="Telegraf Bold"/>
                  <a:ea typeface="Telegraf Bold"/>
                  <a:cs typeface="Telegraf Bold"/>
                  <a:sym typeface="Telegraf Bold"/>
                </a:rPr>
                <a:t>Email Address</a:t>
              </a:r>
            </a:p>
          </p:txBody>
        </p:sp>
        <p:sp>
          <p:nvSpPr>
            <p:cNvPr name="TextBox 12" id="12"/>
            <p:cNvSpPr txBox="true"/>
            <p:nvPr/>
          </p:nvSpPr>
          <p:spPr>
            <a:xfrm rot="0">
              <a:off x="0" y="469445"/>
              <a:ext cx="7670800" cy="373920"/>
            </a:xfrm>
            <a:prstGeom prst="rect">
              <a:avLst/>
            </a:prstGeom>
          </p:spPr>
          <p:txBody>
            <a:bodyPr anchor="t" rtlCol="false" tIns="0" lIns="0" bIns="0" rIns="0">
              <a:spAutoFit/>
            </a:bodyPr>
            <a:lstStyle/>
            <a:p>
              <a:pPr algn="l" marL="0" indent="0" lvl="0">
                <a:lnSpc>
                  <a:spcPts val="2261"/>
                </a:lnSpc>
              </a:pPr>
              <a:r>
                <a:rPr lang="en-US" sz="1615" spc="-16">
                  <a:solidFill>
                    <a:srgbClr val="2C3E50"/>
                  </a:solidFill>
                  <a:latin typeface="Telegraf"/>
                  <a:ea typeface="Telegraf"/>
                  <a:cs typeface="Telegraf"/>
                  <a:sym typeface="Telegraf"/>
                </a:rPr>
                <a:t>hello@reallygreatsite.com</a:t>
              </a:r>
            </a:p>
          </p:txBody>
        </p:sp>
      </p:grpSp>
      <p:grpSp>
        <p:nvGrpSpPr>
          <p:cNvPr name="Group 13" id="13"/>
          <p:cNvGrpSpPr/>
          <p:nvPr/>
        </p:nvGrpSpPr>
        <p:grpSpPr>
          <a:xfrm rot="0">
            <a:off x="7858125" y="7964241"/>
            <a:ext cx="5753100" cy="598221"/>
            <a:chOff x="0" y="0"/>
            <a:chExt cx="7670800" cy="797628"/>
          </a:xfrm>
        </p:grpSpPr>
        <p:sp>
          <p:nvSpPr>
            <p:cNvPr name="TextBox 14" id="14"/>
            <p:cNvSpPr txBox="true"/>
            <p:nvPr/>
          </p:nvSpPr>
          <p:spPr>
            <a:xfrm rot="0">
              <a:off x="0" y="-47625"/>
              <a:ext cx="7670800" cy="373920"/>
            </a:xfrm>
            <a:prstGeom prst="rect">
              <a:avLst/>
            </a:prstGeom>
          </p:spPr>
          <p:txBody>
            <a:bodyPr anchor="t" rtlCol="false" tIns="0" lIns="0" bIns="0" rIns="0">
              <a:spAutoFit/>
            </a:bodyPr>
            <a:lstStyle/>
            <a:p>
              <a:pPr algn="l" marL="0" indent="0" lvl="0">
                <a:lnSpc>
                  <a:spcPts val="2261"/>
                </a:lnSpc>
              </a:pPr>
              <a:r>
                <a:rPr lang="en-US" b="true" sz="1615" spc="-16" strike="noStrike" u="none">
                  <a:solidFill>
                    <a:srgbClr val="2C3E50"/>
                  </a:solidFill>
                  <a:latin typeface="Telegraf Bold"/>
                  <a:ea typeface="Telegraf Bold"/>
                  <a:cs typeface="Telegraf Bold"/>
                  <a:sym typeface="Telegraf Bold"/>
                </a:rPr>
                <a:t>Website URL</a:t>
              </a:r>
            </a:p>
          </p:txBody>
        </p:sp>
        <p:sp>
          <p:nvSpPr>
            <p:cNvPr name="TextBox 15" id="15"/>
            <p:cNvSpPr txBox="true"/>
            <p:nvPr/>
          </p:nvSpPr>
          <p:spPr>
            <a:xfrm rot="0">
              <a:off x="0" y="423708"/>
              <a:ext cx="7670800" cy="373920"/>
            </a:xfrm>
            <a:prstGeom prst="rect">
              <a:avLst/>
            </a:prstGeom>
          </p:spPr>
          <p:txBody>
            <a:bodyPr anchor="t" rtlCol="false" tIns="0" lIns="0" bIns="0" rIns="0">
              <a:spAutoFit/>
            </a:bodyPr>
            <a:lstStyle/>
            <a:p>
              <a:pPr algn="l" marL="0" indent="0" lvl="0">
                <a:lnSpc>
                  <a:spcPts val="2261"/>
                </a:lnSpc>
              </a:pPr>
              <a:r>
                <a:rPr lang="en-US" sz="1615" spc="-16" strike="noStrike" u="none">
                  <a:solidFill>
                    <a:srgbClr val="2C3E50"/>
                  </a:solidFill>
                  <a:latin typeface="Telegraf"/>
                  <a:ea typeface="Telegraf"/>
                  <a:cs typeface="Telegraf"/>
                  <a:sym typeface="Telegraf"/>
                </a:rPr>
                <a:t>www.reallygreatsite.com</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grpSp>
        <p:nvGrpSpPr>
          <p:cNvPr name="Group 2" id="2"/>
          <p:cNvGrpSpPr/>
          <p:nvPr/>
        </p:nvGrpSpPr>
        <p:grpSpPr>
          <a:xfrm rot="0">
            <a:off x="0" y="-810890"/>
            <a:ext cx="6419850" cy="10287000"/>
            <a:chOff x="0" y="0"/>
            <a:chExt cx="758673" cy="1215678"/>
          </a:xfrm>
        </p:grpSpPr>
        <p:sp>
          <p:nvSpPr>
            <p:cNvPr name="Freeform 3" id="3"/>
            <p:cNvSpPr/>
            <p:nvPr/>
          </p:nvSpPr>
          <p:spPr>
            <a:xfrm flipH="false" flipV="false" rot="0">
              <a:off x="0" y="0"/>
              <a:ext cx="758673" cy="1215678"/>
            </a:xfrm>
            <a:custGeom>
              <a:avLst/>
              <a:gdLst/>
              <a:ahLst/>
              <a:cxnLst/>
              <a:rect r="r" b="b" t="t" l="l"/>
              <a:pathLst>
                <a:path h="1215678" w="758673">
                  <a:moveTo>
                    <a:pt x="0" y="0"/>
                  </a:moveTo>
                  <a:lnTo>
                    <a:pt x="758673" y="0"/>
                  </a:lnTo>
                  <a:lnTo>
                    <a:pt x="758673" y="1215678"/>
                  </a:lnTo>
                  <a:lnTo>
                    <a:pt x="0" y="1215678"/>
                  </a:lnTo>
                  <a:close/>
                </a:path>
              </a:pathLst>
            </a:custGeom>
            <a:blipFill>
              <a:blip r:embed="rId2"/>
              <a:stretch>
                <a:fillRect l="0" t="-126" r="0" b="-126"/>
              </a:stretch>
            </a:blipFill>
          </p:spPr>
        </p:sp>
      </p:grpSp>
      <p:sp>
        <p:nvSpPr>
          <p:cNvPr name="TextBox 4" id="4"/>
          <p:cNvSpPr txBox="true"/>
          <p:nvPr/>
        </p:nvSpPr>
        <p:spPr>
          <a:xfrm rot="0">
            <a:off x="7954042" y="4323085"/>
            <a:ext cx="8324850" cy="1631305"/>
          </a:xfrm>
          <a:prstGeom prst="rect">
            <a:avLst/>
          </a:prstGeom>
        </p:spPr>
        <p:txBody>
          <a:bodyPr anchor="t" rtlCol="false" tIns="0" lIns="0" bIns="0" rIns="0">
            <a:spAutoFit/>
          </a:bodyPr>
          <a:lstStyle/>
          <a:p>
            <a:pPr algn="l" marL="0" indent="0" lvl="0">
              <a:lnSpc>
                <a:spcPts val="11769"/>
              </a:lnSpc>
            </a:pPr>
            <a:r>
              <a:rPr lang="en-US" b="true" sz="10699" spc="-106">
                <a:solidFill>
                  <a:srgbClr val="2C3E50"/>
                </a:solidFill>
                <a:latin typeface="Telegraf Bold"/>
                <a:ea typeface="Telegraf Bold"/>
                <a:cs typeface="Telegraf Bold"/>
                <a:sym typeface="Telegraf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9F9F9"/>
        </a:solidFill>
      </p:bgPr>
    </p:bg>
    <p:spTree>
      <p:nvGrpSpPr>
        <p:cNvPr id="1" name=""/>
        <p:cNvGrpSpPr/>
        <p:nvPr/>
      </p:nvGrpSpPr>
      <p:grpSpPr>
        <a:xfrm>
          <a:off x="0" y="0"/>
          <a:ext cx="0" cy="0"/>
          <a:chOff x="0" y="0"/>
          <a:chExt cx="0" cy="0"/>
        </a:xfrm>
      </p:grpSpPr>
      <p:grpSp>
        <p:nvGrpSpPr>
          <p:cNvPr name="Group 2" id="2"/>
          <p:cNvGrpSpPr/>
          <p:nvPr/>
        </p:nvGrpSpPr>
        <p:grpSpPr>
          <a:xfrm rot="0">
            <a:off x="9321275" y="3761768"/>
            <a:ext cx="6861700" cy="2166601"/>
            <a:chOff x="0" y="0"/>
            <a:chExt cx="9148933" cy="2888802"/>
          </a:xfrm>
        </p:grpSpPr>
        <p:sp>
          <p:nvSpPr>
            <p:cNvPr name="TextBox 3" id="3"/>
            <p:cNvSpPr txBox="true"/>
            <p:nvPr/>
          </p:nvSpPr>
          <p:spPr>
            <a:xfrm rot="0">
              <a:off x="0" y="1000735"/>
              <a:ext cx="9148933" cy="1888067"/>
            </a:xfrm>
            <a:prstGeom prst="rect">
              <a:avLst/>
            </a:prstGeom>
          </p:spPr>
          <p:txBody>
            <a:bodyPr anchor="t" rtlCol="false" tIns="0" lIns="0" bIns="0" rIns="0">
              <a:spAutoFit/>
            </a:bodyPr>
            <a:lstStyle/>
            <a:p>
              <a:pPr algn="l" marL="0" indent="0" lvl="0">
                <a:lnSpc>
                  <a:spcPts val="2800"/>
                </a:lnSpc>
              </a:pPr>
              <a:r>
                <a:rPr lang="en-US" sz="2000" spc="-20">
                  <a:solidFill>
                    <a:srgbClr val="2C3E50"/>
                  </a:solidFill>
                  <a:latin typeface="Telegraf"/>
                  <a:ea typeface="Telegraf"/>
                  <a:cs typeface="Telegraf"/>
                  <a:sym typeface="Telegraf"/>
                </a:rPr>
                <a:t>Tools like Postman facilitate efficient API testing, ensuring backend services function properly. This process is crucial for maintaining application integrity during development and deploying reliable software solutions.</a:t>
              </a:r>
            </a:p>
          </p:txBody>
        </p:sp>
        <p:sp>
          <p:nvSpPr>
            <p:cNvPr name="TextBox 4" id="4"/>
            <p:cNvSpPr txBox="true"/>
            <p:nvPr/>
          </p:nvSpPr>
          <p:spPr>
            <a:xfrm rot="0">
              <a:off x="0" y="-19050"/>
              <a:ext cx="9148933" cy="628650"/>
            </a:xfrm>
            <a:prstGeom prst="rect">
              <a:avLst/>
            </a:prstGeom>
          </p:spPr>
          <p:txBody>
            <a:bodyPr anchor="t" rtlCol="false" tIns="0" lIns="0" bIns="0" rIns="0">
              <a:spAutoFit/>
            </a:bodyPr>
            <a:lstStyle/>
            <a:p>
              <a:pPr algn="l" marL="0" indent="0" lvl="0">
                <a:lnSpc>
                  <a:spcPts val="3300"/>
                </a:lnSpc>
              </a:pPr>
              <a:r>
                <a:rPr lang="en-US" b="true" sz="3000" spc="-30">
                  <a:solidFill>
                    <a:srgbClr val="2980B9"/>
                  </a:solidFill>
                  <a:latin typeface="Telegraf Bold"/>
                  <a:ea typeface="Telegraf Bold"/>
                  <a:cs typeface="Telegraf Bold"/>
                  <a:sym typeface="Telegraf Bold"/>
                </a:rPr>
                <a:t>Importance of API Testing</a:t>
              </a:r>
            </a:p>
          </p:txBody>
        </p:sp>
      </p:grpSp>
      <p:grpSp>
        <p:nvGrpSpPr>
          <p:cNvPr name="Group 5" id="5"/>
          <p:cNvGrpSpPr/>
          <p:nvPr/>
        </p:nvGrpSpPr>
        <p:grpSpPr>
          <a:xfrm rot="0">
            <a:off x="9321275" y="1075718"/>
            <a:ext cx="6861700" cy="2166601"/>
            <a:chOff x="0" y="0"/>
            <a:chExt cx="9148933" cy="2888802"/>
          </a:xfrm>
        </p:grpSpPr>
        <p:sp>
          <p:nvSpPr>
            <p:cNvPr name="TextBox 6" id="6"/>
            <p:cNvSpPr txBox="true"/>
            <p:nvPr/>
          </p:nvSpPr>
          <p:spPr>
            <a:xfrm rot="0">
              <a:off x="0" y="1000735"/>
              <a:ext cx="9148933" cy="1888067"/>
            </a:xfrm>
            <a:prstGeom prst="rect">
              <a:avLst/>
            </a:prstGeom>
          </p:spPr>
          <p:txBody>
            <a:bodyPr anchor="t" rtlCol="false" tIns="0" lIns="0" bIns="0" rIns="0">
              <a:spAutoFit/>
            </a:bodyPr>
            <a:lstStyle/>
            <a:p>
              <a:pPr algn="l" marL="0" indent="0" lvl="0">
                <a:lnSpc>
                  <a:spcPts val="2800"/>
                </a:lnSpc>
              </a:pPr>
              <a:r>
                <a:rPr lang="en-US" sz="2000" spc="-20">
                  <a:solidFill>
                    <a:srgbClr val="2C3E50"/>
                  </a:solidFill>
                  <a:latin typeface="Telegraf"/>
                  <a:ea typeface="Telegraf"/>
                  <a:cs typeface="Telegraf"/>
                  <a:sym typeface="Telegraf"/>
                </a:rPr>
                <a:t>Mastering full stack development tools like Postman, Eclipse, and MySQL is essential for modern developers, enabling seamless interaction between frontend and backend while ensuring robust application performance.</a:t>
              </a:r>
            </a:p>
          </p:txBody>
        </p:sp>
        <p:sp>
          <p:nvSpPr>
            <p:cNvPr name="TextBox 7" id="7"/>
            <p:cNvSpPr txBox="true"/>
            <p:nvPr/>
          </p:nvSpPr>
          <p:spPr>
            <a:xfrm rot="0">
              <a:off x="0" y="-19050"/>
              <a:ext cx="9148933" cy="628650"/>
            </a:xfrm>
            <a:prstGeom prst="rect">
              <a:avLst/>
            </a:prstGeom>
          </p:spPr>
          <p:txBody>
            <a:bodyPr anchor="t" rtlCol="false" tIns="0" lIns="0" bIns="0" rIns="0">
              <a:spAutoFit/>
            </a:bodyPr>
            <a:lstStyle/>
            <a:p>
              <a:pPr algn="l" marL="0" indent="0" lvl="0">
                <a:lnSpc>
                  <a:spcPts val="3300"/>
                </a:lnSpc>
              </a:pPr>
              <a:r>
                <a:rPr lang="en-US" b="true" sz="3000" spc="-30">
                  <a:solidFill>
                    <a:srgbClr val="2980B9"/>
                  </a:solidFill>
                  <a:latin typeface="Telegraf Bold"/>
                  <a:ea typeface="Telegraf Bold"/>
                  <a:cs typeface="Telegraf Bold"/>
                  <a:sym typeface="Telegraf Bold"/>
                </a:rPr>
                <a:t>Introduction to Full Stack Tools</a:t>
              </a:r>
            </a:p>
          </p:txBody>
        </p:sp>
      </p:grpSp>
      <p:grpSp>
        <p:nvGrpSpPr>
          <p:cNvPr name="Group 8" id="8"/>
          <p:cNvGrpSpPr/>
          <p:nvPr/>
        </p:nvGrpSpPr>
        <p:grpSpPr>
          <a:xfrm rot="0">
            <a:off x="9324222" y="6447818"/>
            <a:ext cx="6858753" cy="2184973"/>
            <a:chOff x="0" y="0"/>
            <a:chExt cx="9145004" cy="2913298"/>
          </a:xfrm>
        </p:grpSpPr>
        <p:sp>
          <p:nvSpPr>
            <p:cNvPr name="TextBox 9" id="9"/>
            <p:cNvSpPr txBox="true"/>
            <p:nvPr/>
          </p:nvSpPr>
          <p:spPr>
            <a:xfrm rot="0">
              <a:off x="0" y="-19050"/>
              <a:ext cx="9145004" cy="628650"/>
            </a:xfrm>
            <a:prstGeom prst="rect">
              <a:avLst/>
            </a:prstGeom>
          </p:spPr>
          <p:txBody>
            <a:bodyPr anchor="t" rtlCol="false" tIns="0" lIns="0" bIns="0" rIns="0">
              <a:spAutoFit/>
            </a:bodyPr>
            <a:lstStyle/>
            <a:p>
              <a:pPr algn="l" marL="0" indent="0" lvl="0">
                <a:lnSpc>
                  <a:spcPts val="3300"/>
                </a:lnSpc>
              </a:pPr>
              <a:r>
                <a:rPr lang="en-US" b="true" sz="3000" spc="-30">
                  <a:solidFill>
                    <a:srgbClr val="2980B9"/>
                  </a:solidFill>
                  <a:latin typeface="Telegraf Bold"/>
                  <a:ea typeface="Telegraf Bold"/>
                  <a:cs typeface="Telegraf Bold"/>
                  <a:sym typeface="Telegraf Bold"/>
                </a:rPr>
                <a:t>Role of Version Control</a:t>
              </a:r>
            </a:p>
          </p:txBody>
        </p:sp>
        <p:sp>
          <p:nvSpPr>
            <p:cNvPr name="TextBox 10" id="10"/>
            <p:cNvSpPr txBox="true"/>
            <p:nvPr/>
          </p:nvSpPr>
          <p:spPr>
            <a:xfrm rot="0">
              <a:off x="0" y="1025231"/>
              <a:ext cx="9145004" cy="1888067"/>
            </a:xfrm>
            <a:prstGeom prst="rect">
              <a:avLst/>
            </a:prstGeom>
          </p:spPr>
          <p:txBody>
            <a:bodyPr anchor="t" rtlCol="false" tIns="0" lIns="0" bIns="0" rIns="0">
              <a:spAutoFit/>
            </a:bodyPr>
            <a:lstStyle/>
            <a:p>
              <a:pPr algn="l" marL="0" indent="0" lvl="0">
                <a:lnSpc>
                  <a:spcPts val="2800"/>
                </a:lnSpc>
              </a:pPr>
              <a:r>
                <a:rPr lang="en-US" sz="2000" spc="-20">
                  <a:solidFill>
                    <a:srgbClr val="2C3E50"/>
                  </a:solidFill>
                  <a:latin typeface="Telegraf"/>
                  <a:ea typeface="Telegraf"/>
                  <a:cs typeface="Telegraf"/>
                  <a:sym typeface="Telegraf"/>
                </a:rPr>
                <a:t>GitHub serves as a vital platform for version control and collaboration, allowing teams to manage code effectively, track changes, and facilitate teamwork in software development projects.</a:t>
              </a:r>
            </a:p>
          </p:txBody>
        </p:sp>
      </p:grpSp>
      <p:sp>
        <p:nvSpPr>
          <p:cNvPr name="TextBox 11" id="11"/>
          <p:cNvSpPr txBox="true"/>
          <p:nvPr/>
        </p:nvSpPr>
        <p:spPr>
          <a:xfrm rot="0">
            <a:off x="666750" y="657337"/>
            <a:ext cx="6886575" cy="3013075"/>
          </a:xfrm>
          <a:prstGeom prst="rect">
            <a:avLst/>
          </a:prstGeom>
        </p:spPr>
        <p:txBody>
          <a:bodyPr anchor="t" rtlCol="false" tIns="0" lIns="0" bIns="0" rIns="0">
            <a:spAutoFit/>
          </a:bodyPr>
          <a:lstStyle/>
          <a:p>
            <a:pPr algn="l" marL="0" indent="0" lvl="0">
              <a:lnSpc>
                <a:spcPts val="7699"/>
              </a:lnSpc>
            </a:pPr>
            <a:r>
              <a:rPr lang="en-US" b="true" sz="6999" spc="-69">
                <a:solidFill>
                  <a:srgbClr val="2C3E50"/>
                </a:solidFill>
                <a:latin typeface="Telegraf Bold"/>
                <a:ea typeface="Telegraf Bold"/>
                <a:cs typeface="Telegraf Bold"/>
                <a:sym typeface="Telegraf Bold"/>
              </a:rPr>
              <a:t>Full Stack Development Tools Overview</a:t>
            </a:r>
          </a:p>
        </p:txBody>
      </p:sp>
      <p:sp>
        <p:nvSpPr>
          <p:cNvPr name="AutoShape 12" id="12"/>
          <p:cNvSpPr/>
          <p:nvPr/>
        </p:nvSpPr>
        <p:spPr>
          <a:xfrm>
            <a:off x="666750" y="9620250"/>
            <a:ext cx="16954500" cy="0"/>
          </a:xfrm>
          <a:prstGeom prst="line">
            <a:avLst/>
          </a:prstGeom>
          <a:ln cap="flat" w="9525">
            <a:solidFill>
              <a:srgbClr val="2C3E50"/>
            </a:solidFill>
            <a:prstDash val="solid"/>
            <a:headEnd type="none" len="sm" w="sm"/>
            <a:tailEnd type="none" len="sm" w="sm"/>
          </a:ln>
        </p:spPr>
      </p:sp>
      <p:sp>
        <p:nvSpPr>
          <p:cNvPr name="TextBox 13" id="13"/>
          <p:cNvSpPr txBox="true"/>
          <p:nvPr/>
        </p:nvSpPr>
        <p:spPr>
          <a:xfrm rot="0">
            <a:off x="666750" y="9676455"/>
            <a:ext cx="2571750" cy="217170"/>
          </a:xfrm>
          <a:prstGeom prst="rect">
            <a:avLst/>
          </a:prstGeom>
        </p:spPr>
        <p:txBody>
          <a:bodyPr anchor="t" rtlCol="false" tIns="0" lIns="0" bIns="0" rIns="0">
            <a:spAutoFit/>
          </a:bodyPr>
          <a:lstStyle/>
          <a:p>
            <a:pPr algn="l" marL="0" indent="0" lvl="0">
              <a:lnSpc>
                <a:spcPts val="1679"/>
              </a:lnSpc>
              <a:spcBef>
                <a:spcPct val="0"/>
              </a:spcBef>
            </a:pPr>
            <a:r>
              <a:rPr lang="en-US" b="true" sz="1200" spc="-12">
                <a:solidFill>
                  <a:srgbClr val="2C3E50"/>
                </a:solidFill>
                <a:latin typeface="Telegraf Bold"/>
                <a:ea typeface="Telegraf Bold"/>
                <a:cs typeface="Telegraf Bold"/>
                <a:sym typeface="Telegraf Bold"/>
              </a:rPr>
              <a:t>TOOLS FOR SUCCESS</a:t>
            </a:r>
          </a:p>
        </p:txBody>
      </p:sp>
      <p:sp>
        <p:nvSpPr>
          <p:cNvPr name="TextBox 14" id="14"/>
          <p:cNvSpPr txBox="true"/>
          <p:nvPr/>
        </p:nvSpPr>
        <p:spPr>
          <a:xfrm rot="0">
            <a:off x="17526744" y="9676442"/>
            <a:ext cx="152400" cy="190500"/>
          </a:xfrm>
          <a:prstGeom prst="rect">
            <a:avLst/>
          </a:prstGeom>
        </p:spPr>
        <p:txBody>
          <a:bodyPr anchor="t" rtlCol="false" tIns="0" lIns="0" bIns="0" rIns="0" wrap="none">
            <a:spAutoFit/>
          </a:bodyPr>
          <a:lstStyle/>
          <a:p>
            <a:pPr algn="r" marL="0" indent="0" lvl="0">
              <a:lnSpc>
                <a:spcPts val="1679"/>
              </a:lnSpc>
              <a:spcBef>
                <a:spcPct val="0"/>
              </a:spcBef>
            </a:pPr>
            <a:r>
              <a:rPr lang="en-US" b="true" sz="1200">
                <a:solidFill>
                  <a:srgbClr val="2C3E50"/>
                </a:solidFill>
                <a:latin typeface="Telegraf Bold"/>
                <a:ea typeface="Telegraf Bold"/>
                <a:cs typeface="Telegraf Bold"/>
                <a:sym typeface="Telegraf Bold"/>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grpSp>
        <p:nvGrpSpPr>
          <p:cNvPr name="Group 2" id="2"/>
          <p:cNvGrpSpPr/>
          <p:nvPr/>
        </p:nvGrpSpPr>
        <p:grpSpPr>
          <a:xfrm rot="0">
            <a:off x="0" y="0"/>
            <a:ext cx="3238500" cy="10287000"/>
            <a:chOff x="0" y="0"/>
            <a:chExt cx="852938" cy="2709333"/>
          </a:xfrm>
        </p:grpSpPr>
        <p:sp>
          <p:nvSpPr>
            <p:cNvPr name="Freeform 3" id="3"/>
            <p:cNvSpPr/>
            <p:nvPr/>
          </p:nvSpPr>
          <p:spPr>
            <a:xfrm flipH="false" flipV="false" rot="0">
              <a:off x="0" y="0"/>
              <a:ext cx="852938" cy="2709333"/>
            </a:xfrm>
            <a:custGeom>
              <a:avLst/>
              <a:gdLst/>
              <a:ahLst/>
              <a:cxnLst/>
              <a:rect r="r" b="b" t="t" l="l"/>
              <a:pathLst>
                <a:path h="2709333" w="852938">
                  <a:moveTo>
                    <a:pt x="0" y="0"/>
                  </a:moveTo>
                  <a:lnTo>
                    <a:pt x="852938" y="0"/>
                  </a:lnTo>
                  <a:lnTo>
                    <a:pt x="852938" y="2709333"/>
                  </a:lnTo>
                  <a:lnTo>
                    <a:pt x="0" y="2709333"/>
                  </a:lnTo>
                  <a:close/>
                </a:path>
              </a:pathLst>
            </a:custGeom>
            <a:solidFill>
              <a:srgbClr val="4C9AD5"/>
            </a:solidFill>
          </p:spPr>
        </p:sp>
        <p:sp>
          <p:nvSpPr>
            <p:cNvPr name="TextBox 4" id="4"/>
            <p:cNvSpPr txBox="true"/>
            <p:nvPr/>
          </p:nvSpPr>
          <p:spPr>
            <a:xfrm>
              <a:off x="0" y="-76200"/>
              <a:ext cx="852938" cy="2785533"/>
            </a:xfrm>
            <a:prstGeom prst="rect">
              <a:avLst/>
            </a:prstGeom>
          </p:spPr>
          <p:txBody>
            <a:bodyPr anchor="ctr" rtlCol="false" tIns="50800" lIns="50800" bIns="50800" rIns="50800"/>
            <a:lstStyle/>
            <a:p>
              <a:pPr algn="ctr" marL="0" indent="0" lvl="0">
                <a:lnSpc>
                  <a:spcPts val="2800"/>
                </a:lnSpc>
              </a:pPr>
            </a:p>
          </p:txBody>
        </p:sp>
      </p:grpSp>
      <p:grpSp>
        <p:nvGrpSpPr>
          <p:cNvPr name="Group 5" id="5"/>
          <p:cNvGrpSpPr/>
          <p:nvPr/>
        </p:nvGrpSpPr>
        <p:grpSpPr>
          <a:xfrm rot="0">
            <a:off x="666750" y="666750"/>
            <a:ext cx="7941658" cy="8058150"/>
            <a:chOff x="0" y="0"/>
            <a:chExt cx="938515" cy="952281"/>
          </a:xfrm>
        </p:grpSpPr>
        <p:sp>
          <p:nvSpPr>
            <p:cNvPr name="Freeform 6" id="6"/>
            <p:cNvSpPr/>
            <p:nvPr/>
          </p:nvSpPr>
          <p:spPr>
            <a:xfrm flipH="false" flipV="false" rot="0">
              <a:off x="0" y="0"/>
              <a:ext cx="938515" cy="952281"/>
            </a:xfrm>
            <a:custGeom>
              <a:avLst/>
              <a:gdLst/>
              <a:ahLst/>
              <a:cxnLst/>
              <a:rect r="r" b="b" t="t" l="l"/>
              <a:pathLst>
                <a:path h="952281" w="938515">
                  <a:moveTo>
                    <a:pt x="34120" y="0"/>
                  </a:moveTo>
                  <a:lnTo>
                    <a:pt x="904395" y="0"/>
                  </a:lnTo>
                  <a:cubicBezTo>
                    <a:pt x="923239" y="0"/>
                    <a:pt x="938515" y="15276"/>
                    <a:pt x="938515" y="34120"/>
                  </a:cubicBezTo>
                  <a:lnTo>
                    <a:pt x="938515" y="918162"/>
                  </a:lnTo>
                  <a:cubicBezTo>
                    <a:pt x="938515" y="927211"/>
                    <a:pt x="934920" y="935889"/>
                    <a:pt x="928521" y="942288"/>
                  </a:cubicBezTo>
                  <a:cubicBezTo>
                    <a:pt x="922123" y="948687"/>
                    <a:pt x="913444" y="952281"/>
                    <a:pt x="904395" y="952281"/>
                  </a:cubicBezTo>
                  <a:lnTo>
                    <a:pt x="34120" y="952281"/>
                  </a:lnTo>
                  <a:cubicBezTo>
                    <a:pt x="25071" y="952281"/>
                    <a:pt x="16392" y="948687"/>
                    <a:pt x="9993" y="942288"/>
                  </a:cubicBezTo>
                  <a:cubicBezTo>
                    <a:pt x="3595" y="935889"/>
                    <a:pt x="0" y="927211"/>
                    <a:pt x="0" y="918162"/>
                  </a:cubicBezTo>
                  <a:lnTo>
                    <a:pt x="0" y="34120"/>
                  </a:lnTo>
                  <a:cubicBezTo>
                    <a:pt x="0" y="25071"/>
                    <a:pt x="3595" y="16392"/>
                    <a:pt x="9993" y="9993"/>
                  </a:cubicBezTo>
                  <a:cubicBezTo>
                    <a:pt x="16392" y="3595"/>
                    <a:pt x="25071" y="0"/>
                    <a:pt x="34120" y="0"/>
                  </a:cubicBezTo>
                  <a:close/>
                </a:path>
              </a:pathLst>
            </a:custGeom>
            <a:blipFill>
              <a:blip r:embed="rId2"/>
              <a:stretch>
                <a:fillRect l="-18534" t="0" r="-18534" b="0"/>
              </a:stretch>
            </a:blipFill>
          </p:spPr>
        </p:sp>
      </p:grpSp>
      <p:sp>
        <p:nvSpPr>
          <p:cNvPr name="AutoShape 7" id="7"/>
          <p:cNvSpPr/>
          <p:nvPr/>
        </p:nvSpPr>
        <p:spPr>
          <a:xfrm>
            <a:off x="666750" y="9620250"/>
            <a:ext cx="16954500" cy="0"/>
          </a:xfrm>
          <a:prstGeom prst="line">
            <a:avLst/>
          </a:prstGeom>
          <a:ln cap="flat" w="9525">
            <a:solidFill>
              <a:srgbClr val="2C3E50"/>
            </a:solidFill>
            <a:prstDash val="solid"/>
            <a:headEnd type="none" len="sm" w="sm"/>
            <a:tailEnd type="none" len="sm" w="sm"/>
          </a:ln>
        </p:spPr>
      </p:sp>
      <p:grpSp>
        <p:nvGrpSpPr>
          <p:cNvPr name="Group 8" id="8"/>
          <p:cNvGrpSpPr/>
          <p:nvPr/>
        </p:nvGrpSpPr>
        <p:grpSpPr>
          <a:xfrm rot="0">
            <a:off x="9296400" y="666750"/>
            <a:ext cx="8324850" cy="7132226"/>
            <a:chOff x="0" y="0"/>
            <a:chExt cx="11099800" cy="9509635"/>
          </a:xfrm>
        </p:grpSpPr>
        <p:sp>
          <p:nvSpPr>
            <p:cNvPr name="TextBox 9" id="9"/>
            <p:cNvSpPr txBox="true"/>
            <p:nvPr/>
          </p:nvSpPr>
          <p:spPr>
            <a:xfrm rot="0">
              <a:off x="0" y="6211869"/>
              <a:ext cx="11099800" cy="3297766"/>
            </a:xfrm>
            <a:prstGeom prst="rect">
              <a:avLst/>
            </a:prstGeom>
          </p:spPr>
          <p:txBody>
            <a:bodyPr anchor="t" rtlCol="false" tIns="0" lIns="0" bIns="0" rIns="0">
              <a:spAutoFit/>
            </a:bodyPr>
            <a:lstStyle/>
            <a:p>
              <a:pPr algn="l" marL="0" indent="0" lvl="0">
                <a:lnSpc>
                  <a:spcPts val="2800"/>
                </a:lnSpc>
              </a:pPr>
              <a:r>
                <a:rPr lang="en-US" sz="2000" spc="-20">
                  <a:solidFill>
                    <a:srgbClr val="2C3E50"/>
                  </a:solidFill>
                  <a:latin typeface="Telegraf"/>
                  <a:ea typeface="Telegraf"/>
                  <a:cs typeface="Telegraf"/>
                  <a:sym typeface="Telegraf"/>
                </a:rPr>
                <a:t>Postman serves as a vital tool for </a:t>
              </a:r>
              <a:r>
                <a:rPr lang="en-US" b="true" sz="2000" spc="-20">
                  <a:solidFill>
                    <a:srgbClr val="2C3E50"/>
                  </a:solidFill>
                  <a:latin typeface="Telegraf Bold"/>
                  <a:ea typeface="Telegraf Bold"/>
                  <a:cs typeface="Telegraf Bold"/>
                  <a:sym typeface="Telegraf Bold"/>
                </a:rPr>
                <a:t>API testing and development</a:t>
              </a:r>
              <a:r>
                <a:rPr lang="en-US" sz="2000" spc="-20">
                  <a:solidFill>
                    <a:srgbClr val="2C3E50"/>
                  </a:solidFill>
                  <a:latin typeface="Telegraf"/>
                  <a:ea typeface="Telegraf"/>
                  <a:cs typeface="Telegraf"/>
                  <a:sym typeface="Telegraf"/>
                </a:rPr>
                <a:t>, allowing developers to create, send, and analyze HTTP requests with ease. Its user-friendly interface enables seamless organization of requests, while features like collections and environment variables streamline testing workflows. Mastering Postman can significantly enhance the efficiency and effectiveness of backend development processes.</a:t>
              </a:r>
            </a:p>
          </p:txBody>
        </p:sp>
        <p:sp>
          <p:nvSpPr>
            <p:cNvPr name="TextBox 10" id="10"/>
            <p:cNvSpPr txBox="true"/>
            <p:nvPr/>
          </p:nvSpPr>
          <p:spPr>
            <a:xfrm rot="0">
              <a:off x="0" y="4857750"/>
              <a:ext cx="11099800" cy="1187450"/>
            </a:xfrm>
            <a:prstGeom prst="rect">
              <a:avLst/>
            </a:prstGeom>
          </p:spPr>
          <p:txBody>
            <a:bodyPr anchor="t" rtlCol="false" tIns="0" lIns="0" bIns="0" rIns="0">
              <a:spAutoFit/>
            </a:bodyPr>
            <a:lstStyle/>
            <a:p>
              <a:pPr algn="l" marL="0" indent="0" lvl="0">
                <a:lnSpc>
                  <a:spcPts val="3300"/>
                </a:lnSpc>
              </a:pPr>
              <a:r>
                <a:rPr lang="en-US" b="true" sz="3000" spc="-30">
                  <a:solidFill>
                    <a:srgbClr val="2980B9"/>
                  </a:solidFill>
                  <a:latin typeface="Telegraf Bold"/>
                  <a:ea typeface="Telegraf Bold"/>
                  <a:cs typeface="Telegraf Bold"/>
                  <a:sym typeface="Telegraf Bold"/>
                </a:rPr>
                <a:t>Understanding the Role of Postman in Modern Development</a:t>
              </a:r>
            </a:p>
          </p:txBody>
        </p:sp>
        <p:sp>
          <p:nvSpPr>
            <p:cNvPr name="TextBox 11" id="11"/>
            <p:cNvSpPr txBox="true"/>
            <p:nvPr/>
          </p:nvSpPr>
          <p:spPr>
            <a:xfrm rot="0">
              <a:off x="0" y="-9525"/>
              <a:ext cx="11099800" cy="4014258"/>
            </a:xfrm>
            <a:prstGeom prst="rect">
              <a:avLst/>
            </a:prstGeom>
          </p:spPr>
          <p:txBody>
            <a:bodyPr anchor="t" rtlCol="false" tIns="0" lIns="0" bIns="0" rIns="0">
              <a:spAutoFit/>
            </a:bodyPr>
            <a:lstStyle/>
            <a:p>
              <a:pPr algn="l" marL="0" indent="0" lvl="0">
                <a:lnSpc>
                  <a:spcPts val="7699"/>
                </a:lnSpc>
              </a:pPr>
              <a:r>
                <a:rPr lang="en-US" b="true" sz="6999" spc="-69">
                  <a:solidFill>
                    <a:srgbClr val="2C3E50"/>
                  </a:solidFill>
                  <a:latin typeface="Telegraf Bold"/>
                  <a:ea typeface="Telegraf Bold"/>
                  <a:cs typeface="Telegraf Bold"/>
                  <a:sym typeface="Telegraf Bold"/>
                </a:rPr>
                <a:t>Postman: Your API Development Companion</a:t>
              </a:r>
            </a:p>
          </p:txBody>
        </p:sp>
      </p:grpSp>
      <p:sp>
        <p:nvSpPr>
          <p:cNvPr name="TextBox 12" id="12"/>
          <p:cNvSpPr txBox="true"/>
          <p:nvPr/>
        </p:nvSpPr>
        <p:spPr>
          <a:xfrm rot="0">
            <a:off x="666750" y="9676455"/>
            <a:ext cx="2571750" cy="217170"/>
          </a:xfrm>
          <a:prstGeom prst="rect">
            <a:avLst/>
          </a:prstGeom>
        </p:spPr>
        <p:txBody>
          <a:bodyPr anchor="t" rtlCol="false" tIns="0" lIns="0" bIns="0" rIns="0">
            <a:spAutoFit/>
          </a:bodyPr>
          <a:lstStyle/>
          <a:p>
            <a:pPr algn="l" marL="0" indent="0" lvl="0">
              <a:lnSpc>
                <a:spcPts val="1679"/>
              </a:lnSpc>
              <a:spcBef>
                <a:spcPct val="0"/>
              </a:spcBef>
            </a:pPr>
            <a:r>
              <a:rPr lang="en-US" b="true" sz="1200" spc="-12">
                <a:solidFill>
                  <a:srgbClr val="2C3E50"/>
                </a:solidFill>
                <a:latin typeface="Telegraf Bold"/>
                <a:ea typeface="Telegraf Bold"/>
                <a:cs typeface="Telegraf Bold"/>
                <a:sym typeface="Telegraf Bold"/>
              </a:rPr>
              <a:t>POSTMAN OVERVIEW</a:t>
            </a:r>
          </a:p>
        </p:txBody>
      </p:sp>
      <p:sp>
        <p:nvSpPr>
          <p:cNvPr name="TextBox 13" id="13"/>
          <p:cNvSpPr txBox="true"/>
          <p:nvPr/>
        </p:nvSpPr>
        <p:spPr>
          <a:xfrm rot="0">
            <a:off x="17526744" y="9676442"/>
            <a:ext cx="152400" cy="190500"/>
          </a:xfrm>
          <a:prstGeom prst="rect">
            <a:avLst/>
          </a:prstGeom>
        </p:spPr>
        <p:txBody>
          <a:bodyPr anchor="t" rtlCol="false" tIns="0" lIns="0" bIns="0" rIns="0" wrap="none">
            <a:spAutoFit/>
          </a:bodyPr>
          <a:lstStyle/>
          <a:p>
            <a:pPr algn="r" marL="0" indent="0" lvl="0">
              <a:lnSpc>
                <a:spcPts val="1679"/>
              </a:lnSpc>
              <a:spcBef>
                <a:spcPct val="0"/>
              </a:spcBef>
            </a:pPr>
            <a:r>
              <a:rPr lang="en-US" b="true" sz="1200">
                <a:solidFill>
                  <a:srgbClr val="2C3E50"/>
                </a:solidFill>
                <a:latin typeface="Telegraf Bold"/>
                <a:ea typeface="Telegraf Bold"/>
                <a:cs typeface="Telegraf Bold"/>
                <a:sym typeface="Telegraf Bold"/>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grpSp>
        <p:nvGrpSpPr>
          <p:cNvPr name="Group 2" id="2"/>
          <p:cNvGrpSpPr/>
          <p:nvPr/>
        </p:nvGrpSpPr>
        <p:grpSpPr>
          <a:xfrm rot="0">
            <a:off x="0" y="0"/>
            <a:ext cx="3238500" cy="10287000"/>
            <a:chOff x="0" y="0"/>
            <a:chExt cx="852938" cy="2709333"/>
          </a:xfrm>
        </p:grpSpPr>
        <p:sp>
          <p:nvSpPr>
            <p:cNvPr name="Freeform 3" id="3"/>
            <p:cNvSpPr/>
            <p:nvPr/>
          </p:nvSpPr>
          <p:spPr>
            <a:xfrm flipH="false" flipV="false" rot="0">
              <a:off x="0" y="0"/>
              <a:ext cx="852938" cy="2709333"/>
            </a:xfrm>
            <a:custGeom>
              <a:avLst/>
              <a:gdLst/>
              <a:ahLst/>
              <a:cxnLst/>
              <a:rect r="r" b="b" t="t" l="l"/>
              <a:pathLst>
                <a:path h="2709333" w="852938">
                  <a:moveTo>
                    <a:pt x="0" y="0"/>
                  </a:moveTo>
                  <a:lnTo>
                    <a:pt x="852938" y="0"/>
                  </a:lnTo>
                  <a:lnTo>
                    <a:pt x="852938" y="2709333"/>
                  </a:lnTo>
                  <a:lnTo>
                    <a:pt x="0" y="2709333"/>
                  </a:lnTo>
                  <a:close/>
                </a:path>
              </a:pathLst>
            </a:custGeom>
            <a:solidFill>
              <a:srgbClr val="4C9AD5"/>
            </a:solidFill>
          </p:spPr>
        </p:sp>
        <p:sp>
          <p:nvSpPr>
            <p:cNvPr name="TextBox 4" id="4"/>
            <p:cNvSpPr txBox="true"/>
            <p:nvPr/>
          </p:nvSpPr>
          <p:spPr>
            <a:xfrm>
              <a:off x="0" y="-76200"/>
              <a:ext cx="852938" cy="2785533"/>
            </a:xfrm>
            <a:prstGeom prst="rect">
              <a:avLst/>
            </a:prstGeom>
          </p:spPr>
          <p:txBody>
            <a:bodyPr anchor="ctr" rtlCol="false" tIns="50800" lIns="50800" bIns="50800" rIns="50800"/>
            <a:lstStyle/>
            <a:p>
              <a:pPr algn="ctr" marL="0" indent="0" lvl="0">
                <a:lnSpc>
                  <a:spcPts val="2800"/>
                </a:lnSpc>
              </a:pPr>
            </a:p>
          </p:txBody>
        </p:sp>
      </p:grpSp>
      <p:grpSp>
        <p:nvGrpSpPr>
          <p:cNvPr name="Group 5" id="5"/>
          <p:cNvGrpSpPr/>
          <p:nvPr/>
        </p:nvGrpSpPr>
        <p:grpSpPr>
          <a:xfrm rot="0">
            <a:off x="259104" y="666750"/>
            <a:ext cx="8693062" cy="8058150"/>
            <a:chOff x="0" y="0"/>
            <a:chExt cx="1027313" cy="952281"/>
          </a:xfrm>
        </p:grpSpPr>
        <p:sp>
          <p:nvSpPr>
            <p:cNvPr name="Freeform 6" id="6"/>
            <p:cNvSpPr/>
            <p:nvPr/>
          </p:nvSpPr>
          <p:spPr>
            <a:xfrm flipH="false" flipV="false" rot="0">
              <a:off x="0" y="0"/>
              <a:ext cx="1027313" cy="952281"/>
            </a:xfrm>
            <a:custGeom>
              <a:avLst/>
              <a:gdLst/>
              <a:ahLst/>
              <a:cxnLst/>
              <a:rect r="r" b="b" t="t" l="l"/>
              <a:pathLst>
                <a:path h="952281" w="1027313">
                  <a:moveTo>
                    <a:pt x="31171" y="0"/>
                  </a:moveTo>
                  <a:lnTo>
                    <a:pt x="996142" y="0"/>
                  </a:lnTo>
                  <a:cubicBezTo>
                    <a:pt x="1004409" y="0"/>
                    <a:pt x="1012338" y="3284"/>
                    <a:pt x="1018183" y="9130"/>
                  </a:cubicBezTo>
                  <a:cubicBezTo>
                    <a:pt x="1024029" y="14975"/>
                    <a:pt x="1027313" y="22904"/>
                    <a:pt x="1027313" y="31171"/>
                  </a:cubicBezTo>
                  <a:lnTo>
                    <a:pt x="1027313" y="921111"/>
                  </a:lnTo>
                  <a:cubicBezTo>
                    <a:pt x="1027313" y="929378"/>
                    <a:pt x="1024029" y="937306"/>
                    <a:pt x="1018183" y="943152"/>
                  </a:cubicBezTo>
                  <a:cubicBezTo>
                    <a:pt x="1012338" y="948997"/>
                    <a:pt x="1004409" y="952281"/>
                    <a:pt x="996142" y="952281"/>
                  </a:cubicBezTo>
                  <a:lnTo>
                    <a:pt x="31171" y="952281"/>
                  </a:lnTo>
                  <a:cubicBezTo>
                    <a:pt x="22904" y="952281"/>
                    <a:pt x="14975" y="948997"/>
                    <a:pt x="9130" y="943152"/>
                  </a:cubicBezTo>
                  <a:cubicBezTo>
                    <a:pt x="3284" y="937306"/>
                    <a:pt x="0" y="929378"/>
                    <a:pt x="0" y="921111"/>
                  </a:cubicBezTo>
                  <a:lnTo>
                    <a:pt x="0" y="31171"/>
                  </a:lnTo>
                  <a:cubicBezTo>
                    <a:pt x="0" y="22904"/>
                    <a:pt x="3284" y="14975"/>
                    <a:pt x="9130" y="9130"/>
                  </a:cubicBezTo>
                  <a:cubicBezTo>
                    <a:pt x="14975" y="3284"/>
                    <a:pt x="22904" y="0"/>
                    <a:pt x="31171" y="0"/>
                  </a:cubicBezTo>
                  <a:close/>
                </a:path>
              </a:pathLst>
            </a:custGeom>
            <a:blipFill>
              <a:blip r:embed="rId2"/>
              <a:stretch>
                <a:fillRect l="-32396" t="0" r="-32396" b="0"/>
              </a:stretch>
            </a:blipFill>
          </p:spPr>
        </p:sp>
      </p:grpSp>
      <p:sp>
        <p:nvSpPr>
          <p:cNvPr name="AutoShape 7" id="7"/>
          <p:cNvSpPr/>
          <p:nvPr/>
        </p:nvSpPr>
        <p:spPr>
          <a:xfrm>
            <a:off x="666750" y="9620250"/>
            <a:ext cx="16954500" cy="0"/>
          </a:xfrm>
          <a:prstGeom prst="line">
            <a:avLst/>
          </a:prstGeom>
          <a:ln cap="flat" w="9525">
            <a:solidFill>
              <a:srgbClr val="2C3E50"/>
            </a:solidFill>
            <a:prstDash val="solid"/>
            <a:headEnd type="none" len="sm" w="sm"/>
            <a:tailEnd type="none" len="sm" w="sm"/>
          </a:ln>
        </p:spPr>
      </p:sp>
      <p:grpSp>
        <p:nvGrpSpPr>
          <p:cNvPr name="Group 8" id="8"/>
          <p:cNvGrpSpPr/>
          <p:nvPr/>
        </p:nvGrpSpPr>
        <p:grpSpPr>
          <a:xfrm rot="0">
            <a:off x="9296400" y="666750"/>
            <a:ext cx="8324850" cy="8103776"/>
            <a:chOff x="0" y="0"/>
            <a:chExt cx="11099800" cy="10805035"/>
          </a:xfrm>
        </p:grpSpPr>
        <p:sp>
          <p:nvSpPr>
            <p:cNvPr name="TextBox 9" id="9"/>
            <p:cNvSpPr txBox="true"/>
            <p:nvPr/>
          </p:nvSpPr>
          <p:spPr>
            <a:xfrm rot="0">
              <a:off x="0" y="7507269"/>
              <a:ext cx="11099800" cy="3297766"/>
            </a:xfrm>
            <a:prstGeom prst="rect">
              <a:avLst/>
            </a:prstGeom>
          </p:spPr>
          <p:txBody>
            <a:bodyPr anchor="t" rtlCol="false" tIns="0" lIns="0" bIns="0" rIns="0">
              <a:spAutoFit/>
            </a:bodyPr>
            <a:lstStyle/>
            <a:p>
              <a:pPr algn="l" marL="0" indent="0" lvl="0">
                <a:lnSpc>
                  <a:spcPts val="2800"/>
                </a:lnSpc>
              </a:pPr>
              <a:r>
                <a:rPr lang="en-US" sz="2000" spc="-20">
                  <a:solidFill>
                    <a:srgbClr val="2C3E50"/>
                  </a:solidFill>
                  <a:latin typeface="Telegraf"/>
                  <a:ea typeface="Telegraf"/>
                  <a:cs typeface="Telegraf"/>
                  <a:sym typeface="Telegraf"/>
                </a:rPr>
                <a:t>Eclipse is a powerful Integrated Development Environment (IDE) tailored for Java development. Its features include an intuitive code editor, debugging tools, a versatile plugin ecosystem, and project management capabilities, making it an essential tool for developers. Eclipse streamlines coding, enabling more efficient management of backend application logic in projects like the Employee Management System.</a:t>
              </a:r>
            </a:p>
          </p:txBody>
        </p:sp>
        <p:sp>
          <p:nvSpPr>
            <p:cNvPr name="TextBox 10" id="10"/>
            <p:cNvSpPr txBox="true"/>
            <p:nvPr/>
          </p:nvSpPr>
          <p:spPr>
            <a:xfrm rot="0">
              <a:off x="0" y="6153150"/>
              <a:ext cx="11099800" cy="1187450"/>
            </a:xfrm>
            <a:prstGeom prst="rect">
              <a:avLst/>
            </a:prstGeom>
          </p:spPr>
          <p:txBody>
            <a:bodyPr anchor="t" rtlCol="false" tIns="0" lIns="0" bIns="0" rIns="0">
              <a:spAutoFit/>
            </a:bodyPr>
            <a:lstStyle/>
            <a:p>
              <a:pPr algn="l" marL="0" indent="0" lvl="0">
                <a:lnSpc>
                  <a:spcPts val="3300"/>
                </a:lnSpc>
              </a:pPr>
              <a:r>
                <a:rPr lang="en-US" b="true" sz="3000" spc="-30">
                  <a:solidFill>
                    <a:srgbClr val="2980B9"/>
                  </a:solidFill>
                  <a:latin typeface="Telegraf Bold"/>
                  <a:ea typeface="Telegraf Bold"/>
                  <a:cs typeface="Telegraf Bold"/>
                  <a:sym typeface="Telegraf Bold"/>
                </a:rPr>
                <a:t>Explore how Eclipse enhances Java coding efficiency and project management</a:t>
              </a:r>
            </a:p>
          </p:txBody>
        </p:sp>
        <p:sp>
          <p:nvSpPr>
            <p:cNvPr name="TextBox 11" id="11"/>
            <p:cNvSpPr txBox="true"/>
            <p:nvPr/>
          </p:nvSpPr>
          <p:spPr>
            <a:xfrm rot="0">
              <a:off x="0" y="-9525"/>
              <a:ext cx="11099800" cy="5309658"/>
            </a:xfrm>
            <a:prstGeom prst="rect">
              <a:avLst/>
            </a:prstGeom>
          </p:spPr>
          <p:txBody>
            <a:bodyPr anchor="t" rtlCol="false" tIns="0" lIns="0" bIns="0" rIns="0">
              <a:spAutoFit/>
            </a:bodyPr>
            <a:lstStyle/>
            <a:p>
              <a:pPr algn="l" marL="0" indent="0" lvl="0">
                <a:lnSpc>
                  <a:spcPts val="7699"/>
                </a:lnSpc>
              </a:pPr>
              <a:r>
                <a:rPr lang="en-US" b="true" sz="6999" spc="-69">
                  <a:solidFill>
                    <a:srgbClr val="2C3E50"/>
                  </a:solidFill>
                  <a:latin typeface="Telegraf Bold"/>
                  <a:ea typeface="Telegraf Bold"/>
                  <a:cs typeface="Telegraf Bold"/>
                  <a:sym typeface="Telegraf Bold"/>
                </a:rPr>
                <a:t>Integrated Development Environment for Java Development</a:t>
              </a:r>
            </a:p>
          </p:txBody>
        </p:sp>
      </p:grpSp>
      <p:sp>
        <p:nvSpPr>
          <p:cNvPr name="TextBox 12" id="12"/>
          <p:cNvSpPr txBox="true"/>
          <p:nvPr/>
        </p:nvSpPr>
        <p:spPr>
          <a:xfrm rot="0">
            <a:off x="666750" y="9676455"/>
            <a:ext cx="2571750" cy="217170"/>
          </a:xfrm>
          <a:prstGeom prst="rect">
            <a:avLst/>
          </a:prstGeom>
        </p:spPr>
        <p:txBody>
          <a:bodyPr anchor="t" rtlCol="false" tIns="0" lIns="0" bIns="0" rIns="0">
            <a:spAutoFit/>
          </a:bodyPr>
          <a:lstStyle/>
          <a:p>
            <a:pPr algn="l" marL="0" indent="0" lvl="0">
              <a:lnSpc>
                <a:spcPts val="1679"/>
              </a:lnSpc>
              <a:spcBef>
                <a:spcPct val="0"/>
              </a:spcBef>
            </a:pPr>
            <a:r>
              <a:rPr lang="en-US" b="true" sz="1200" spc="-12">
                <a:solidFill>
                  <a:srgbClr val="2C3E50"/>
                </a:solidFill>
                <a:latin typeface="Telegraf Bold"/>
                <a:ea typeface="Telegraf Bold"/>
                <a:cs typeface="Telegraf Bold"/>
                <a:sym typeface="Telegraf Bold"/>
              </a:rPr>
              <a:t>ECLIPSE OVERVIEW</a:t>
            </a:r>
          </a:p>
        </p:txBody>
      </p:sp>
      <p:sp>
        <p:nvSpPr>
          <p:cNvPr name="TextBox 13" id="13"/>
          <p:cNvSpPr txBox="true"/>
          <p:nvPr/>
        </p:nvSpPr>
        <p:spPr>
          <a:xfrm rot="0">
            <a:off x="17526744" y="9676442"/>
            <a:ext cx="152400" cy="190500"/>
          </a:xfrm>
          <a:prstGeom prst="rect">
            <a:avLst/>
          </a:prstGeom>
        </p:spPr>
        <p:txBody>
          <a:bodyPr anchor="t" rtlCol="false" tIns="0" lIns="0" bIns="0" rIns="0" wrap="none">
            <a:spAutoFit/>
          </a:bodyPr>
          <a:lstStyle/>
          <a:p>
            <a:pPr algn="r" marL="0" indent="0" lvl="0">
              <a:lnSpc>
                <a:spcPts val="1679"/>
              </a:lnSpc>
              <a:spcBef>
                <a:spcPct val="0"/>
              </a:spcBef>
            </a:pPr>
            <a:r>
              <a:rPr lang="en-US" b="true" sz="1200">
                <a:solidFill>
                  <a:srgbClr val="2C3E50"/>
                </a:solidFill>
                <a:latin typeface="Telegraf Bold"/>
                <a:ea typeface="Telegraf Bold"/>
                <a:cs typeface="Telegraf Bold"/>
                <a:sym typeface="Telegraf Bold"/>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grpSp>
        <p:nvGrpSpPr>
          <p:cNvPr name="Group 2" id="2"/>
          <p:cNvGrpSpPr/>
          <p:nvPr/>
        </p:nvGrpSpPr>
        <p:grpSpPr>
          <a:xfrm rot="0">
            <a:off x="0" y="0"/>
            <a:ext cx="3238500" cy="10287000"/>
            <a:chOff x="0" y="0"/>
            <a:chExt cx="852938" cy="2709333"/>
          </a:xfrm>
        </p:grpSpPr>
        <p:sp>
          <p:nvSpPr>
            <p:cNvPr name="Freeform 3" id="3"/>
            <p:cNvSpPr/>
            <p:nvPr/>
          </p:nvSpPr>
          <p:spPr>
            <a:xfrm flipH="false" flipV="false" rot="0">
              <a:off x="0" y="0"/>
              <a:ext cx="852938" cy="2709333"/>
            </a:xfrm>
            <a:custGeom>
              <a:avLst/>
              <a:gdLst/>
              <a:ahLst/>
              <a:cxnLst/>
              <a:rect r="r" b="b" t="t" l="l"/>
              <a:pathLst>
                <a:path h="2709333" w="852938">
                  <a:moveTo>
                    <a:pt x="0" y="0"/>
                  </a:moveTo>
                  <a:lnTo>
                    <a:pt x="852938" y="0"/>
                  </a:lnTo>
                  <a:lnTo>
                    <a:pt x="852938" y="2709333"/>
                  </a:lnTo>
                  <a:lnTo>
                    <a:pt x="0" y="2709333"/>
                  </a:lnTo>
                  <a:close/>
                </a:path>
              </a:pathLst>
            </a:custGeom>
            <a:solidFill>
              <a:srgbClr val="4C9AD5"/>
            </a:solidFill>
          </p:spPr>
        </p:sp>
        <p:sp>
          <p:nvSpPr>
            <p:cNvPr name="TextBox 4" id="4"/>
            <p:cNvSpPr txBox="true"/>
            <p:nvPr/>
          </p:nvSpPr>
          <p:spPr>
            <a:xfrm>
              <a:off x="0" y="-76200"/>
              <a:ext cx="852938" cy="2785533"/>
            </a:xfrm>
            <a:prstGeom prst="rect">
              <a:avLst/>
            </a:prstGeom>
          </p:spPr>
          <p:txBody>
            <a:bodyPr anchor="ctr" rtlCol="false" tIns="50800" lIns="50800" bIns="50800" rIns="50800"/>
            <a:lstStyle/>
            <a:p>
              <a:pPr algn="ctr" marL="0" indent="0" lvl="0">
                <a:lnSpc>
                  <a:spcPts val="2800"/>
                </a:lnSpc>
              </a:pPr>
            </a:p>
          </p:txBody>
        </p:sp>
      </p:grpSp>
      <p:grpSp>
        <p:nvGrpSpPr>
          <p:cNvPr name="Group 5" id="5"/>
          <p:cNvGrpSpPr/>
          <p:nvPr/>
        </p:nvGrpSpPr>
        <p:grpSpPr>
          <a:xfrm rot="0">
            <a:off x="260926" y="2273353"/>
            <a:ext cx="9517319" cy="5444423"/>
            <a:chOff x="0" y="0"/>
            <a:chExt cx="1124720" cy="643401"/>
          </a:xfrm>
        </p:grpSpPr>
        <p:sp>
          <p:nvSpPr>
            <p:cNvPr name="Freeform 6" id="6"/>
            <p:cNvSpPr/>
            <p:nvPr/>
          </p:nvSpPr>
          <p:spPr>
            <a:xfrm flipH="false" flipV="false" rot="0">
              <a:off x="0" y="0"/>
              <a:ext cx="1124720" cy="643401"/>
            </a:xfrm>
            <a:custGeom>
              <a:avLst/>
              <a:gdLst/>
              <a:ahLst/>
              <a:cxnLst/>
              <a:rect r="r" b="b" t="t" l="l"/>
              <a:pathLst>
                <a:path h="643401" w="1124720">
                  <a:moveTo>
                    <a:pt x="28471" y="0"/>
                  </a:moveTo>
                  <a:lnTo>
                    <a:pt x="1096249" y="0"/>
                  </a:lnTo>
                  <a:cubicBezTo>
                    <a:pt x="1103800" y="0"/>
                    <a:pt x="1111042" y="3000"/>
                    <a:pt x="1116381" y="8339"/>
                  </a:cubicBezTo>
                  <a:cubicBezTo>
                    <a:pt x="1121721" y="13678"/>
                    <a:pt x="1124720" y="20920"/>
                    <a:pt x="1124720" y="28471"/>
                  </a:cubicBezTo>
                  <a:lnTo>
                    <a:pt x="1124720" y="614930"/>
                  </a:lnTo>
                  <a:cubicBezTo>
                    <a:pt x="1124720" y="630654"/>
                    <a:pt x="1111974" y="643401"/>
                    <a:pt x="1096249" y="643401"/>
                  </a:cubicBezTo>
                  <a:lnTo>
                    <a:pt x="28471" y="643401"/>
                  </a:lnTo>
                  <a:cubicBezTo>
                    <a:pt x="20920" y="643401"/>
                    <a:pt x="13678" y="640401"/>
                    <a:pt x="8339" y="635062"/>
                  </a:cubicBezTo>
                  <a:cubicBezTo>
                    <a:pt x="3000" y="629723"/>
                    <a:pt x="0" y="622481"/>
                    <a:pt x="0" y="614930"/>
                  </a:cubicBezTo>
                  <a:lnTo>
                    <a:pt x="0" y="28471"/>
                  </a:lnTo>
                  <a:cubicBezTo>
                    <a:pt x="0" y="20920"/>
                    <a:pt x="3000" y="13678"/>
                    <a:pt x="8339" y="8339"/>
                  </a:cubicBezTo>
                  <a:cubicBezTo>
                    <a:pt x="13678" y="3000"/>
                    <a:pt x="20920" y="0"/>
                    <a:pt x="28471" y="0"/>
                  </a:cubicBezTo>
                  <a:close/>
                </a:path>
              </a:pathLst>
            </a:custGeom>
            <a:blipFill>
              <a:blip r:embed="rId2"/>
              <a:stretch>
                <a:fillRect l="0" t="-326" r="0" b="-326"/>
              </a:stretch>
            </a:blipFill>
          </p:spPr>
        </p:sp>
      </p:grpSp>
      <p:sp>
        <p:nvSpPr>
          <p:cNvPr name="AutoShape 7" id="7"/>
          <p:cNvSpPr/>
          <p:nvPr/>
        </p:nvSpPr>
        <p:spPr>
          <a:xfrm>
            <a:off x="666750" y="9620250"/>
            <a:ext cx="16954500" cy="0"/>
          </a:xfrm>
          <a:prstGeom prst="line">
            <a:avLst/>
          </a:prstGeom>
          <a:ln cap="flat" w="9525">
            <a:solidFill>
              <a:srgbClr val="2C3E50"/>
            </a:solidFill>
            <a:prstDash val="solid"/>
            <a:headEnd type="none" len="sm" w="sm"/>
            <a:tailEnd type="none" len="sm" w="sm"/>
          </a:ln>
        </p:spPr>
      </p:sp>
      <p:grpSp>
        <p:nvGrpSpPr>
          <p:cNvPr name="Group 8" id="8"/>
          <p:cNvGrpSpPr/>
          <p:nvPr/>
        </p:nvGrpSpPr>
        <p:grpSpPr>
          <a:xfrm rot="0">
            <a:off x="9963150" y="666750"/>
            <a:ext cx="8324850" cy="7751351"/>
            <a:chOff x="0" y="0"/>
            <a:chExt cx="11099800" cy="10335135"/>
          </a:xfrm>
        </p:grpSpPr>
        <p:sp>
          <p:nvSpPr>
            <p:cNvPr name="TextBox 9" id="9"/>
            <p:cNvSpPr txBox="true"/>
            <p:nvPr/>
          </p:nvSpPr>
          <p:spPr>
            <a:xfrm rot="0">
              <a:off x="0" y="7507269"/>
              <a:ext cx="11099800" cy="2827866"/>
            </a:xfrm>
            <a:prstGeom prst="rect">
              <a:avLst/>
            </a:prstGeom>
          </p:spPr>
          <p:txBody>
            <a:bodyPr anchor="t" rtlCol="false" tIns="0" lIns="0" bIns="0" rIns="0">
              <a:spAutoFit/>
            </a:bodyPr>
            <a:lstStyle/>
            <a:p>
              <a:pPr algn="l" marL="0" indent="0" lvl="0">
                <a:lnSpc>
                  <a:spcPts val="2800"/>
                </a:lnSpc>
              </a:pPr>
              <a:r>
                <a:rPr lang="en-US" sz="2000" spc="-20">
                  <a:solidFill>
                    <a:srgbClr val="2C3E50"/>
                  </a:solidFill>
                  <a:latin typeface="Telegraf"/>
                  <a:ea typeface="Telegraf"/>
                  <a:cs typeface="Telegraf"/>
                  <a:sym typeface="Telegraf"/>
                </a:rPr>
                <a:t>Java is the backbone of our backend logic, providing a robust and object-oriented programming environment. Its rich set of libraries and portability make it ideal for developing scalable applications. Through integration with tools like Eclipse and MySQL, Java facilitates seamless data handling and execution of business logic, ensuring efficient employee management.</a:t>
              </a:r>
            </a:p>
          </p:txBody>
        </p:sp>
        <p:sp>
          <p:nvSpPr>
            <p:cNvPr name="TextBox 10" id="10"/>
            <p:cNvSpPr txBox="true"/>
            <p:nvPr/>
          </p:nvSpPr>
          <p:spPr>
            <a:xfrm rot="0">
              <a:off x="0" y="6153150"/>
              <a:ext cx="11099800" cy="1187450"/>
            </a:xfrm>
            <a:prstGeom prst="rect">
              <a:avLst/>
            </a:prstGeom>
          </p:spPr>
          <p:txBody>
            <a:bodyPr anchor="t" rtlCol="false" tIns="0" lIns="0" bIns="0" rIns="0">
              <a:spAutoFit/>
            </a:bodyPr>
            <a:lstStyle/>
            <a:p>
              <a:pPr algn="l" marL="0" indent="0" lvl="0">
                <a:lnSpc>
                  <a:spcPts val="3300"/>
                </a:lnSpc>
              </a:pPr>
              <a:r>
                <a:rPr lang="en-US" b="true" sz="3000" spc="-30">
                  <a:solidFill>
                    <a:srgbClr val="2980B9"/>
                  </a:solidFill>
                  <a:latin typeface="Telegraf Bold"/>
                  <a:ea typeface="Telegraf Bold"/>
                  <a:cs typeface="Telegraf Bold"/>
                  <a:sym typeface="Telegraf Bold"/>
                </a:rPr>
                <a:t>Exploring the importance of Java in the Employee Management System project</a:t>
              </a:r>
            </a:p>
          </p:txBody>
        </p:sp>
        <p:sp>
          <p:nvSpPr>
            <p:cNvPr name="TextBox 11" id="11"/>
            <p:cNvSpPr txBox="true"/>
            <p:nvPr/>
          </p:nvSpPr>
          <p:spPr>
            <a:xfrm rot="0">
              <a:off x="0" y="-9525"/>
              <a:ext cx="11099800" cy="5309658"/>
            </a:xfrm>
            <a:prstGeom prst="rect">
              <a:avLst/>
            </a:prstGeom>
          </p:spPr>
          <p:txBody>
            <a:bodyPr anchor="t" rtlCol="false" tIns="0" lIns="0" bIns="0" rIns="0">
              <a:spAutoFit/>
            </a:bodyPr>
            <a:lstStyle/>
            <a:p>
              <a:pPr algn="l" marL="0" indent="0" lvl="0">
                <a:lnSpc>
                  <a:spcPts val="7699"/>
                </a:lnSpc>
              </a:pPr>
              <a:r>
                <a:rPr lang="en-US" b="true" sz="6999" spc="-69">
                  <a:solidFill>
                    <a:srgbClr val="2C3E50"/>
                  </a:solidFill>
                  <a:latin typeface="Telegraf Bold"/>
                  <a:ea typeface="Telegraf Bold"/>
                  <a:cs typeface="Telegraf Bold"/>
                  <a:sym typeface="Telegraf Bold"/>
                </a:rPr>
                <a:t>Understanding Java's Role in Backend Development</a:t>
              </a:r>
            </a:p>
          </p:txBody>
        </p:sp>
      </p:grpSp>
      <p:sp>
        <p:nvSpPr>
          <p:cNvPr name="TextBox 12" id="12"/>
          <p:cNvSpPr txBox="true"/>
          <p:nvPr/>
        </p:nvSpPr>
        <p:spPr>
          <a:xfrm rot="0">
            <a:off x="666750" y="9676455"/>
            <a:ext cx="2571750" cy="217170"/>
          </a:xfrm>
          <a:prstGeom prst="rect">
            <a:avLst/>
          </a:prstGeom>
        </p:spPr>
        <p:txBody>
          <a:bodyPr anchor="t" rtlCol="false" tIns="0" lIns="0" bIns="0" rIns="0">
            <a:spAutoFit/>
          </a:bodyPr>
          <a:lstStyle/>
          <a:p>
            <a:pPr algn="l" marL="0" indent="0" lvl="0">
              <a:lnSpc>
                <a:spcPts val="1679"/>
              </a:lnSpc>
              <a:spcBef>
                <a:spcPct val="0"/>
              </a:spcBef>
            </a:pPr>
            <a:r>
              <a:rPr lang="en-US" b="true" sz="1200" spc="-12">
                <a:solidFill>
                  <a:srgbClr val="2C3E50"/>
                </a:solidFill>
                <a:latin typeface="Telegraf Bold"/>
                <a:ea typeface="Telegraf Bold"/>
                <a:cs typeface="Telegraf Bold"/>
                <a:sym typeface="Telegraf Bold"/>
              </a:rPr>
              <a:t>JAVA OVERVIEW</a:t>
            </a:r>
          </a:p>
        </p:txBody>
      </p:sp>
      <p:sp>
        <p:nvSpPr>
          <p:cNvPr name="TextBox 13" id="13"/>
          <p:cNvSpPr txBox="true"/>
          <p:nvPr/>
        </p:nvSpPr>
        <p:spPr>
          <a:xfrm rot="0">
            <a:off x="17526744" y="9676442"/>
            <a:ext cx="152400" cy="190500"/>
          </a:xfrm>
          <a:prstGeom prst="rect">
            <a:avLst/>
          </a:prstGeom>
        </p:spPr>
        <p:txBody>
          <a:bodyPr anchor="t" rtlCol="false" tIns="0" lIns="0" bIns="0" rIns="0" wrap="none">
            <a:spAutoFit/>
          </a:bodyPr>
          <a:lstStyle/>
          <a:p>
            <a:pPr algn="r" marL="0" indent="0" lvl="0">
              <a:lnSpc>
                <a:spcPts val="1679"/>
              </a:lnSpc>
              <a:spcBef>
                <a:spcPct val="0"/>
              </a:spcBef>
            </a:pPr>
            <a:r>
              <a:rPr lang="en-US" b="true" sz="1200">
                <a:solidFill>
                  <a:srgbClr val="2C3E50"/>
                </a:solidFill>
                <a:latin typeface="Telegraf Bold"/>
                <a:ea typeface="Telegraf Bold"/>
                <a:cs typeface="Telegraf Bold"/>
                <a:sym typeface="Telegraf Bold"/>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grpSp>
        <p:nvGrpSpPr>
          <p:cNvPr name="Group 2" id="2"/>
          <p:cNvGrpSpPr/>
          <p:nvPr/>
        </p:nvGrpSpPr>
        <p:grpSpPr>
          <a:xfrm rot="0">
            <a:off x="0" y="0"/>
            <a:ext cx="3238500" cy="10287000"/>
            <a:chOff x="0" y="0"/>
            <a:chExt cx="852938" cy="2709333"/>
          </a:xfrm>
        </p:grpSpPr>
        <p:sp>
          <p:nvSpPr>
            <p:cNvPr name="Freeform 3" id="3"/>
            <p:cNvSpPr/>
            <p:nvPr/>
          </p:nvSpPr>
          <p:spPr>
            <a:xfrm flipH="false" flipV="false" rot="0">
              <a:off x="0" y="0"/>
              <a:ext cx="852938" cy="2709333"/>
            </a:xfrm>
            <a:custGeom>
              <a:avLst/>
              <a:gdLst/>
              <a:ahLst/>
              <a:cxnLst/>
              <a:rect r="r" b="b" t="t" l="l"/>
              <a:pathLst>
                <a:path h="2709333" w="852938">
                  <a:moveTo>
                    <a:pt x="0" y="0"/>
                  </a:moveTo>
                  <a:lnTo>
                    <a:pt x="852938" y="0"/>
                  </a:lnTo>
                  <a:lnTo>
                    <a:pt x="852938" y="2709333"/>
                  </a:lnTo>
                  <a:lnTo>
                    <a:pt x="0" y="2709333"/>
                  </a:lnTo>
                  <a:close/>
                </a:path>
              </a:pathLst>
            </a:custGeom>
            <a:solidFill>
              <a:srgbClr val="4C9AD5"/>
            </a:solidFill>
          </p:spPr>
        </p:sp>
        <p:sp>
          <p:nvSpPr>
            <p:cNvPr name="TextBox 4" id="4"/>
            <p:cNvSpPr txBox="true"/>
            <p:nvPr/>
          </p:nvSpPr>
          <p:spPr>
            <a:xfrm>
              <a:off x="0" y="-76200"/>
              <a:ext cx="852938" cy="2785533"/>
            </a:xfrm>
            <a:prstGeom prst="rect">
              <a:avLst/>
            </a:prstGeom>
          </p:spPr>
          <p:txBody>
            <a:bodyPr anchor="ctr" rtlCol="false" tIns="50800" lIns="50800" bIns="50800" rIns="50800"/>
            <a:lstStyle/>
            <a:p>
              <a:pPr algn="ctr" marL="0" indent="0" lvl="0">
                <a:lnSpc>
                  <a:spcPts val="2800"/>
                </a:lnSpc>
              </a:pPr>
            </a:p>
          </p:txBody>
        </p:sp>
      </p:grpSp>
      <p:grpSp>
        <p:nvGrpSpPr>
          <p:cNvPr name="Group 5" id="5"/>
          <p:cNvGrpSpPr/>
          <p:nvPr/>
        </p:nvGrpSpPr>
        <p:grpSpPr>
          <a:xfrm rot="0">
            <a:off x="666750" y="666750"/>
            <a:ext cx="6886575" cy="8058150"/>
            <a:chOff x="0" y="0"/>
            <a:chExt cx="813829" cy="952281"/>
          </a:xfrm>
        </p:grpSpPr>
        <p:sp>
          <p:nvSpPr>
            <p:cNvPr name="Freeform 6" id="6"/>
            <p:cNvSpPr/>
            <p:nvPr/>
          </p:nvSpPr>
          <p:spPr>
            <a:xfrm flipH="false" flipV="false" rot="0">
              <a:off x="0" y="0"/>
              <a:ext cx="813829" cy="952281"/>
            </a:xfrm>
            <a:custGeom>
              <a:avLst/>
              <a:gdLst/>
              <a:ahLst/>
              <a:cxnLst/>
              <a:rect r="r" b="b" t="t" l="l"/>
              <a:pathLst>
                <a:path h="952281" w="813829">
                  <a:moveTo>
                    <a:pt x="39347" y="0"/>
                  </a:moveTo>
                  <a:lnTo>
                    <a:pt x="774482" y="0"/>
                  </a:lnTo>
                  <a:cubicBezTo>
                    <a:pt x="796213" y="0"/>
                    <a:pt x="813829" y="17616"/>
                    <a:pt x="813829" y="39347"/>
                  </a:cubicBezTo>
                  <a:lnTo>
                    <a:pt x="813829" y="912934"/>
                  </a:lnTo>
                  <a:cubicBezTo>
                    <a:pt x="813829" y="934665"/>
                    <a:pt x="796213" y="952281"/>
                    <a:pt x="774482" y="952281"/>
                  </a:cubicBezTo>
                  <a:lnTo>
                    <a:pt x="39347" y="952281"/>
                  </a:lnTo>
                  <a:cubicBezTo>
                    <a:pt x="17616" y="952281"/>
                    <a:pt x="0" y="934665"/>
                    <a:pt x="0" y="912934"/>
                  </a:cubicBezTo>
                  <a:lnTo>
                    <a:pt x="0" y="39347"/>
                  </a:lnTo>
                  <a:cubicBezTo>
                    <a:pt x="0" y="17616"/>
                    <a:pt x="17616" y="0"/>
                    <a:pt x="39347" y="0"/>
                  </a:cubicBezTo>
                  <a:close/>
                </a:path>
              </a:pathLst>
            </a:custGeom>
            <a:blipFill>
              <a:blip r:embed="rId2"/>
              <a:stretch>
                <a:fillRect l="0" t="-197" r="0" b="-197"/>
              </a:stretch>
            </a:blipFill>
          </p:spPr>
        </p:sp>
      </p:grpSp>
      <p:grpSp>
        <p:nvGrpSpPr>
          <p:cNvPr name="Group 7" id="7"/>
          <p:cNvGrpSpPr/>
          <p:nvPr/>
        </p:nvGrpSpPr>
        <p:grpSpPr>
          <a:xfrm rot="0">
            <a:off x="9296400" y="666750"/>
            <a:ext cx="8324850" cy="5455826"/>
            <a:chOff x="0" y="0"/>
            <a:chExt cx="11099800" cy="7274435"/>
          </a:xfrm>
        </p:grpSpPr>
        <p:sp>
          <p:nvSpPr>
            <p:cNvPr name="TextBox 8" id="8"/>
            <p:cNvSpPr txBox="true"/>
            <p:nvPr/>
          </p:nvSpPr>
          <p:spPr>
            <a:xfrm rot="0">
              <a:off x="0" y="4916469"/>
              <a:ext cx="11099800" cy="2357966"/>
            </a:xfrm>
            <a:prstGeom prst="rect">
              <a:avLst/>
            </a:prstGeom>
          </p:spPr>
          <p:txBody>
            <a:bodyPr anchor="t" rtlCol="false" tIns="0" lIns="0" bIns="0" rIns="0">
              <a:spAutoFit/>
            </a:bodyPr>
            <a:lstStyle/>
            <a:p>
              <a:pPr algn="l" marL="0" indent="0" lvl="0">
                <a:lnSpc>
                  <a:spcPts val="2800"/>
                </a:lnSpc>
              </a:pPr>
              <a:r>
                <a:rPr lang="en-US" sz="2000" spc="-20">
                  <a:solidFill>
                    <a:srgbClr val="2C3E50"/>
                  </a:solidFill>
                  <a:latin typeface="Telegraf"/>
                  <a:ea typeface="Telegraf"/>
                  <a:cs typeface="Telegraf"/>
                  <a:sym typeface="Telegraf"/>
                </a:rPr>
                <a:t>HTML and CSS are the </a:t>
              </a:r>
              <a:r>
                <a:rPr lang="en-US" b="true" sz="2000" spc="-20">
                  <a:solidFill>
                    <a:srgbClr val="2C3E50"/>
                  </a:solidFill>
                  <a:latin typeface="Telegraf Bold"/>
                  <a:ea typeface="Telegraf Bold"/>
                  <a:cs typeface="Telegraf Bold"/>
                  <a:sym typeface="Telegraf Bold"/>
                </a:rPr>
                <a:t>cornerstones of web development</a:t>
              </a:r>
              <a:r>
                <a:rPr lang="en-US" sz="2000" spc="-20">
                  <a:solidFill>
                    <a:srgbClr val="2C3E50"/>
                  </a:solidFill>
                  <a:latin typeface="Telegraf"/>
                  <a:ea typeface="Telegraf"/>
                  <a:cs typeface="Telegraf"/>
                  <a:sym typeface="Telegraf"/>
                </a:rPr>
                <a:t>, providing structure and style to user interfaces. HTML creates the framework for content, while CSS enhances it with aesthetic appeal. Together, they enable developers to build responsive, engaging web pages that connect seamlessly with backend services, enhancing user experience.</a:t>
              </a:r>
            </a:p>
          </p:txBody>
        </p:sp>
        <p:sp>
          <p:nvSpPr>
            <p:cNvPr name="TextBox 9" id="9"/>
            <p:cNvSpPr txBox="true"/>
            <p:nvPr/>
          </p:nvSpPr>
          <p:spPr>
            <a:xfrm rot="0">
              <a:off x="0" y="3562350"/>
              <a:ext cx="11099800" cy="1187450"/>
            </a:xfrm>
            <a:prstGeom prst="rect">
              <a:avLst/>
            </a:prstGeom>
          </p:spPr>
          <p:txBody>
            <a:bodyPr anchor="t" rtlCol="false" tIns="0" lIns="0" bIns="0" rIns="0">
              <a:spAutoFit/>
            </a:bodyPr>
            <a:lstStyle/>
            <a:p>
              <a:pPr algn="l" marL="0" indent="0" lvl="0">
                <a:lnSpc>
                  <a:spcPts val="3300"/>
                </a:lnSpc>
              </a:pPr>
              <a:r>
                <a:rPr lang="en-US" b="true" sz="3000" spc="-30">
                  <a:solidFill>
                    <a:srgbClr val="2980B9"/>
                  </a:solidFill>
                  <a:latin typeface="Telegraf Bold"/>
                  <a:ea typeface="Telegraf Bold"/>
                  <a:cs typeface="Telegraf Bold"/>
                  <a:sym typeface="Telegraf Bold"/>
                </a:rPr>
                <a:t>Crafting User Interfaces for Modern Applications</a:t>
              </a:r>
            </a:p>
          </p:txBody>
        </p:sp>
        <p:sp>
          <p:nvSpPr>
            <p:cNvPr name="TextBox 10" id="10"/>
            <p:cNvSpPr txBox="true"/>
            <p:nvPr/>
          </p:nvSpPr>
          <p:spPr>
            <a:xfrm rot="0">
              <a:off x="0" y="-9525"/>
              <a:ext cx="11099800" cy="2718858"/>
            </a:xfrm>
            <a:prstGeom prst="rect">
              <a:avLst/>
            </a:prstGeom>
          </p:spPr>
          <p:txBody>
            <a:bodyPr anchor="t" rtlCol="false" tIns="0" lIns="0" bIns="0" rIns="0">
              <a:spAutoFit/>
            </a:bodyPr>
            <a:lstStyle/>
            <a:p>
              <a:pPr algn="l" marL="0" indent="0" lvl="0">
                <a:lnSpc>
                  <a:spcPts val="7699"/>
                </a:lnSpc>
              </a:pPr>
              <a:r>
                <a:rPr lang="en-US" b="true" sz="6999" spc="-69">
                  <a:solidFill>
                    <a:srgbClr val="2C3E50"/>
                  </a:solidFill>
                  <a:latin typeface="Telegraf Bold"/>
                  <a:ea typeface="Telegraf Bold"/>
                  <a:cs typeface="Telegraf Bold"/>
                  <a:sym typeface="Telegraf Bold"/>
                </a:rPr>
                <a:t>Frontend Tools: HTML &amp; CSS</a:t>
              </a:r>
            </a:p>
          </p:txBody>
        </p:sp>
      </p:grpSp>
      <p:sp>
        <p:nvSpPr>
          <p:cNvPr name="AutoShape 11" id="11"/>
          <p:cNvSpPr/>
          <p:nvPr/>
        </p:nvSpPr>
        <p:spPr>
          <a:xfrm>
            <a:off x="666750" y="9620250"/>
            <a:ext cx="16954500" cy="0"/>
          </a:xfrm>
          <a:prstGeom prst="line">
            <a:avLst/>
          </a:prstGeom>
          <a:ln cap="flat" w="9525">
            <a:solidFill>
              <a:srgbClr val="2C3E50"/>
            </a:solidFill>
            <a:prstDash val="solid"/>
            <a:headEnd type="none" len="sm" w="sm"/>
            <a:tailEnd type="none" len="sm" w="sm"/>
          </a:ln>
        </p:spPr>
      </p:sp>
      <p:sp>
        <p:nvSpPr>
          <p:cNvPr name="TextBox 12" id="12"/>
          <p:cNvSpPr txBox="true"/>
          <p:nvPr/>
        </p:nvSpPr>
        <p:spPr>
          <a:xfrm rot="0">
            <a:off x="666750" y="9676455"/>
            <a:ext cx="2571750" cy="217170"/>
          </a:xfrm>
          <a:prstGeom prst="rect">
            <a:avLst/>
          </a:prstGeom>
        </p:spPr>
        <p:txBody>
          <a:bodyPr anchor="t" rtlCol="false" tIns="0" lIns="0" bIns="0" rIns="0">
            <a:spAutoFit/>
          </a:bodyPr>
          <a:lstStyle/>
          <a:p>
            <a:pPr algn="l" marL="0" indent="0" lvl="0">
              <a:lnSpc>
                <a:spcPts val="1679"/>
              </a:lnSpc>
              <a:spcBef>
                <a:spcPct val="0"/>
              </a:spcBef>
            </a:pPr>
            <a:r>
              <a:rPr lang="en-US" b="true" sz="1200" spc="-12">
                <a:solidFill>
                  <a:srgbClr val="2C3E50"/>
                </a:solidFill>
                <a:latin typeface="Telegraf Bold"/>
                <a:ea typeface="Telegraf Bold"/>
                <a:cs typeface="Telegraf Bold"/>
                <a:sym typeface="Telegraf Bold"/>
              </a:rPr>
              <a:t>FRONTEND DEVELOPMENT</a:t>
            </a:r>
          </a:p>
        </p:txBody>
      </p:sp>
      <p:sp>
        <p:nvSpPr>
          <p:cNvPr name="TextBox 13" id="13"/>
          <p:cNvSpPr txBox="true"/>
          <p:nvPr/>
        </p:nvSpPr>
        <p:spPr>
          <a:xfrm rot="0">
            <a:off x="17526744" y="9676442"/>
            <a:ext cx="152400" cy="190500"/>
          </a:xfrm>
          <a:prstGeom prst="rect">
            <a:avLst/>
          </a:prstGeom>
        </p:spPr>
        <p:txBody>
          <a:bodyPr anchor="t" rtlCol="false" tIns="0" lIns="0" bIns="0" rIns="0" wrap="none">
            <a:spAutoFit/>
          </a:bodyPr>
          <a:lstStyle/>
          <a:p>
            <a:pPr algn="r" marL="0" indent="0" lvl="0">
              <a:lnSpc>
                <a:spcPts val="1679"/>
              </a:lnSpc>
              <a:spcBef>
                <a:spcPct val="0"/>
              </a:spcBef>
            </a:pPr>
            <a:r>
              <a:rPr lang="en-US" b="true" sz="1200">
                <a:solidFill>
                  <a:srgbClr val="2C3E50"/>
                </a:solidFill>
                <a:latin typeface="Telegraf Bold"/>
                <a:ea typeface="Telegraf Bold"/>
                <a:cs typeface="Telegraf Bold"/>
                <a:sym typeface="Telegraf Bold"/>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grpSp>
        <p:nvGrpSpPr>
          <p:cNvPr name="Group 2" id="2"/>
          <p:cNvGrpSpPr/>
          <p:nvPr/>
        </p:nvGrpSpPr>
        <p:grpSpPr>
          <a:xfrm rot="0">
            <a:off x="0" y="0"/>
            <a:ext cx="3238500" cy="10287000"/>
            <a:chOff x="0" y="0"/>
            <a:chExt cx="852938" cy="2709333"/>
          </a:xfrm>
        </p:grpSpPr>
        <p:sp>
          <p:nvSpPr>
            <p:cNvPr name="Freeform 3" id="3"/>
            <p:cNvSpPr/>
            <p:nvPr/>
          </p:nvSpPr>
          <p:spPr>
            <a:xfrm flipH="false" flipV="false" rot="0">
              <a:off x="0" y="0"/>
              <a:ext cx="852938" cy="2709333"/>
            </a:xfrm>
            <a:custGeom>
              <a:avLst/>
              <a:gdLst/>
              <a:ahLst/>
              <a:cxnLst/>
              <a:rect r="r" b="b" t="t" l="l"/>
              <a:pathLst>
                <a:path h="2709333" w="852938">
                  <a:moveTo>
                    <a:pt x="0" y="0"/>
                  </a:moveTo>
                  <a:lnTo>
                    <a:pt x="852938" y="0"/>
                  </a:lnTo>
                  <a:lnTo>
                    <a:pt x="852938" y="2709333"/>
                  </a:lnTo>
                  <a:lnTo>
                    <a:pt x="0" y="2709333"/>
                  </a:lnTo>
                  <a:close/>
                </a:path>
              </a:pathLst>
            </a:custGeom>
            <a:solidFill>
              <a:srgbClr val="4C9AD5"/>
            </a:solidFill>
          </p:spPr>
        </p:sp>
        <p:sp>
          <p:nvSpPr>
            <p:cNvPr name="TextBox 4" id="4"/>
            <p:cNvSpPr txBox="true"/>
            <p:nvPr/>
          </p:nvSpPr>
          <p:spPr>
            <a:xfrm>
              <a:off x="0" y="-76200"/>
              <a:ext cx="852938" cy="2785533"/>
            </a:xfrm>
            <a:prstGeom prst="rect">
              <a:avLst/>
            </a:prstGeom>
          </p:spPr>
          <p:txBody>
            <a:bodyPr anchor="ctr" rtlCol="false" tIns="50800" lIns="50800" bIns="50800" rIns="50800"/>
            <a:lstStyle/>
            <a:p>
              <a:pPr algn="ctr" marL="0" indent="0" lvl="0">
                <a:lnSpc>
                  <a:spcPts val="2800"/>
                </a:lnSpc>
              </a:pPr>
            </a:p>
          </p:txBody>
        </p:sp>
      </p:grpSp>
      <p:grpSp>
        <p:nvGrpSpPr>
          <p:cNvPr name="Group 5" id="5"/>
          <p:cNvGrpSpPr/>
          <p:nvPr/>
        </p:nvGrpSpPr>
        <p:grpSpPr>
          <a:xfrm rot="0">
            <a:off x="666750" y="666750"/>
            <a:ext cx="6886575" cy="8058150"/>
            <a:chOff x="0" y="0"/>
            <a:chExt cx="813829" cy="952281"/>
          </a:xfrm>
        </p:grpSpPr>
        <p:sp>
          <p:nvSpPr>
            <p:cNvPr name="Freeform 6" id="6"/>
            <p:cNvSpPr/>
            <p:nvPr/>
          </p:nvSpPr>
          <p:spPr>
            <a:xfrm flipH="false" flipV="false" rot="0">
              <a:off x="0" y="0"/>
              <a:ext cx="813829" cy="952281"/>
            </a:xfrm>
            <a:custGeom>
              <a:avLst/>
              <a:gdLst/>
              <a:ahLst/>
              <a:cxnLst/>
              <a:rect r="r" b="b" t="t" l="l"/>
              <a:pathLst>
                <a:path h="952281" w="813829">
                  <a:moveTo>
                    <a:pt x="39347" y="0"/>
                  </a:moveTo>
                  <a:lnTo>
                    <a:pt x="774482" y="0"/>
                  </a:lnTo>
                  <a:cubicBezTo>
                    <a:pt x="796213" y="0"/>
                    <a:pt x="813829" y="17616"/>
                    <a:pt x="813829" y="39347"/>
                  </a:cubicBezTo>
                  <a:lnTo>
                    <a:pt x="813829" y="912934"/>
                  </a:lnTo>
                  <a:cubicBezTo>
                    <a:pt x="813829" y="934665"/>
                    <a:pt x="796213" y="952281"/>
                    <a:pt x="774482" y="952281"/>
                  </a:cubicBezTo>
                  <a:lnTo>
                    <a:pt x="39347" y="952281"/>
                  </a:lnTo>
                  <a:cubicBezTo>
                    <a:pt x="17616" y="952281"/>
                    <a:pt x="0" y="934665"/>
                    <a:pt x="0" y="912934"/>
                  </a:cubicBezTo>
                  <a:lnTo>
                    <a:pt x="0" y="39347"/>
                  </a:lnTo>
                  <a:cubicBezTo>
                    <a:pt x="0" y="17616"/>
                    <a:pt x="17616" y="0"/>
                    <a:pt x="39347" y="0"/>
                  </a:cubicBezTo>
                  <a:close/>
                </a:path>
              </a:pathLst>
            </a:custGeom>
            <a:blipFill>
              <a:blip r:embed="rId2"/>
              <a:stretch>
                <a:fillRect l="0" t="-197" r="0" b="-197"/>
              </a:stretch>
            </a:blipFill>
          </p:spPr>
        </p:sp>
      </p:grpSp>
      <p:grpSp>
        <p:nvGrpSpPr>
          <p:cNvPr name="Group 7" id="7"/>
          <p:cNvGrpSpPr/>
          <p:nvPr/>
        </p:nvGrpSpPr>
        <p:grpSpPr>
          <a:xfrm rot="0">
            <a:off x="9296400" y="666750"/>
            <a:ext cx="8324850" cy="6779801"/>
            <a:chOff x="0" y="0"/>
            <a:chExt cx="11099800" cy="9039735"/>
          </a:xfrm>
        </p:grpSpPr>
        <p:sp>
          <p:nvSpPr>
            <p:cNvPr name="TextBox 8" id="8"/>
            <p:cNvSpPr txBox="true"/>
            <p:nvPr/>
          </p:nvSpPr>
          <p:spPr>
            <a:xfrm rot="0">
              <a:off x="0" y="6211869"/>
              <a:ext cx="11099800" cy="2827866"/>
            </a:xfrm>
            <a:prstGeom prst="rect">
              <a:avLst/>
            </a:prstGeom>
          </p:spPr>
          <p:txBody>
            <a:bodyPr anchor="t" rtlCol="false" tIns="0" lIns="0" bIns="0" rIns="0">
              <a:spAutoFit/>
            </a:bodyPr>
            <a:lstStyle/>
            <a:p>
              <a:pPr algn="l" marL="0" indent="0" lvl="0">
                <a:lnSpc>
                  <a:spcPts val="2800"/>
                </a:lnSpc>
              </a:pPr>
              <a:r>
                <a:rPr lang="en-US" sz="2000" spc="-20">
                  <a:solidFill>
                    <a:srgbClr val="2C3E50"/>
                  </a:solidFill>
                  <a:latin typeface="Telegraf"/>
                  <a:ea typeface="Telegraf"/>
                  <a:cs typeface="Telegraf"/>
                  <a:sym typeface="Telegraf"/>
                </a:rPr>
                <a:t>GitHub serves as a crucial platform for version control and collaboration in software development. It enables teams to manage source code efficiently, track changes, and support seamless collaboration through features like branching and pull requests. By utilizing GitHub, developers can ensure their projects remain organized and maintain deployment readiness throughout the development lifecycle.</a:t>
              </a:r>
            </a:p>
          </p:txBody>
        </p:sp>
        <p:sp>
          <p:nvSpPr>
            <p:cNvPr name="TextBox 9" id="9"/>
            <p:cNvSpPr txBox="true"/>
            <p:nvPr/>
          </p:nvSpPr>
          <p:spPr>
            <a:xfrm rot="0">
              <a:off x="0" y="4857750"/>
              <a:ext cx="11099800" cy="1187450"/>
            </a:xfrm>
            <a:prstGeom prst="rect">
              <a:avLst/>
            </a:prstGeom>
          </p:spPr>
          <p:txBody>
            <a:bodyPr anchor="t" rtlCol="false" tIns="0" lIns="0" bIns="0" rIns="0">
              <a:spAutoFit/>
            </a:bodyPr>
            <a:lstStyle/>
            <a:p>
              <a:pPr algn="l" marL="0" indent="0" lvl="0">
                <a:lnSpc>
                  <a:spcPts val="3300"/>
                </a:lnSpc>
              </a:pPr>
              <a:r>
                <a:rPr lang="en-US" b="true" sz="3000" spc="-30">
                  <a:solidFill>
                    <a:srgbClr val="2980B9"/>
                  </a:solidFill>
                  <a:latin typeface="Telegraf Bold"/>
                  <a:ea typeface="Telegraf Bold"/>
                  <a:cs typeface="Telegraf Bold"/>
                  <a:sym typeface="Telegraf Bold"/>
                </a:rPr>
                <a:t>Collaborating on code: Essential features and benefits</a:t>
              </a:r>
            </a:p>
          </p:txBody>
        </p:sp>
        <p:sp>
          <p:nvSpPr>
            <p:cNvPr name="TextBox 10" id="10"/>
            <p:cNvSpPr txBox="true"/>
            <p:nvPr/>
          </p:nvSpPr>
          <p:spPr>
            <a:xfrm rot="0">
              <a:off x="0" y="-9525"/>
              <a:ext cx="11099800" cy="4014258"/>
            </a:xfrm>
            <a:prstGeom prst="rect">
              <a:avLst/>
            </a:prstGeom>
          </p:spPr>
          <p:txBody>
            <a:bodyPr anchor="t" rtlCol="false" tIns="0" lIns="0" bIns="0" rIns="0">
              <a:spAutoFit/>
            </a:bodyPr>
            <a:lstStyle/>
            <a:p>
              <a:pPr algn="l" marL="0" indent="0" lvl="0">
                <a:lnSpc>
                  <a:spcPts val="7699"/>
                </a:lnSpc>
              </a:pPr>
              <a:r>
                <a:rPr lang="en-US" b="true" sz="6999" spc="-69">
                  <a:solidFill>
                    <a:srgbClr val="2C3E50"/>
                  </a:solidFill>
                  <a:latin typeface="Telegraf Bold"/>
                  <a:ea typeface="Telegraf Bold"/>
                  <a:cs typeface="Telegraf Bold"/>
                  <a:sym typeface="Telegraf Bold"/>
                </a:rPr>
                <a:t>Streamlining Version Control with GitHub</a:t>
              </a:r>
            </a:p>
          </p:txBody>
        </p:sp>
      </p:grpSp>
      <p:sp>
        <p:nvSpPr>
          <p:cNvPr name="AutoShape 11" id="11"/>
          <p:cNvSpPr/>
          <p:nvPr/>
        </p:nvSpPr>
        <p:spPr>
          <a:xfrm>
            <a:off x="666750" y="9620250"/>
            <a:ext cx="16954500" cy="0"/>
          </a:xfrm>
          <a:prstGeom prst="line">
            <a:avLst/>
          </a:prstGeom>
          <a:ln cap="flat" w="9525">
            <a:solidFill>
              <a:srgbClr val="2C3E50"/>
            </a:solidFill>
            <a:prstDash val="solid"/>
            <a:headEnd type="none" len="sm" w="sm"/>
            <a:tailEnd type="none" len="sm" w="sm"/>
          </a:ln>
        </p:spPr>
      </p:sp>
      <p:sp>
        <p:nvSpPr>
          <p:cNvPr name="TextBox 12" id="12"/>
          <p:cNvSpPr txBox="true"/>
          <p:nvPr/>
        </p:nvSpPr>
        <p:spPr>
          <a:xfrm rot="0">
            <a:off x="666750" y="9676455"/>
            <a:ext cx="2571750" cy="217170"/>
          </a:xfrm>
          <a:prstGeom prst="rect">
            <a:avLst/>
          </a:prstGeom>
        </p:spPr>
        <p:txBody>
          <a:bodyPr anchor="t" rtlCol="false" tIns="0" lIns="0" bIns="0" rIns="0">
            <a:spAutoFit/>
          </a:bodyPr>
          <a:lstStyle/>
          <a:p>
            <a:pPr algn="l" marL="0" indent="0" lvl="0">
              <a:lnSpc>
                <a:spcPts val="1679"/>
              </a:lnSpc>
              <a:spcBef>
                <a:spcPct val="0"/>
              </a:spcBef>
            </a:pPr>
            <a:r>
              <a:rPr lang="en-US" b="true" sz="1200" spc="-12">
                <a:solidFill>
                  <a:srgbClr val="2C3E50"/>
                </a:solidFill>
                <a:latin typeface="Telegraf Bold"/>
                <a:ea typeface="Telegraf Bold"/>
                <a:cs typeface="Telegraf Bold"/>
                <a:sym typeface="Telegraf Bold"/>
              </a:rPr>
              <a:t>GITHUB OVERVIEW</a:t>
            </a:r>
          </a:p>
        </p:txBody>
      </p:sp>
      <p:sp>
        <p:nvSpPr>
          <p:cNvPr name="TextBox 13" id="13"/>
          <p:cNvSpPr txBox="true"/>
          <p:nvPr/>
        </p:nvSpPr>
        <p:spPr>
          <a:xfrm rot="0">
            <a:off x="17526744" y="9676442"/>
            <a:ext cx="152400" cy="190500"/>
          </a:xfrm>
          <a:prstGeom prst="rect">
            <a:avLst/>
          </a:prstGeom>
        </p:spPr>
        <p:txBody>
          <a:bodyPr anchor="t" rtlCol="false" tIns="0" lIns="0" bIns="0" rIns="0" wrap="none">
            <a:spAutoFit/>
          </a:bodyPr>
          <a:lstStyle/>
          <a:p>
            <a:pPr algn="r" marL="0" indent="0" lvl="0">
              <a:lnSpc>
                <a:spcPts val="1679"/>
              </a:lnSpc>
              <a:spcBef>
                <a:spcPct val="0"/>
              </a:spcBef>
            </a:pPr>
            <a:r>
              <a:rPr lang="en-US" b="true" sz="1200">
                <a:solidFill>
                  <a:srgbClr val="2C3E50"/>
                </a:solidFill>
                <a:latin typeface="Telegraf Bold"/>
                <a:ea typeface="Telegraf Bold"/>
                <a:cs typeface="Telegraf Bold"/>
                <a:sym typeface="Telegraf Bold"/>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grpSp>
        <p:nvGrpSpPr>
          <p:cNvPr name="Group 2" id="2"/>
          <p:cNvGrpSpPr/>
          <p:nvPr/>
        </p:nvGrpSpPr>
        <p:grpSpPr>
          <a:xfrm rot="0">
            <a:off x="0" y="0"/>
            <a:ext cx="3238500" cy="10287000"/>
            <a:chOff x="0" y="0"/>
            <a:chExt cx="852938" cy="2709333"/>
          </a:xfrm>
        </p:grpSpPr>
        <p:sp>
          <p:nvSpPr>
            <p:cNvPr name="Freeform 3" id="3"/>
            <p:cNvSpPr/>
            <p:nvPr/>
          </p:nvSpPr>
          <p:spPr>
            <a:xfrm flipH="false" flipV="false" rot="0">
              <a:off x="0" y="0"/>
              <a:ext cx="852938" cy="2709333"/>
            </a:xfrm>
            <a:custGeom>
              <a:avLst/>
              <a:gdLst/>
              <a:ahLst/>
              <a:cxnLst/>
              <a:rect r="r" b="b" t="t" l="l"/>
              <a:pathLst>
                <a:path h="2709333" w="852938">
                  <a:moveTo>
                    <a:pt x="0" y="0"/>
                  </a:moveTo>
                  <a:lnTo>
                    <a:pt x="852938" y="0"/>
                  </a:lnTo>
                  <a:lnTo>
                    <a:pt x="852938" y="2709333"/>
                  </a:lnTo>
                  <a:lnTo>
                    <a:pt x="0" y="2709333"/>
                  </a:lnTo>
                  <a:close/>
                </a:path>
              </a:pathLst>
            </a:custGeom>
            <a:solidFill>
              <a:srgbClr val="4C9AD5"/>
            </a:solidFill>
          </p:spPr>
        </p:sp>
        <p:sp>
          <p:nvSpPr>
            <p:cNvPr name="TextBox 4" id="4"/>
            <p:cNvSpPr txBox="true"/>
            <p:nvPr/>
          </p:nvSpPr>
          <p:spPr>
            <a:xfrm>
              <a:off x="0" y="-76200"/>
              <a:ext cx="852938" cy="2785533"/>
            </a:xfrm>
            <a:prstGeom prst="rect">
              <a:avLst/>
            </a:prstGeom>
          </p:spPr>
          <p:txBody>
            <a:bodyPr anchor="ctr" rtlCol="false" tIns="50800" lIns="50800" bIns="50800" rIns="50800"/>
            <a:lstStyle/>
            <a:p>
              <a:pPr algn="ctr" marL="0" indent="0" lvl="0">
                <a:lnSpc>
                  <a:spcPts val="2800"/>
                </a:lnSpc>
              </a:pPr>
            </a:p>
          </p:txBody>
        </p:sp>
      </p:grpSp>
      <p:grpSp>
        <p:nvGrpSpPr>
          <p:cNvPr name="Group 5" id="5"/>
          <p:cNvGrpSpPr/>
          <p:nvPr/>
        </p:nvGrpSpPr>
        <p:grpSpPr>
          <a:xfrm rot="0">
            <a:off x="666750" y="666750"/>
            <a:ext cx="8477250" cy="3382216"/>
            <a:chOff x="0" y="0"/>
            <a:chExt cx="1001809" cy="399697"/>
          </a:xfrm>
        </p:grpSpPr>
        <p:sp>
          <p:nvSpPr>
            <p:cNvPr name="Freeform 6" id="6"/>
            <p:cNvSpPr/>
            <p:nvPr/>
          </p:nvSpPr>
          <p:spPr>
            <a:xfrm flipH="false" flipV="false" rot="0">
              <a:off x="0" y="0"/>
              <a:ext cx="1001809" cy="399697"/>
            </a:xfrm>
            <a:custGeom>
              <a:avLst/>
              <a:gdLst/>
              <a:ahLst/>
              <a:cxnLst/>
              <a:rect r="r" b="b" t="t" l="l"/>
              <a:pathLst>
                <a:path h="399697" w="1001809">
                  <a:moveTo>
                    <a:pt x="31964" y="0"/>
                  </a:moveTo>
                  <a:lnTo>
                    <a:pt x="969845" y="0"/>
                  </a:lnTo>
                  <a:cubicBezTo>
                    <a:pt x="978322" y="0"/>
                    <a:pt x="986453" y="3368"/>
                    <a:pt x="992447" y="9362"/>
                  </a:cubicBezTo>
                  <a:cubicBezTo>
                    <a:pt x="998441" y="15356"/>
                    <a:pt x="1001809" y="23487"/>
                    <a:pt x="1001809" y="31964"/>
                  </a:cubicBezTo>
                  <a:lnTo>
                    <a:pt x="1001809" y="367733"/>
                  </a:lnTo>
                  <a:cubicBezTo>
                    <a:pt x="1001809" y="376211"/>
                    <a:pt x="998441" y="384341"/>
                    <a:pt x="992447" y="390335"/>
                  </a:cubicBezTo>
                  <a:cubicBezTo>
                    <a:pt x="986453" y="396330"/>
                    <a:pt x="978322" y="399697"/>
                    <a:pt x="969845" y="399697"/>
                  </a:cubicBezTo>
                  <a:lnTo>
                    <a:pt x="31964" y="399697"/>
                  </a:lnTo>
                  <a:cubicBezTo>
                    <a:pt x="23487" y="399697"/>
                    <a:pt x="15356" y="396330"/>
                    <a:pt x="9362" y="390335"/>
                  </a:cubicBezTo>
                  <a:cubicBezTo>
                    <a:pt x="3368" y="384341"/>
                    <a:pt x="0" y="376211"/>
                    <a:pt x="0" y="367733"/>
                  </a:cubicBezTo>
                  <a:lnTo>
                    <a:pt x="0" y="31964"/>
                  </a:lnTo>
                  <a:cubicBezTo>
                    <a:pt x="0" y="23487"/>
                    <a:pt x="3368" y="15356"/>
                    <a:pt x="9362" y="9362"/>
                  </a:cubicBezTo>
                  <a:cubicBezTo>
                    <a:pt x="15356" y="3368"/>
                    <a:pt x="23487" y="0"/>
                    <a:pt x="31964" y="0"/>
                  </a:cubicBezTo>
                  <a:close/>
                </a:path>
              </a:pathLst>
            </a:custGeom>
            <a:blipFill>
              <a:blip r:embed="rId2"/>
              <a:stretch>
                <a:fillRect l="0" t="-1874" r="0" b="-1874"/>
              </a:stretch>
            </a:blipFill>
          </p:spPr>
        </p:sp>
      </p:grpSp>
      <p:sp>
        <p:nvSpPr>
          <p:cNvPr name="AutoShape 7" id="7"/>
          <p:cNvSpPr/>
          <p:nvPr/>
        </p:nvSpPr>
        <p:spPr>
          <a:xfrm>
            <a:off x="666750" y="9620250"/>
            <a:ext cx="16954500" cy="0"/>
          </a:xfrm>
          <a:prstGeom prst="line">
            <a:avLst/>
          </a:prstGeom>
          <a:ln cap="flat" w="9525">
            <a:solidFill>
              <a:srgbClr val="2C3E50"/>
            </a:solidFill>
            <a:prstDash val="solid"/>
            <a:headEnd type="none" len="sm" w="sm"/>
            <a:tailEnd type="none" len="sm" w="sm"/>
          </a:ln>
        </p:spPr>
      </p:sp>
      <p:grpSp>
        <p:nvGrpSpPr>
          <p:cNvPr name="Group 8" id="8"/>
          <p:cNvGrpSpPr/>
          <p:nvPr/>
        </p:nvGrpSpPr>
        <p:grpSpPr>
          <a:xfrm rot="0">
            <a:off x="187167" y="5383292"/>
            <a:ext cx="8956833" cy="2223113"/>
            <a:chOff x="0" y="0"/>
            <a:chExt cx="1058484" cy="262719"/>
          </a:xfrm>
        </p:grpSpPr>
        <p:sp>
          <p:nvSpPr>
            <p:cNvPr name="Freeform 9" id="9"/>
            <p:cNvSpPr/>
            <p:nvPr/>
          </p:nvSpPr>
          <p:spPr>
            <a:xfrm flipH="false" flipV="false" rot="0">
              <a:off x="0" y="0"/>
              <a:ext cx="1058484" cy="262719"/>
            </a:xfrm>
            <a:custGeom>
              <a:avLst/>
              <a:gdLst/>
              <a:ahLst/>
              <a:cxnLst/>
              <a:rect r="r" b="b" t="t" l="l"/>
              <a:pathLst>
                <a:path h="262719" w="1058484">
                  <a:moveTo>
                    <a:pt x="30253" y="0"/>
                  </a:moveTo>
                  <a:lnTo>
                    <a:pt x="1028232" y="0"/>
                  </a:lnTo>
                  <a:cubicBezTo>
                    <a:pt x="1044940" y="0"/>
                    <a:pt x="1058484" y="13545"/>
                    <a:pt x="1058484" y="30253"/>
                  </a:cubicBezTo>
                  <a:lnTo>
                    <a:pt x="1058484" y="232467"/>
                  </a:lnTo>
                  <a:cubicBezTo>
                    <a:pt x="1058484" y="249175"/>
                    <a:pt x="1044940" y="262719"/>
                    <a:pt x="1028232" y="262719"/>
                  </a:cubicBezTo>
                  <a:lnTo>
                    <a:pt x="30253" y="262719"/>
                  </a:lnTo>
                  <a:cubicBezTo>
                    <a:pt x="22229" y="262719"/>
                    <a:pt x="14534" y="259532"/>
                    <a:pt x="8861" y="253858"/>
                  </a:cubicBezTo>
                  <a:cubicBezTo>
                    <a:pt x="3187" y="248185"/>
                    <a:pt x="0" y="240490"/>
                    <a:pt x="0" y="232467"/>
                  </a:cubicBezTo>
                  <a:lnTo>
                    <a:pt x="0" y="30253"/>
                  </a:lnTo>
                  <a:cubicBezTo>
                    <a:pt x="0" y="13545"/>
                    <a:pt x="13545" y="0"/>
                    <a:pt x="30253" y="0"/>
                  </a:cubicBezTo>
                  <a:close/>
                </a:path>
              </a:pathLst>
            </a:custGeom>
            <a:blipFill>
              <a:blip r:embed="rId3"/>
              <a:stretch>
                <a:fillRect l="-2438" t="0" r="-2438" b="0"/>
              </a:stretch>
            </a:blipFill>
          </p:spPr>
        </p:sp>
      </p:grpSp>
      <p:grpSp>
        <p:nvGrpSpPr>
          <p:cNvPr name="Group 10" id="10"/>
          <p:cNvGrpSpPr/>
          <p:nvPr/>
        </p:nvGrpSpPr>
        <p:grpSpPr>
          <a:xfrm rot="0">
            <a:off x="9296400" y="666750"/>
            <a:ext cx="8324850" cy="7751351"/>
            <a:chOff x="0" y="0"/>
            <a:chExt cx="11099800" cy="10335135"/>
          </a:xfrm>
        </p:grpSpPr>
        <p:sp>
          <p:nvSpPr>
            <p:cNvPr name="TextBox 11" id="11"/>
            <p:cNvSpPr txBox="true"/>
            <p:nvPr/>
          </p:nvSpPr>
          <p:spPr>
            <a:xfrm rot="0">
              <a:off x="0" y="7507269"/>
              <a:ext cx="11099800" cy="2827866"/>
            </a:xfrm>
            <a:prstGeom prst="rect">
              <a:avLst/>
            </a:prstGeom>
          </p:spPr>
          <p:txBody>
            <a:bodyPr anchor="t" rtlCol="false" tIns="0" lIns="0" bIns="0" rIns="0">
              <a:spAutoFit/>
            </a:bodyPr>
            <a:lstStyle/>
            <a:p>
              <a:pPr algn="l" marL="0" indent="0" lvl="0">
                <a:lnSpc>
                  <a:spcPts val="2800"/>
                </a:lnSpc>
              </a:pPr>
              <a:r>
                <a:rPr lang="en-US" sz="2000" spc="-20">
                  <a:solidFill>
                    <a:srgbClr val="2C3E50"/>
                  </a:solidFill>
                  <a:latin typeface="Telegraf"/>
                  <a:ea typeface="Telegraf"/>
                  <a:cs typeface="Telegraf"/>
                  <a:sym typeface="Telegraf"/>
                </a:rPr>
                <a:t>MySQL serves as the backbone of the Employee Management System, storing critical employee details in structured tables. By utilizing SQL queries, developers can efficiently manage and retrieve data, ensuring </a:t>
              </a:r>
              <a:r>
                <a:rPr lang="en-US" b="true" sz="2000" spc="-20">
                  <a:solidFill>
                    <a:srgbClr val="2C3E50"/>
                  </a:solidFill>
                  <a:latin typeface="Telegraf Bold"/>
                  <a:ea typeface="Telegraf Bold"/>
                  <a:cs typeface="Telegraf Bold"/>
                  <a:sym typeface="Telegraf Bold"/>
                </a:rPr>
                <a:t>data integrity</a:t>
              </a:r>
              <a:r>
                <a:rPr lang="en-US" sz="2000" spc="-20">
                  <a:solidFill>
                    <a:srgbClr val="2C3E50"/>
                  </a:solidFill>
                  <a:latin typeface="Telegraf"/>
                  <a:ea typeface="Telegraf"/>
                  <a:cs typeface="Telegraf"/>
                  <a:sym typeface="Telegraf"/>
                </a:rPr>
                <a:t> and </a:t>
              </a:r>
              <a:r>
                <a:rPr lang="en-US" b="true" sz="2000" spc="-20">
                  <a:solidFill>
                    <a:srgbClr val="2C3E50"/>
                  </a:solidFill>
                  <a:latin typeface="Telegraf Bold"/>
                  <a:ea typeface="Telegraf Bold"/>
                  <a:cs typeface="Telegraf Bold"/>
                  <a:sym typeface="Telegraf Bold"/>
                </a:rPr>
                <a:t>efficient access</a:t>
              </a:r>
              <a:r>
                <a:rPr lang="en-US" sz="2000" spc="-20">
                  <a:solidFill>
                    <a:srgbClr val="2C3E50"/>
                  </a:solidFill>
                  <a:latin typeface="Telegraf"/>
                  <a:ea typeface="Telegraf"/>
                  <a:cs typeface="Telegraf"/>
                  <a:sym typeface="Telegraf"/>
                </a:rPr>
                <a:t>. Understanding MySQL enhances your ability to create robust applications that rely on reliable data storage solutions.</a:t>
              </a:r>
            </a:p>
          </p:txBody>
        </p:sp>
        <p:sp>
          <p:nvSpPr>
            <p:cNvPr name="TextBox 12" id="12"/>
            <p:cNvSpPr txBox="true"/>
            <p:nvPr/>
          </p:nvSpPr>
          <p:spPr>
            <a:xfrm rot="0">
              <a:off x="0" y="6153150"/>
              <a:ext cx="11099800" cy="1187450"/>
            </a:xfrm>
            <a:prstGeom prst="rect">
              <a:avLst/>
            </a:prstGeom>
          </p:spPr>
          <p:txBody>
            <a:bodyPr anchor="t" rtlCol="false" tIns="0" lIns="0" bIns="0" rIns="0">
              <a:spAutoFit/>
            </a:bodyPr>
            <a:lstStyle/>
            <a:p>
              <a:pPr algn="l" marL="0" indent="0" lvl="0">
                <a:lnSpc>
                  <a:spcPts val="3300"/>
                </a:lnSpc>
              </a:pPr>
              <a:r>
                <a:rPr lang="en-US" b="true" sz="3000" spc="-30">
                  <a:solidFill>
                    <a:srgbClr val="2980B9"/>
                  </a:solidFill>
                  <a:latin typeface="Telegraf Bold"/>
                  <a:ea typeface="Telegraf Bold"/>
                  <a:cs typeface="Telegraf Bold"/>
                  <a:sym typeface="Telegraf Bold"/>
                </a:rPr>
                <a:t>Exploring the role of MySQL in data persistence for applications</a:t>
              </a:r>
            </a:p>
          </p:txBody>
        </p:sp>
        <p:sp>
          <p:nvSpPr>
            <p:cNvPr name="TextBox 13" id="13"/>
            <p:cNvSpPr txBox="true"/>
            <p:nvPr/>
          </p:nvSpPr>
          <p:spPr>
            <a:xfrm rot="0">
              <a:off x="0" y="-9525"/>
              <a:ext cx="11099800" cy="5309658"/>
            </a:xfrm>
            <a:prstGeom prst="rect">
              <a:avLst/>
            </a:prstGeom>
          </p:spPr>
          <p:txBody>
            <a:bodyPr anchor="t" rtlCol="false" tIns="0" lIns="0" bIns="0" rIns="0">
              <a:spAutoFit/>
            </a:bodyPr>
            <a:lstStyle/>
            <a:p>
              <a:pPr algn="l" marL="0" indent="0" lvl="0">
                <a:lnSpc>
                  <a:spcPts val="7699"/>
                </a:lnSpc>
              </a:pPr>
              <a:r>
                <a:rPr lang="en-US" b="true" sz="6999" spc="-69">
                  <a:solidFill>
                    <a:srgbClr val="2C3E50"/>
                  </a:solidFill>
                  <a:latin typeface="Telegraf Bold"/>
                  <a:ea typeface="Telegraf Bold"/>
                  <a:cs typeface="Telegraf Bold"/>
                  <a:sym typeface="Telegraf Bold"/>
                </a:rPr>
                <a:t>Understanding MySQL as a Relational Database</a:t>
              </a:r>
            </a:p>
          </p:txBody>
        </p:sp>
      </p:grpSp>
      <p:sp>
        <p:nvSpPr>
          <p:cNvPr name="TextBox 14" id="14"/>
          <p:cNvSpPr txBox="true"/>
          <p:nvPr/>
        </p:nvSpPr>
        <p:spPr>
          <a:xfrm rot="0">
            <a:off x="666750" y="9676455"/>
            <a:ext cx="2571750" cy="217170"/>
          </a:xfrm>
          <a:prstGeom prst="rect">
            <a:avLst/>
          </a:prstGeom>
        </p:spPr>
        <p:txBody>
          <a:bodyPr anchor="t" rtlCol="false" tIns="0" lIns="0" bIns="0" rIns="0">
            <a:spAutoFit/>
          </a:bodyPr>
          <a:lstStyle/>
          <a:p>
            <a:pPr algn="l" marL="0" indent="0" lvl="0">
              <a:lnSpc>
                <a:spcPts val="1679"/>
              </a:lnSpc>
              <a:spcBef>
                <a:spcPct val="0"/>
              </a:spcBef>
            </a:pPr>
            <a:r>
              <a:rPr lang="en-US" b="true" sz="1200" spc="-12">
                <a:solidFill>
                  <a:srgbClr val="2C3E50"/>
                </a:solidFill>
                <a:latin typeface="Telegraf Bold"/>
                <a:ea typeface="Telegraf Bold"/>
                <a:cs typeface="Telegraf Bold"/>
                <a:sym typeface="Telegraf Bold"/>
              </a:rPr>
              <a:t>MYSQL OVERVIEW</a:t>
            </a:r>
          </a:p>
        </p:txBody>
      </p:sp>
      <p:sp>
        <p:nvSpPr>
          <p:cNvPr name="TextBox 15" id="15"/>
          <p:cNvSpPr txBox="true"/>
          <p:nvPr/>
        </p:nvSpPr>
        <p:spPr>
          <a:xfrm rot="0">
            <a:off x="17526744" y="9676442"/>
            <a:ext cx="152400" cy="190500"/>
          </a:xfrm>
          <a:prstGeom prst="rect">
            <a:avLst/>
          </a:prstGeom>
        </p:spPr>
        <p:txBody>
          <a:bodyPr anchor="t" rtlCol="false" tIns="0" lIns="0" bIns="0" rIns="0" wrap="none">
            <a:spAutoFit/>
          </a:bodyPr>
          <a:lstStyle/>
          <a:p>
            <a:pPr algn="r" marL="0" indent="0" lvl="0">
              <a:lnSpc>
                <a:spcPts val="1679"/>
              </a:lnSpc>
              <a:spcBef>
                <a:spcPct val="0"/>
              </a:spcBef>
            </a:pPr>
            <a:r>
              <a:rPr lang="en-US" b="true" sz="1200">
                <a:solidFill>
                  <a:srgbClr val="2C3E50"/>
                </a:solidFill>
                <a:latin typeface="Telegraf Bold"/>
                <a:ea typeface="Telegraf Bold"/>
                <a:cs typeface="Telegraf Bold"/>
                <a:sym typeface="Telegraf Bold"/>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grpSp>
        <p:nvGrpSpPr>
          <p:cNvPr name="Group 2" id="2"/>
          <p:cNvGrpSpPr/>
          <p:nvPr/>
        </p:nvGrpSpPr>
        <p:grpSpPr>
          <a:xfrm rot="0">
            <a:off x="0" y="0"/>
            <a:ext cx="3238500" cy="10287000"/>
            <a:chOff x="0" y="0"/>
            <a:chExt cx="852938" cy="2709333"/>
          </a:xfrm>
        </p:grpSpPr>
        <p:sp>
          <p:nvSpPr>
            <p:cNvPr name="Freeform 3" id="3"/>
            <p:cNvSpPr/>
            <p:nvPr/>
          </p:nvSpPr>
          <p:spPr>
            <a:xfrm flipH="false" flipV="false" rot="0">
              <a:off x="0" y="0"/>
              <a:ext cx="852938" cy="2709333"/>
            </a:xfrm>
            <a:custGeom>
              <a:avLst/>
              <a:gdLst/>
              <a:ahLst/>
              <a:cxnLst/>
              <a:rect r="r" b="b" t="t" l="l"/>
              <a:pathLst>
                <a:path h="2709333" w="852938">
                  <a:moveTo>
                    <a:pt x="0" y="0"/>
                  </a:moveTo>
                  <a:lnTo>
                    <a:pt x="852938" y="0"/>
                  </a:lnTo>
                  <a:lnTo>
                    <a:pt x="852938" y="2709333"/>
                  </a:lnTo>
                  <a:lnTo>
                    <a:pt x="0" y="2709333"/>
                  </a:lnTo>
                  <a:close/>
                </a:path>
              </a:pathLst>
            </a:custGeom>
            <a:solidFill>
              <a:srgbClr val="4C9AD5"/>
            </a:solidFill>
          </p:spPr>
        </p:sp>
        <p:sp>
          <p:nvSpPr>
            <p:cNvPr name="TextBox 4" id="4"/>
            <p:cNvSpPr txBox="true"/>
            <p:nvPr/>
          </p:nvSpPr>
          <p:spPr>
            <a:xfrm>
              <a:off x="0" y="-76200"/>
              <a:ext cx="852938" cy="2785533"/>
            </a:xfrm>
            <a:prstGeom prst="rect">
              <a:avLst/>
            </a:prstGeom>
          </p:spPr>
          <p:txBody>
            <a:bodyPr anchor="ctr" rtlCol="false" tIns="50800" lIns="50800" bIns="50800" rIns="50800"/>
            <a:lstStyle/>
            <a:p>
              <a:pPr algn="ctr" marL="0" indent="0" lvl="0">
                <a:lnSpc>
                  <a:spcPts val="2800"/>
                </a:lnSpc>
              </a:pPr>
            </a:p>
          </p:txBody>
        </p:sp>
      </p:grpSp>
      <p:grpSp>
        <p:nvGrpSpPr>
          <p:cNvPr name="Group 5" id="5"/>
          <p:cNvGrpSpPr/>
          <p:nvPr/>
        </p:nvGrpSpPr>
        <p:grpSpPr>
          <a:xfrm rot="0">
            <a:off x="450938" y="3788100"/>
            <a:ext cx="8277366" cy="2686820"/>
            <a:chOff x="0" y="0"/>
            <a:chExt cx="978187" cy="317518"/>
          </a:xfrm>
        </p:grpSpPr>
        <p:sp>
          <p:nvSpPr>
            <p:cNvPr name="Freeform 6" id="6"/>
            <p:cNvSpPr/>
            <p:nvPr/>
          </p:nvSpPr>
          <p:spPr>
            <a:xfrm flipH="false" flipV="false" rot="0">
              <a:off x="0" y="0"/>
              <a:ext cx="978187" cy="317518"/>
            </a:xfrm>
            <a:custGeom>
              <a:avLst/>
              <a:gdLst/>
              <a:ahLst/>
              <a:cxnLst/>
              <a:rect r="r" b="b" t="t" l="l"/>
              <a:pathLst>
                <a:path h="317518" w="978187">
                  <a:moveTo>
                    <a:pt x="32736" y="0"/>
                  </a:moveTo>
                  <a:lnTo>
                    <a:pt x="945452" y="0"/>
                  </a:lnTo>
                  <a:cubicBezTo>
                    <a:pt x="963531" y="0"/>
                    <a:pt x="978187" y="14656"/>
                    <a:pt x="978187" y="32736"/>
                  </a:cubicBezTo>
                  <a:lnTo>
                    <a:pt x="978187" y="284782"/>
                  </a:lnTo>
                  <a:cubicBezTo>
                    <a:pt x="978187" y="302862"/>
                    <a:pt x="963531" y="317518"/>
                    <a:pt x="945452" y="317518"/>
                  </a:cubicBezTo>
                  <a:lnTo>
                    <a:pt x="32736" y="317518"/>
                  </a:lnTo>
                  <a:cubicBezTo>
                    <a:pt x="14656" y="317518"/>
                    <a:pt x="0" y="302862"/>
                    <a:pt x="0" y="284782"/>
                  </a:cubicBezTo>
                  <a:lnTo>
                    <a:pt x="0" y="32736"/>
                  </a:lnTo>
                  <a:cubicBezTo>
                    <a:pt x="0" y="14656"/>
                    <a:pt x="14656" y="0"/>
                    <a:pt x="32736" y="0"/>
                  </a:cubicBezTo>
                  <a:close/>
                </a:path>
              </a:pathLst>
            </a:custGeom>
            <a:blipFill>
              <a:blip r:embed="rId2"/>
              <a:stretch>
                <a:fillRect l="-3585" t="0" r="-3585" b="0"/>
              </a:stretch>
            </a:blipFill>
          </p:spPr>
        </p:sp>
      </p:grpSp>
      <p:sp>
        <p:nvSpPr>
          <p:cNvPr name="AutoShape 7" id="7"/>
          <p:cNvSpPr/>
          <p:nvPr/>
        </p:nvSpPr>
        <p:spPr>
          <a:xfrm>
            <a:off x="666750" y="9620250"/>
            <a:ext cx="16954500" cy="0"/>
          </a:xfrm>
          <a:prstGeom prst="line">
            <a:avLst/>
          </a:prstGeom>
          <a:ln cap="flat" w="9525">
            <a:solidFill>
              <a:srgbClr val="2C3E50"/>
            </a:solidFill>
            <a:prstDash val="solid"/>
            <a:headEnd type="none" len="sm" w="sm"/>
            <a:tailEnd type="none" len="sm" w="sm"/>
          </a:ln>
        </p:spPr>
      </p:sp>
      <p:grpSp>
        <p:nvGrpSpPr>
          <p:cNvPr name="Group 8" id="8"/>
          <p:cNvGrpSpPr/>
          <p:nvPr/>
        </p:nvGrpSpPr>
        <p:grpSpPr>
          <a:xfrm rot="0">
            <a:off x="9296400" y="666750"/>
            <a:ext cx="8324850" cy="8370476"/>
            <a:chOff x="0" y="0"/>
            <a:chExt cx="11099800" cy="11160635"/>
          </a:xfrm>
        </p:grpSpPr>
        <p:sp>
          <p:nvSpPr>
            <p:cNvPr name="TextBox 9" id="9"/>
            <p:cNvSpPr txBox="true"/>
            <p:nvPr/>
          </p:nvSpPr>
          <p:spPr>
            <a:xfrm rot="0">
              <a:off x="0" y="8802669"/>
              <a:ext cx="11099800" cy="2357966"/>
            </a:xfrm>
            <a:prstGeom prst="rect">
              <a:avLst/>
            </a:prstGeom>
          </p:spPr>
          <p:txBody>
            <a:bodyPr anchor="t" rtlCol="false" tIns="0" lIns="0" bIns="0" rIns="0">
              <a:spAutoFit/>
            </a:bodyPr>
            <a:lstStyle/>
            <a:p>
              <a:pPr algn="l" marL="0" indent="0" lvl="0">
                <a:lnSpc>
                  <a:spcPts val="2800"/>
                </a:lnSpc>
              </a:pPr>
              <a:r>
                <a:rPr lang="en-US" sz="2000" spc="-20">
                  <a:solidFill>
                    <a:srgbClr val="2C3E50"/>
                  </a:solidFill>
                  <a:latin typeface="Telegraf"/>
                  <a:ea typeface="Telegraf"/>
                  <a:cs typeface="Telegraf"/>
                  <a:sym typeface="Telegraf"/>
                </a:rPr>
                <a:t>The Employee Management System demonstrates how tools like HTML, Java, Postman, GitHub, and MySQL work together. The frontend interfaces connect to backend logic, while API testing ensures smooth interaction. Version control via GitHub tracks changes, and MySQL stores data efficiently, creating a robust development environment.</a:t>
              </a:r>
            </a:p>
          </p:txBody>
        </p:sp>
        <p:sp>
          <p:nvSpPr>
            <p:cNvPr name="TextBox 10" id="10"/>
            <p:cNvSpPr txBox="true"/>
            <p:nvPr/>
          </p:nvSpPr>
          <p:spPr>
            <a:xfrm rot="0">
              <a:off x="0" y="7448550"/>
              <a:ext cx="11099800" cy="1187450"/>
            </a:xfrm>
            <a:prstGeom prst="rect">
              <a:avLst/>
            </a:prstGeom>
          </p:spPr>
          <p:txBody>
            <a:bodyPr anchor="t" rtlCol="false" tIns="0" lIns="0" bIns="0" rIns="0">
              <a:spAutoFit/>
            </a:bodyPr>
            <a:lstStyle/>
            <a:p>
              <a:pPr algn="l" marL="0" indent="0" lvl="0">
                <a:lnSpc>
                  <a:spcPts val="3300"/>
                </a:lnSpc>
              </a:pPr>
              <a:r>
                <a:rPr lang="en-US" b="true" sz="3000" spc="-30">
                  <a:solidFill>
                    <a:srgbClr val="2980B9"/>
                  </a:solidFill>
                  <a:latin typeface="Telegraf Bold"/>
                  <a:ea typeface="Telegraf Bold"/>
                  <a:cs typeface="Telegraf Bold"/>
                  <a:sym typeface="Telegraf Bold"/>
                </a:rPr>
                <a:t>Understanding how each tool contributes to the project workflow</a:t>
              </a:r>
            </a:p>
          </p:txBody>
        </p:sp>
        <p:sp>
          <p:nvSpPr>
            <p:cNvPr name="TextBox 11" id="11"/>
            <p:cNvSpPr txBox="true"/>
            <p:nvPr/>
          </p:nvSpPr>
          <p:spPr>
            <a:xfrm rot="0">
              <a:off x="0" y="-9525"/>
              <a:ext cx="11099800" cy="6605058"/>
            </a:xfrm>
            <a:prstGeom prst="rect">
              <a:avLst/>
            </a:prstGeom>
          </p:spPr>
          <p:txBody>
            <a:bodyPr anchor="t" rtlCol="false" tIns="0" lIns="0" bIns="0" rIns="0">
              <a:spAutoFit/>
            </a:bodyPr>
            <a:lstStyle/>
            <a:p>
              <a:pPr algn="l" marL="0" indent="0" lvl="0">
                <a:lnSpc>
                  <a:spcPts val="7699"/>
                </a:lnSpc>
              </a:pPr>
              <a:r>
                <a:rPr lang="en-US" b="true" sz="6999" spc="-69">
                  <a:solidFill>
                    <a:srgbClr val="2C3E50"/>
                  </a:solidFill>
                  <a:latin typeface="Telegraf Bold"/>
                  <a:ea typeface="Telegraf Bold"/>
                  <a:cs typeface="Telegraf Bold"/>
                  <a:sym typeface="Telegraf Bold"/>
                </a:rPr>
                <a:t>Integrating Tools for the Game Members Management System</a:t>
              </a:r>
            </a:p>
          </p:txBody>
        </p:sp>
      </p:grpSp>
      <p:sp>
        <p:nvSpPr>
          <p:cNvPr name="TextBox 12" id="12"/>
          <p:cNvSpPr txBox="true"/>
          <p:nvPr/>
        </p:nvSpPr>
        <p:spPr>
          <a:xfrm rot="0">
            <a:off x="666750" y="9676455"/>
            <a:ext cx="2571750" cy="217170"/>
          </a:xfrm>
          <a:prstGeom prst="rect">
            <a:avLst/>
          </a:prstGeom>
        </p:spPr>
        <p:txBody>
          <a:bodyPr anchor="t" rtlCol="false" tIns="0" lIns="0" bIns="0" rIns="0">
            <a:spAutoFit/>
          </a:bodyPr>
          <a:lstStyle/>
          <a:p>
            <a:pPr algn="l" marL="0" indent="0" lvl="0">
              <a:lnSpc>
                <a:spcPts val="1679"/>
              </a:lnSpc>
              <a:spcBef>
                <a:spcPct val="0"/>
              </a:spcBef>
            </a:pPr>
            <a:r>
              <a:rPr lang="en-US" b="true" sz="1200" spc="-12">
                <a:solidFill>
                  <a:srgbClr val="2C3E50"/>
                </a:solidFill>
                <a:latin typeface="Telegraf Bold"/>
                <a:ea typeface="Telegraf Bold"/>
                <a:cs typeface="Telegraf Bold"/>
                <a:sym typeface="Telegraf Bold"/>
              </a:rPr>
              <a:t>TOOL INTEGRATION OVERVIEW</a:t>
            </a:r>
          </a:p>
        </p:txBody>
      </p:sp>
      <p:sp>
        <p:nvSpPr>
          <p:cNvPr name="TextBox 13" id="13"/>
          <p:cNvSpPr txBox="true"/>
          <p:nvPr/>
        </p:nvSpPr>
        <p:spPr>
          <a:xfrm rot="0">
            <a:off x="17526744" y="9676442"/>
            <a:ext cx="152400" cy="190500"/>
          </a:xfrm>
          <a:prstGeom prst="rect">
            <a:avLst/>
          </a:prstGeom>
        </p:spPr>
        <p:txBody>
          <a:bodyPr anchor="t" rtlCol="false" tIns="0" lIns="0" bIns="0" rIns="0" wrap="none">
            <a:spAutoFit/>
          </a:bodyPr>
          <a:lstStyle/>
          <a:p>
            <a:pPr algn="r" marL="0" indent="0" lvl="0">
              <a:lnSpc>
                <a:spcPts val="1679"/>
              </a:lnSpc>
              <a:spcBef>
                <a:spcPct val="0"/>
              </a:spcBef>
            </a:pPr>
            <a:r>
              <a:rPr lang="en-US" b="true" sz="1200">
                <a:solidFill>
                  <a:srgbClr val="2C3E50"/>
                </a:solidFill>
                <a:latin typeface="Telegraf Bold"/>
                <a:ea typeface="Telegraf Bold"/>
                <a:cs typeface="Telegraf Bold"/>
                <a:sym typeface="Telegraf Bold"/>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description>Presentation - Full Stack Development Tools</dc:description>
  <dc:identifier>DAG1LYXkv-s</dc:identifier>
  <dcterms:modified xsi:type="dcterms:W3CDTF">2011-08-01T06:04:30Z</dcterms:modified>
  <cp:revision>1</cp:revision>
  <dc:title>Presentation - Full Stack Development Tools</dc:title>
</cp:coreProperties>
</file>